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46" r:id="rId2"/>
    <p:sldId id="272" r:id="rId3"/>
    <p:sldId id="323" r:id="rId4"/>
    <p:sldId id="344" r:id="rId5"/>
    <p:sldId id="336" r:id="rId6"/>
    <p:sldId id="325" r:id="rId7"/>
    <p:sldId id="342" r:id="rId8"/>
    <p:sldId id="319" r:id="rId9"/>
    <p:sldId id="320" r:id="rId10"/>
    <p:sldId id="296" r:id="rId11"/>
    <p:sldId id="303" r:id="rId12"/>
    <p:sldId id="307" r:id="rId13"/>
    <p:sldId id="280" r:id="rId14"/>
    <p:sldId id="341" r:id="rId15"/>
    <p:sldId id="340" r:id="rId16"/>
    <p:sldId id="256" r:id="rId17"/>
    <p:sldId id="281" r:id="rId18"/>
    <p:sldId id="282" r:id="rId19"/>
    <p:sldId id="347" r:id="rId20"/>
  </p:sldIdLst>
  <p:sldSz cx="9144000" cy="6480175"/>
  <p:notesSz cx="6858000" cy="9144000"/>
  <p:defaultTextStyle>
    <a:defPPr>
      <a:defRPr lang="es-CO"/>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532" autoAdjust="0"/>
  </p:normalViewPr>
  <p:slideViewPr>
    <p:cSldViewPr showGuides="1">
      <p:cViewPr>
        <p:scale>
          <a:sx n="100" d="100"/>
          <a:sy n="100" d="100"/>
        </p:scale>
        <p:origin x="-1872" y="-354"/>
      </p:cViewPr>
      <p:guideLst>
        <p:guide orient="horz" pos="204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FC303B4-1CE4-4105-8A72-8CCABAA61B96}" type="datetimeFigureOut">
              <a:rPr lang="es-ES"/>
              <a:pPr>
                <a:defRPr/>
              </a:pPr>
              <a:t>20/01/2017</a:t>
            </a:fld>
            <a:endParaRPr lang="es-ES" dirty="0"/>
          </a:p>
        </p:txBody>
      </p:sp>
      <p:sp>
        <p:nvSpPr>
          <p:cNvPr id="4" name="Marcador de imagen de diapositiva 3"/>
          <p:cNvSpPr>
            <a:spLocks noGrp="1" noRot="1" noChangeAspect="1"/>
          </p:cNvSpPr>
          <p:nvPr>
            <p:ph type="sldImg" idx="2"/>
          </p:nvPr>
        </p:nvSpPr>
        <p:spPr>
          <a:xfrm>
            <a:off x="1250950" y="1143000"/>
            <a:ext cx="4356100" cy="30861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48C21FD1-4133-4481-A8ED-BB06939D7788}" type="slidenum">
              <a:rPr lang="es-ES" altLang="es-CO"/>
              <a:pPr>
                <a:defRPr/>
              </a:pPr>
              <a:t>‹Nº›</a:t>
            </a:fld>
            <a:endParaRPr lang="es-ES" altLang="es-CO" dirty="0"/>
          </a:p>
        </p:txBody>
      </p:sp>
    </p:spTree>
    <p:extLst>
      <p:ext uri="{BB962C8B-B14F-4D97-AF65-F5344CB8AC3E}">
        <p14:creationId xmlns:p14="http://schemas.microsoft.com/office/powerpoint/2010/main" val="2639821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45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AC41BD0-57AC-4B77-8D1B-4F57FE7C62AC}" type="slidenum">
              <a:rPr lang="es-ES" altLang="es-ES" smtClean="0">
                <a:latin typeface="Calibri" pitchFamily="34" charset="0"/>
              </a:rPr>
              <a:pPr/>
              <a:t>2</a:t>
            </a:fld>
            <a:endParaRPr lang="es-ES" altLang="es-E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smtClean="0"/>
          </a:p>
        </p:txBody>
      </p:sp>
      <p:sp>
        <p:nvSpPr>
          <p:cNvPr id="5" name="4 Marcador de pie de página"/>
          <p:cNvSpPr>
            <a:spLocks noGrp="1"/>
          </p:cNvSpPr>
          <p:nvPr>
            <p:ph type="ftr" sz="quarter" idx="4"/>
          </p:nvPr>
        </p:nvSpPr>
        <p:spPr/>
        <p:txBody>
          <a:bodyPr/>
          <a:lstStyle/>
          <a:p>
            <a:pPr>
              <a:defRPr/>
            </a:pPr>
            <a:r>
              <a:rPr lang="es-CO" dirty="0" smtClean="0">
                <a:solidFill>
                  <a:prstClr val="black"/>
                </a:solidFill>
              </a:rPr>
              <a:t>Javier Manjarrés Madrid</a:t>
            </a:r>
            <a:endParaRPr lang="es-CO"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ltLang="es-CO" smtClean="0"/>
          </a:p>
        </p:txBody>
      </p:sp>
      <p:sp>
        <p:nvSpPr>
          <p:cNvPr id="5" name="4 Marcador de pie de página"/>
          <p:cNvSpPr>
            <a:spLocks noGrp="1"/>
          </p:cNvSpPr>
          <p:nvPr>
            <p:ph type="ftr" sz="quarter" idx="4"/>
          </p:nvPr>
        </p:nvSpPr>
        <p:spPr/>
        <p:txBody>
          <a:bodyPr/>
          <a:lstStyle/>
          <a:p>
            <a:pPr>
              <a:defRPr/>
            </a:pPr>
            <a:r>
              <a:rPr lang="es-CO" dirty="0" smtClean="0">
                <a:solidFill>
                  <a:prstClr val="black"/>
                </a:solidFill>
              </a:rPr>
              <a:t>Javier Manjarrés Madrid</a:t>
            </a:r>
            <a:endParaRPr lang="es-CO"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D9AFE40-6E65-4C2B-805C-078B5FE0C7E3}" type="slidenum">
              <a:rPr lang="es-ES" altLang="es-CO" smtClean="0">
                <a:latin typeface="Calibri" pitchFamily="34" charset="0"/>
              </a:rPr>
              <a:pPr/>
              <a:t>10</a:t>
            </a:fld>
            <a:endParaRPr lang="es-ES" altLang="es-CO" smtClean="0">
              <a:latin typeface="Calibri" pitchFamily="34" charset="0"/>
            </a:endParaRPr>
          </a:p>
        </p:txBody>
      </p:sp>
      <p:sp>
        <p:nvSpPr>
          <p:cNvPr id="276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O" altLang="es-C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1FA73BA-6C53-4BB9-80FE-925409FBDDBD}" type="slidenum">
              <a:rPr lang="es-ES" altLang="es-CO" smtClean="0">
                <a:latin typeface="Calibri" pitchFamily="34" charset="0"/>
              </a:rPr>
              <a:pPr/>
              <a:t>11</a:t>
            </a:fld>
            <a:endParaRPr lang="es-ES" altLang="es-CO" smtClean="0">
              <a:latin typeface="Calibri" pitchFamily="34" charset="0"/>
            </a:endParaRPr>
          </a:p>
        </p:txBody>
      </p:sp>
      <p:sp>
        <p:nvSpPr>
          <p:cNvPr id="286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CO" altLang="es-C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297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8861EF9-E1B4-4480-AD24-9F93C40B13BF}" type="slidenum">
              <a:rPr lang="es-ES" altLang="es-ES" smtClean="0">
                <a:latin typeface="Calibri" pitchFamily="34" charset="0"/>
              </a:rPr>
              <a:pPr/>
              <a:t>13</a:t>
            </a:fld>
            <a:endParaRPr lang="es-ES" altLang="es-E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92294DC-42F7-433D-9AA3-78129F74BC6D}" type="slidenum">
              <a:rPr lang="es-ES" altLang="es-ES" smtClean="0">
                <a:latin typeface="Calibri" pitchFamily="34" charset="0"/>
              </a:rPr>
              <a:pPr/>
              <a:t>16</a:t>
            </a:fld>
            <a:endParaRPr lang="es-ES" altLang="es-E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17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857799A-CECD-460C-96FD-17E64D642D99}" type="slidenum">
              <a:rPr lang="es-ES" altLang="es-ES" smtClean="0">
                <a:latin typeface="Calibri" pitchFamily="34" charset="0"/>
              </a:rPr>
              <a:pPr/>
              <a:t>17</a:t>
            </a:fld>
            <a:endParaRPr lang="es-ES" altLang="es-E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27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E22B6D8-E24A-4968-8EDE-D9C3951C6732}" type="slidenum">
              <a:rPr lang="es-ES" altLang="es-ES" smtClean="0">
                <a:latin typeface="Calibri" pitchFamily="34" charset="0"/>
              </a:rPr>
              <a:pPr/>
              <a:t>18</a:t>
            </a:fld>
            <a:endParaRPr lang="es-ES" altLang="es-E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013055"/>
            <a:ext cx="7772400" cy="1389037"/>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672100"/>
            <a:ext cx="6400800"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63F9B79B-B38C-4BA7-9DF2-4E6BAB565335}" type="datetimeFigureOut">
              <a:rPr lang="es-CO"/>
              <a:pPr>
                <a:defRPr/>
              </a:pPr>
              <a:t>20/01/2017</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2A774A2E-F2B4-4265-A6D6-31F6F4DF3DF9}" type="slidenum">
              <a:rPr lang="es-CO" altLang="es-CO"/>
              <a:pPr>
                <a:defRPr/>
              </a:pPr>
              <a:t>‹Nº›</a:t>
            </a:fld>
            <a:endParaRPr lang="es-CO" altLang="es-CO" dirty="0"/>
          </a:p>
        </p:txBody>
      </p:sp>
    </p:spTree>
    <p:extLst>
      <p:ext uri="{BB962C8B-B14F-4D97-AF65-F5344CB8AC3E}">
        <p14:creationId xmlns:p14="http://schemas.microsoft.com/office/powerpoint/2010/main" val="167331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33785249-A1F7-4800-89F9-1E6C9207A689}" type="datetimeFigureOut">
              <a:rPr lang="es-CO"/>
              <a:pPr>
                <a:defRPr/>
              </a:pPr>
              <a:t>20/01/2017</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E8B18F5E-2265-4087-B610-6E225A085786}" type="slidenum">
              <a:rPr lang="es-CO" altLang="es-CO"/>
              <a:pPr>
                <a:defRPr/>
              </a:pPr>
              <a:t>‹Nº›</a:t>
            </a:fld>
            <a:endParaRPr lang="es-CO" altLang="es-CO" dirty="0"/>
          </a:p>
        </p:txBody>
      </p:sp>
    </p:spTree>
    <p:extLst>
      <p:ext uri="{BB962C8B-B14F-4D97-AF65-F5344CB8AC3E}">
        <p14:creationId xmlns:p14="http://schemas.microsoft.com/office/powerpoint/2010/main" val="218058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59509"/>
            <a:ext cx="2057400" cy="5529149"/>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59509"/>
            <a:ext cx="6019800" cy="552914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C88EAF0B-8DE6-435A-8220-DD5A1F50359A}" type="datetimeFigureOut">
              <a:rPr lang="es-CO"/>
              <a:pPr>
                <a:defRPr/>
              </a:pPr>
              <a:t>20/01/2017</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3E78F167-EA8D-4F59-866D-15B983869146}" type="slidenum">
              <a:rPr lang="es-CO" altLang="es-CO"/>
              <a:pPr>
                <a:defRPr/>
              </a:pPr>
              <a:t>‹Nº›</a:t>
            </a:fld>
            <a:endParaRPr lang="es-CO" altLang="es-CO" dirty="0"/>
          </a:p>
        </p:txBody>
      </p:sp>
    </p:spTree>
    <p:extLst>
      <p:ext uri="{BB962C8B-B14F-4D97-AF65-F5344CB8AC3E}">
        <p14:creationId xmlns:p14="http://schemas.microsoft.com/office/powerpoint/2010/main" val="2948422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mtClean="0"/>
              <a:t>Haga clic para modificar el estilo de título del patrón</a:t>
            </a:r>
            <a:endParaRPr lang="es-CO"/>
          </a:p>
        </p:txBody>
      </p:sp>
    </p:spTree>
    <p:extLst>
      <p:ext uri="{BB962C8B-B14F-4D97-AF65-F5344CB8AC3E}">
        <p14:creationId xmlns:p14="http://schemas.microsoft.com/office/powerpoint/2010/main" val="1935892578"/>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mtClean="0"/>
              <a:t>Haga clic para modificar el estilo de título del patrón</a:t>
            </a:r>
            <a:endParaRPr lang="es-CO"/>
          </a:p>
        </p:txBody>
      </p:sp>
    </p:spTree>
    <p:extLst>
      <p:ext uri="{BB962C8B-B14F-4D97-AF65-F5344CB8AC3E}">
        <p14:creationId xmlns:p14="http://schemas.microsoft.com/office/powerpoint/2010/main" val="418232222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4643E8B5-F057-45B5-A118-BC6787C3AD81}" type="datetimeFigureOut">
              <a:rPr lang="es-CO"/>
              <a:pPr>
                <a:defRPr/>
              </a:pPr>
              <a:t>20/01/2017</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07195425-53AE-4E05-AE5F-195E0134516B}" type="slidenum">
              <a:rPr lang="es-CO" altLang="es-CO"/>
              <a:pPr>
                <a:defRPr/>
              </a:pPr>
              <a:t>‹Nº›</a:t>
            </a:fld>
            <a:endParaRPr lang="es-CO" altLang="es-CO" dirty="0"/>
          </a:p>
        </p:txBody>
      </p:sp>
    </p:spTree>
    <p:extLst>
      <p:ext uri="{BB962C8B-B14F-4D97-AF65-F5344CB8AC3E}">
        <p14:creationId xmlns:p14="http://schemas.microsoft.com/office/powerpoint/2010/main" val="265843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164114"/>
            <a:ext cx="7772400" cy="1287036"/>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746576"/>
            <a:ext cx="7772400"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8A877D7-9F6A-4604-AF1E-AB6A84FA5E54}" type="datetimeFigureOut">
              <a:rPr lang="es-CO"/>
              <a:pPr>
                <a:defRPr/>
              </a:pPr>
              <a:t>20/01/2017</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FA908EE9-FA59-46B2-9896-4F73EFB68E47}" type="slidenum">
              <a:rPr lang="es-CO" altLang="es-CO"/>
              <a:pPr>
                <a:defRPr/>
              </a:pPr>
              <a:t>‹Nº›</a:t>
            </a:fld>
            <a:endParaRPr lang="es-CO" altLang="es-CO" dirty="0"/>
          </a:p>
        </p:txBody>
      </p:sp>
    </p:spTree>
    <p:extLst>
      <p:ext uri="{BB962C8B-B14F-4D97-AF65-F5344CB8AC3E}">
        <p14:creationId xmlns:p14="http://schemas.microsoft.com/office/powerpoint/2010/main" val="3601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512043"/>
            <a:ext cx="4038600"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512043"/>
            <a:ext cx="4038600"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p:cNvSpPr>
            <a:spLocks noGrp="1"/>
          </p:cNvSpPr>
          <p:nvPr>
            <p:ph type="dt" sz="half" idx="10"/>
          </p:nvPr>
        </p:nvSpPr>
        <p:spPr/>
        <p:txBody>
          <a:bodyPr/>
          <a:lstStyle>
            <a:lvl1pPr>
              <a:defRPr/>
            </a:lvl1pPr>
          </a:lstStyle>
          <a:p>
            <a:pPr>
              <a:defRPr/>
            </a:pPr>
            <a:fld id="{D2FB9AB8-DA72-4D08-B839-461C9282F7B9}" type="datetimeFigureOut">
              <a:rPr lang="es-CO"/>
              <a:pPr>
                <a:defRPr/>
              </a:pPr>
              <a:t>20/01/2017</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89EAC274-FC2D-4DF5-9FD4-C38193962F0D}" type="slidenum">
              <a:rPr lang="es-CO" altLang="es-CO"/>
              <a:pPr>
                <a:defRPr/>
              </a:pPr>
              <a:t>‹Nº›</a:t>
            </a:fld>
            <a:endParaRPr lang="es-CO" altLang="es-CO" dirty="0"/>
          </a:p>
        </p:txBody>
      </p:sp>
    </p:spTree>
    <p:extLst>
      <p:ext uri="{BB962C8B-B14F-4D97-AF65-F5344CB8AC3E}">
        <p14:creationId xmlns:p14="http://schemas.microsoft.com/office/powerpoint/2010/main" val="37719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450540"/>
            <a:ext cx="4040188"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055056"/>
            <a:ext cx="4040188"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9" y="1450540"/>
            <a:ext cx="4041775"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9" y="2055056"/>
            <a:ext cx="4041775"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p:cNvSpPr>
            <a:spLocks noGrp="1"/>
          </p:cNvSpPr>
          <p:nvPr>
            <p:ph type="dt" sz="half" idx="10"/>
          </p:nvPr>
        </p:nvSpPr>
        <p:spPr/>
        <p:txBody>
          <a:bodyPr/>
          <a:lstStyle>
            <a:lvl1pPr>
              <a:defRPr/>
            </a:lvl1pPr>
          </a:lstStyle>
          <a:p>
            <a:pPr>
              <a:defRPr/>
            </a:pPr>
            <a:fld id="{E7118DF8-A58E-4095-A62A-7C4F5E208448}" type="datetimeFigureOut">
              <a:rPr lang="es-CO"/>
              <a:pPr>
                <a:defRPr/>
              </a:pPr>
              <a:t>20/01/2017</a:t>
            </a:fld>
            <a:endParaRPr lang="es-CO" dirty="0"/>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ADC47D63-B7FB-4663-AF40-E77100CA00B0}" type="slidenum">
              <a:rPr lang="es-CO" altLang="es-CO"/>
              <a:pPr>
                <a:defRPr/>
              </a:pPr>
              <a:t>‹Nº›</a:t>
            </a:fld>
            <a:endParaRPr lang="es-CO" altLang="es-CO" dirty="0"/>
          </a:p>
        </p:txBody>
      </p:sp>
    </p:spTree>
    <p:extLst>
      <p:ext uri="{BB962C8B-B14F-4D97-AF65-F5344CB8AC3E}">
        <p14:creationId xmlns:p14="http://schemas.microsoft.com/office/powerpoint/2010/main" val="290167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FDE5D130-7E65-49A1-9D34-F572430785D7}" type="datetimeFigureOut">
              <a:rPr lang="es-CO"/>
              <a:pPr>
                <a:defRPr/>
              </a:pPr>
              <a:t>20/01/2017</a:t>
            </a:fld>
            <a:endParaRPr lang="es-CO" dirty="0"/>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929AEB23-B153-4F45-838C-5E812AB76FB0}" type="slidenum">
              <a:rPr lang="es-CO" altLang="es-CO"/>
              <a:pPr>
                <a:defRPr/>
              </a:pPr>
              <a:t>‹Nº›</a:t>
            </a:fld>
            <a:endParaRPr lang="es-CO" altLang="es-CO" dirty="0"/>
          </a:p>
        </p:txBody>
      </p:sp>
    </p:spTree>
    <p:extLst>
      <p:ext uri="{BB962C8B-B14F-4D97-AF65-F5344CB8AC3E}">
        <p14:creationId xmlns:p14="http://schemas.microsoft.com/office/powerpoint/2010/main" val="322371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CA0986E-C7C8-49B4-AAE8-AAE506CC82C9}" type="datetimeFigureOut">
              <a:rPr lang="es-CO"/>
              <a:pPr>
                <a:defRPr/>
              </a:pPr>
              <a:t>20/01/2017</a:t>
            </a:fld>
            <a:endParaRPr lang="es-CO" dirty="0"/>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A771D7D9-C2D8-4E96-B32B-930802BB1999}" type="slidenum">
              <a:rPr lang="es-CO" altLang="es-CO"/>
              <a:pPr>
                <a:defRPr/>
              </a:pPr>
              <a:t>‹Nº›</a:t>
            </a:fld>
            <a:endParaRPr lang="es-CO" altLang="es-CO" dirty="0"/>
          </a:p>
        </p:txBody>
      </p:sp>
    </p:spTree>
    <p:extLst>
      <p:ext uri="{BB962C8B-B14F-4D97-AF65-F5344CB8AC3E}">
        <p14:creationId xmlns:p14="http://schemas.microsoft.com/office/powerpoint/2010/main" val="3397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4" y="258007"/>
            <a:ext cx="3008313" cy="109803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58008"/>
            <a:ext cx="5111750"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4" y="1356039"/>
            <a:ext cx="3008313" cy="44326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32D9F0A-E323-407F-B206-E53DB1366834}" type="datetimeFigureOut">
              <a:rPr lang="es-CO"/>
              <a:pPr>
                <a:defRPr/>
              </a:pPr>
              <a:t>20/01/2017</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9D877560-A22C-487E-8A70-F8927CE254A3}" type="slidenum">
              <a:rPr lang="es-CO" altLang="es-CO"/>
              <a:pPr>
                <a:defRPr/>
              </a:pPr>
              <a:t>‹Nº›</a:t>
            </a:fld>
            <a:endParaRPr lang="es-CO" altLang="es-CO" dirty="0"/>
          </a:p>
        </p:txBody>
      </p:sp>
    </p:spTree>
    <p:extLst>
      <p:ext uri="{BB962C8B-B14F-4D97-AF65-F5344CB8AC3E}">
        <p14:creationId xmlns:p14="http://schemas.microsoft.com/office/powerpoint/2010/main" val="16115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536122"/>
            <a:ext cx="5486400" cy="535515"/>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579016"/>
            <a:ext cx="5486400" cy="388810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3 Marcador de texto"/>
          <p:cNvSpPr>
            <a:spLocks noGrp="1"/>
          </p:cNvSpPr>
          <p:nvPr>
            <p:ph type="body" sz="half" idx="2"/>
          </p:nvPr>
        </p:nvSpPr>
        <p:spPr>
          <a:xfrm>
            <a:off x="1792288" y="5071637"/>
            <a:ext cx="548640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3E02650-07BA-4124-94DB-02CF914F97DC}" type="datetimeFigureOut">
              <a:rPr lang="es-CO"/>
              <a:pPr>
                <a:defRPr/>
              </a:pPr>
              <a:t>20/01/2017</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36E76015-EF5F-414F-B705-62AEF211E29F}" type="slidenum">
              <a:rPr lang="es-CO" altLang="es-CO"/>
              <a:pPr>
                <a:defRPr/>
              </a:pPr>
              <a:t>‹Nº›</a:t>
            </a:fld>
            <a:endParaRPr lang="es-CO" altLang="es-CO" dirty="0"/>
          </a:p>
        </p:txBody>
      </p:sp>
    </p:spTree>
    <p:extLst>
      <p:ext uri="{BB962C8B-B14F-4D97-AF65-F5344CB8AC3E}">
        <p14:creationId xmlns:p14="http://schemas.microsoft.com/office/powerpoint/2010/main" val="423182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58763"/>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s-CO" altLang="es-ES" smtClean="0"/>
          </a:p>
        </p:txBody>
      </p:sp>
      <p:sp>
        <p:nvSpPr>
          <p:cNvPr id="1027" name="2 Marcador de texto"/>
          <p:cNvSpPr>
            <a:spLocks noGrp="1"/>
          </p:cNvSpPr>
          <p:nvPr>
            <p:ph type="body" idx="1"/>
          </p:nvPr>
        </p:nvSpPr>
        <p:spPr bwMode="auto">
          <a:xfrm>
            <a:off x="457200" y="15113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CO" altLang="es-ES" smtClean="0"/>
          </a:p>
        </p:txBody>
      </p:sp>
      <p:sp>
        <p:nvSpPr>
          <p:cNvPr id="4" name="3 Marcador de fecha"/>
          <p:cNvSpPr>
            <a:spLocks noGrp="1"/>
          </p:cNvSpPr>
          <p:nvPr>
            <p:ph type="dt" sz="half" idx="2"/>
          </p:nvPr>
        </p:nvSpPr>
        <p:spPr>
          <a:xfrm>
            <a:off x="457200" y="6005513"/>
            <a:ext cx="2133600" cy="3460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16EF201-0BCD-467D-824A-E22188550AAF}" type="datetimeFigureOut">
              <a:rPr lang="es-CO"/>
              <a:pPr>
                <a:defRPr/>
              </a:pPr>
              <a:t>20/01/2017</a:t>
            </a:fld>
            <a:endParaRPr lang="es-CO" dirty="0"/>
          </a:p>
        </p:txBody>
      </p:sp>
      <p:sp>
        <p:nvSpPr>
          <p:cNvPr id="5" name="4 Marcador de pie de página"/>
          <p:cNvSpPr>
            <a:spLocks noGrp="1"/>
          </p:cNvSpPr>
          <p:nvPr>
            <p:ph type="ftr" sz="quarter" idx="3"/>
          </p:nvPr>
        </p:nvSpPr>
        <p:spPr>
          <a:xfrm>
            <a:off x="3124200" y="6005513"/>
            <a:ext cx="2895600" cy="3460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6553200" y="6005513"/>
            <a:ext cx="2133600" cy="3460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6891A362-4A5C-4A4E-BC34-C8D3716FCC18}" type="slidenum">
              <a:rPr lang="es-CO" altLang="es-CO"/>
              <a:pPr>
                <a:defRPr/>
              </a:pPr>
              <a:t>‹Nº›</a:t>
            </a:fld>
            <a:endParaRPr lang="es-CO" altLang="es-CO"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8/87/Estructura_del_Estado_colombiano.pn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5 Rectángulo"/>
          <p:cNvSpPr>
            <a:spLocks noChangeArrowheads="1"/>
          </p:cNvSpPr>
          <p:nvPr/>
        </p:nvSpPr>
        <p:spPr bwMode="auto">
          <a:xfrm>
            <a:off x="642938" y="1282700"/>
            <a:ext cx="7643812" cy="1323975"/>
          </a:xfrm>
          <a:prstGeom prst="rect">
            <a:avLst/>
          </a:prstGeom>
          <a:noFill/>
          <a:ln w="9525">
            <a:noFill/>
            <a:miter lim="800000"/>
            <a:headEnd/>
            <a:tailEnd/>
          </a:ln>
        </p:spPr>
        <p:txBody>
          <a:bodyPr>
            <a:spAutoFit/>
          </a:bodyPr>
          <a:lstStyle/>
          <a:p>
            <a:pPr algn="just">
              <a:defRPr/>
            </a:pPr>
            <a:endParaRPr lang="es-ES" sz="2000">
              <a:latin typeface="+mj-lt"/>
              <a:cs typeface="Arial" pitchFamily="34" charset="0"/>
            </a:endParaRPr>
          </a:p>
          <a:p>
            <a:pPr algn="just">
              <a:defRPr/>
            </a:pPr>
            <a:endParaRPr lang="es-ES" sz="2000">
              <a:latin typeface="+mj-lt"/>
              <a:cs typeface="Arial" pitchFamily="34" charset="0"/>
            </a:endParaRPr>
          </a:p>
          <a:p>
            <a:pPr algn="just">
              <a:defRPr/>
            </a:pPr>
            <a:endParaRPr lang="es-ES" sz="2000">
              <a:latin typeface="+mj-lt"/>
              <a:cs typeface="Arial" pitchFamily="34" charset="0"/>
            </a:endParaRPr>
          </a:p>
          <a:p>
            <a:pPr algn="just">
              <a:defRPr/>
            </a:pPr>
            <a:r>
              <a:rPr lang="es-ES" sz="2000">
                <a:latin typeface="+mj-lt"/>
                <a:cs typeface="Arial" pitchFamily="34" charset="0"/>
              </a:rPr>
              <a:t> </a:t>
            </a:r>
          </a:p>
        </p:txBody>
      </p:sp>
      <p:sp>
        <p:nvSpPr>
          <p:cNvPr id="8196" name="6 Rectángulo"/>
          <p:cNvSpPr>
            <a:spLocks noChangeArrowheads="1"/>
          </p:cNvSpPr>
          <p:nvPr/>
        </p:nvSpPr>
        <p:spPr bwMode="auto">
          <a:xfrm>
            <a:off x="500063" y="269875"/>
            <a:ext cx="8143875" cy="400050"/>
          </a:xfrm>
          <a:prstGeom prst="rect">
            <a:avLst/>
          </a:prstGeom>
          <a:noFill/>
          <a:ln w="9525">
            <a:noFill/>
            <a:miter lim="800000"/>
            <a:headEnd/>
            <a:tailEnd/>
          </a:ln>
        </p:spPr>
        <p:txBody>
          <a:bodyPr>
            <a:spAutoFit/>
          </a:bodyPr>
          <a:lstStyle/>
          <a:p>
            <a:pPr algn="ctr">
              <a:defRPr/>
            </a:pPr>
            <a:r>
              <a:rPr lang="es-ES" sz="2000" dirty="0">
                <a:solidFill>
                  <a:srgbClr val="FF9900"/>
                </a:solidFill>
                <a:latin typeface="+mj-lt"/>
                <a:cs typeface="Arial" pitchFamily="34" charset="0"/>
              </a:rPr>
              <a:t>			</a:t>
            </a:r>
          </a:p>
        </p:txBody>
      </p:sp>
      <p:sp>
        <p:nvSpPr>
          <p:cNvPr id="8198" name="9 CuadroTexto"/>
          <p:cNvSpPr txBox="1">
            <a:spLocks noChangeArrowheads="1"/>
          </p:cNvSpPr>
          <p:nvPr/>
        </p:nvSpPr>
        <p:spPr bwMode="auto">
          <a:xfrm>
            <a:off x="357188" y="2227263"/>
            <a:ext cx="3357562" cy="2246312"/>
          </a:xfrm>
          <a:prstGeom prst="rect">
            <a:avLst/>
          </a:prstGeom>
          <a:noFill/>
          <a:ln w="9525">
            <a:noFill/>
            <a:miter lim="800000"/>
            <a:headEnd/>
            <a:tailEnd/>
          </a:ln>
        </p:spPr>
        <p:txBody>
          <a:bodyPr>
            <a:spAutoFit/>
          </a:bodyPr>
          <a:lstStyle/>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p:txBody>
      </p:sp>
      <p:sp>
        <p:nvSpPr>
          <p:cNvPr id="8199" name="14 Rectángulo"/>
          <p:cNvSpPr>
            <a:spLocks noChangeArrowheads="1"/>
          </p:cNvSpPr>
          <p:nvPr/>
        </p:nvSpPr>
        <p:spPr bwMode="auto">
          <a:xfrm>
            <a:off x="4714875" y="2227263"/>
            <a:ext cx="3643313" cy="1938337"/>
          </a:xfrm>
          <a:prstGeom prst="rect">
            <a:avLst/>
          </a:prstGeom>
          <a:noFill/>
          <a:ln w="9525">
            <a:noFill/>
            <a:miter lim="800000"/>
            <a:headEnd/>
            <a:tailEnd/>
          </a:ln>
        </p:spPr>
        <p:txBody>
          <a:bodyPr>
            <a:spAutoFit/>
          </a:bodyPr>
          <a:lstStyle/>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p:txBody>
      </p:sp>
      <p:sp>
        <p:nvSpPr>
          <p:cNvPr id="8200" name="15 CuadroTexto"/>
          <p:cNvSpPr txBox="1">
            <a:spLocks noChangeArrowheads="1"/>
          </p:cNvSpPr>
          <p:nvPr/>
        </p:nvSpPr>
        <p:spPr bwMode="auto">
          <a:xfrm>
            <a:off x="785813" y="1239838"/>
            <a:ext cx="7286625" cy="3600450"/>
          </a:xfrm>
          <a:prstGeom prst="rect">
            <a:avLst/>
          </a:prstGeom>
          <a:noFill/>
          <a:ln w="9525">
            <a:noFill/>
            <a:miter lim="800000"/>
            <a:headEnd/>
            <a:tailEnd/>
          </a:ln>
        </p:spPr>
        <p:txBody>
          <a:bodyPr>
            <a:spAutoFit/>
          </a:bodyPr>
          <a:lstStyle/>
          <a:p>
            <a:pPr algn="ctr">
              <a:defRPr/>
            </a:pPr>
            <a:r>
              <a:rPr lang="es-ES" sz="2800" b="1" dirty="0">
                <a:latin typeface="+mj-lt"/>
                <a:cs typeface="Arial" pitchFamily="34" charset="0"/>
              </a:rPr>
              <a:t>GENERALIDADES DEL DEPARTAMENTO DE ANTIOQUIA</a:t>
            </a:r>
          </a:p>
          <a:p>
            <a:pPr algn="ctr">
              <a:defRPr/>
            </a:pPr>
            <a:endParaRPr lang="es-ES" sz="2800" b="1" dirty="0">
              <a:latin typeface="+mj-lt"/>
              <a:cs typeface="Arial" pitchFamily="34" charset="0"/>
            </a:endParaRPr>
          </a:p>
          <a:p>
            <a:pPr algn="ctr">
              <a:defRPr/>
            </a:pPr>
            <a:endParaRPr lang="es-ES" sz="2800" b="1" dirty="0">
              <a:latin typeface="+mj-lt"/>
              <a:cs typeface="Arial" pitchFamily="34" charset="0"/>
            </a:endParaRPr>
          </a:p>
          <a:p>
            <a:pPr algn="ctr">
              <a:defRPr/>
            </a:pPr>
            <a:r>
              <a:rPr lang="es-ES" sz="2800" dirty="0">
                <a:latin typeface="+mj-lt"/>
                <a:cs typeface="Arial" pitchFamily="34" charset="0"/>
              </a:rPr>
              <a:t>Secretaría de Gestión Humana y Desarrollo Organizacional </a:t>
            </a:r>
          </a:p>
          <a:p>
            <a:pPr algn="just">
              <a:defRPr/>
            </a:pPr>
            <a:endParaRPr lang="es-ES" sz="2000" dirty="0">
              <a:latin typeface="+mj-lt"/>
              <a:cs typeface="Arial" pitchFamily="34" charset="0"/>
            </a:endParaRPr>
          </a:p>
          <a:p>
            <a:pPr algn="just">
              <a:defRPr/>
            </a:pPr>
            <a:endParaRPr lang="es-ES" sz="2000" dirty="0">
              <a:latin typeface="+mj-lt"/>
              <a:cs typeface="Arial" pitchFamily="34" charset="0"/>
            </a:endParaRPr>
          </a:p>
          <a:p>
            <a:pPr>
              <a:defRPr/>
            </a:pPr>
            <a:endParaRPr lang="es-ES" sz="2000" dirty="0">
              <a:latin typeface="+mj-lt"/>
              <a:cs typeface="Arial" pitchFamily="34" charset="0"/>
            </a:endParaRPr>
          </a:p>
        </p:txBody>
      </p:sp>
      <p:pic>
        <p:nvPicPr>
          <p:cNvPr id="4103" name="Picture 2" descr="C:\Users\nvargass\Desktop\Perf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967288"/>
            <a:ext cx="19446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4438" y="0"/>
            <a:ext cx="5894387" cy="1022350"/>
          </a:xfrm>
          <a:noFill/>
          <a:ln>
            <a:solidFill>
              <a:schemeClr val="tx1"/>
            </a:solidFill>
            <a:miter lim="800000"/>
            <a:headEnd/>
            <a:tailEnd/>
          </a:ln>
        </p:spPr>
        <p:txBody>
          <a:bodyPr/>
          <a:lstStyle/>
          <a:p>
            <a:pPr eaLnBrk="1" hangingPunct="1"/>
            <a:r>
              <a:rPr lang="es-MX" altLang="es-CO" sz="3200" b="1" smtClean="0"/>
              <a:t>Descentralización Territorial</a:t>
            </a:r>
            <a:endParaRPr lang="es-ES" altLang="es-CO" sz="3200" smtClean="0"/>
          </a:p>
        </p:txBody>
      </p:sp>
      <p:sp>
        <p:nvSpPr>
          <p:cNvPr id="13315" name="Rectangle 3"/>
          <p:cNvSpPr>
            <a:spLocks noGrp="1" noChangeArrowheads="1"/>
          </p:cNvSpPr>
          <p:nvPr>
            <p:ph type="body" idx="1"/>
          </p:nvPr>
        </p:nvSpPr>
        <p:spPr>
          <a:xfrm>
            <a:off x="500063" y="1168400"/>
            <a:ext cx="8286750" cy="4929188"/>
          </a:xfrm>
          <a:noFill/>
          <a:ln>
            <a:solidFill>
              <a:schemeClr val="tx1"/>
            </a:solidFill>
            <a:miter lim="800000"/>
            <a:headEnd/>
            <a:tailEnd/>
          </a:ln>
        </p:spPr>
        <p:txBody>
          <a:bodyPr/>
          <a:lstStyle/>
          <a:p>
            <a:pPr eaLnBrk="1" hangingPunct="1">
              <a:buFontTx/>
              <a:buNone/>
            </a:pPr>
            <a:r>
              <a:rPr lang="es-MX" altLang="es-CO" sz="1600" smtClean="0">
                <a:cs typeface="Times New Roman" pitchFamily="18" charset="0"/>
              </a:rPr>
              <a:t>D</a:t>
            </a:r>
            <a:r>
              <a:rPr lang="es-MX" altLang="es-CO" sz="1600" i="1" smtClean="0">
                <a:cs typeface="Times New Roman" pitchFamily="18" charset="0"/>
              </a:rPr>
              <a:t>istribución de competencias</a:t>
            </a:r>
            <a:r>
              <a:rPr lang="es-MX" altLang="es-CO" sz="1600" smtClean="0">
                <a:cs typeface="Times New Roman" pitchFamily="18" charset="0"/>
              </a:rPr>
              <a:t> entre  </a:t>
            </a:r>
            <a:r>
              <a:rPr lang="es-MX" altLang="es-CO" sz="1600" b="1" smtClean="0">
                <a:cs typeface="Times New Roman" pitchFamily="18" charset="0"/>
              </a:rPr>
              <a:t>órdenes</a:t>
            </a:r>
            <a:r>
              <a:rPr lang="es-MX" altLang="es-CO" sz="1600" smtClean="0">
                <a:cs typeface="Times New Roman" pitchFamily="18" charset="0"/>
              </a:rPr>
              <a:t> de gobierno.</a:t>
            </a:r>
          </a:p>
          <a:p>
            <a:pPr eaLnBrk="1" hangingPunct="1">
              <a:buClr>
                <a:schemeClr val="tx1"/>
              </a:buClr>
              <a:buFont typeface="Wingdings" pitchFamily="2" charset="2"/>
              <a:buChar char="ð"/>
            </a:pPr>
            <a:r>
              <a:rPr lang="es-MX" altLang="es-CO" sz="1600" i="1" smtClean="0">
                <a:cs typeface="Times New Roman" pitchFamily="18" charset="0"/>
              </a:rPr>
              <a:t>Nación:</a:t>
            </a:r>
            <a:r>
              <a:rPr lang="es-MX" altLang="es-CO" sz="1600" smtClean="0">
                <a:cs typeface="Times New Roman" pitchFamily="18" charset="0"/>
              </a:rPr>
              <a:t> definición de planes, políticas y estrategias.</a:t>
            </a:r>
            <a:r>
              <a:rPr lang="es-MX" altLang="es-CO" sz="1600" i="1" smtClean="0">
                <a:cs typeface="Times New Roman" pitchFamily="18" charset="0"/>
              </a:rPr>
              <a:t> </a:t>
            </a:r>
          </a:p>
          <a:p>
            <a:pPr eaLnBrk="1" hangingPunct="1">
              <a:buClr>
                <a:schemeClr val="tx1"/>
              </a:buClr>
              <a:buFont typeface="Arial" charset="0"/>
              <a:buNone/>
            </a:pPr>
            <a:endParaRPr lang="es-MX" altLang="es-CO" sz="1600" i="1" smtClean="0">
              <a:cs typeface="Times New Roman" pitchFamily="18" charset="0"/>
            </a:endParaRPr>
          </a:p>
          <a:p>
            <a:pPr eaLnBrk="1" hangingPunct="1">
              <a:buClr>
                <a:schemeClr val="tx1"/>
              </a:buClr>
              <a:buFont typeface="Wingdings" pitchFamily="2" charset="2"/>
              <a:buChar char="ð"/>
            </a:pPr>
            <a:r>
              <a:rPr lang="es-MX" altLang="es-CO" sz="1600" i="1" smtClean="0">
                <a:cs typeface="Times New Roman" pitchFamily="18" charset="0"/>
              </a:rPr>
              <a:t>Departamentos:</a:t>
            </a:r>
            <a:r>
              <a:rPr lang="es-MX" altLang="es-CO" sz="1600" smtClean="0">
                <a:cs typeface="Times New Roman" pitchFamily="18" charset="0"/>
              </a:rPr>
              <a:t> </a:t>
            </a:r>
            <a:r>
              <a:rPr lang="es-CO" altLang="es-CO" sz="1600" smtClean="0"/>
              <a:t>Al departamento le corresponde ser el enlace entre las necesidades y la realidad local del municipio y las políticas de la Nación, es su deber ser aliado de sus municipios para la solución de problemas y el desarrollo integral de estos en las áreas que exceden su capacidad local. Además debe propiciar la integración y coordinación a nivel regional entre departamentos, tratando de que estas se puedan convertir en entidades territoriales. </a:t>
            </a:r>
          </a:p>
          <a:p>
            <a:pPr eaLnBrk="1" hangingPunct="1">
              <a:buClr>
                <a:schemeClr val="tx1"/>
              </a:buClr>
              <a:buFont typeface="Arial" charset="0"/>
              <a:buNone/>
            </a:pPr>
            <a:r>
              <a:rPr lang="es-CO" altLang="es-CO" sz="1600" smtClean="0"/>
              <a:t>	</a:t>
            </a:r>
            <a:r>
              <a:rPr lang="es-CO" altLang="es-CO" sz="1400" smtClean="0"/>
              <a:t>Los departamentos tienen autonomía para la administración de los asuntos seccionales y la planificación y promoción del desarrollo económico y social dentro de su territorio en los términos establecidos por la Constitución.</a:t>
            </a:r>
          </a:p>
          <a:p>
            <a:pPr eaLnBrk="1" hangingPunct="1">
              <a:buClr>
                <a:schemeClr val="tx1"/>
              </a:buClr>
              <a:buFont typeface="Wingdings" pitchFamily="2" charset="2"/>
              <a:buChar char="ð"/>
            </a:pPr>
            <a:endParaRPr lang="es-CO" altLang="es-CO" sz="1600" smtClean="0"/>
          </a:p>
          <a:p>
            <a:pPr eaLnBrk="1" hangingPunct="1">
              <a:buClr>
                <a:schemeClr val="tx1"/>
              </a:buClr>
              <a:buFont typeface="Wingdings" pitchFamily="2" charset="2"/>
              <a:buChar char="ð"/>
            </a:pPr>
            <a:r>
              <a:rPr lang="es-MX" altLang="es-CO" sz="1600" smtClean="0">
                <a:cs typeface="Times New Roman" pitchFamily="18" charset="0"/>
              </a:rPr>
              <a:t> </a:t>
            </a:r>
            <a:r>
              <a:rPr lang="es-MX" altLang="es-CO" sz="1600" i="1" smtClean="0">
                <a:cs typeface="Times New Roman" pitchFamily="18" charset="0"/>
              </a:rPr>
              <a:t>Municipios:</a:t>
            </a:r>
            <a:r>
              <a:rPr lang="es-MX" altLang="es-CO" sz="1600" smtClean="0">
                <a:cs typeface="Times New Roman" pitchFamily="18" charset="0"/>
              </a:rPr>
              <a:t> </a:t>
            </a:r>
            <a:r>
              <a:rPr lang="es-ES" altLang="es-CO" sz="1600" smtClean="0">
                <a:cs typeface="Times New Roman" pitchFamily="18" charset="0"/>
              </a:rPr>
              <a:t>Su objeto principal es prestar los servicios públicos que determine la Ley; construir obras; ordenar el desarrollo del territorio; promover la </a:t>
            </a:r>
          </a:p>
          <a:p>
            <a:pPr eaLnBrk="1" hangingPunct="1">
              <a:buClr>
                <a:schemeClr val="tx1"/>
              </a:buClr>
              <a:buFont typeface="Arial" charset="0"/>
              <a:buNone/>
            </a:pPr>
            <a:r>
              <a:rPr lang="es-ES" altLang="es-CO" sz="1600" smtClean="0">
                <a:cs typeface="Times New Roman" pitchFamily="18" charset="0"/>
              </a:rPr>
              <a:t>	participación comunitaria y el mejoramiento de la calidad de vida de </a:t>
            </a:r>
          </a:p>
          <a:p>
            <a:pPr eaLnBrk="1" hangingPunct="1">
              <a:buClr>
                <a:schemeClr val="tx1"/>
              </a:buClr>
              <a:buFont typeface="Arial" charset="0"/>
              <a:buNone/>
            </a:pPr>
            <a:r>
              <a:rPr lang="es-ES" altLang="es-CO" sz="1600" smtClean="0">
                <a:cs typeface="Times New Roman" pitchFamily="18" charset="0"/>
              </a:rPr>
              <a:t>	sus habitantes. </a:t>
            </a:r>
            <a:endParaRPr lang="es-MX" altLang="es-CO" sz="1600" smtClean="0"/>
          </a:p>
          <a:p>
            <a:pPr eaLnBrk="1" hangingPunct="1">
              <a:buClr>
                <a:schemeClr val="tx1"/>
              </a:buClr>
              <a:buFont typeface="Wingdings" pitchFamily="2" charset="2"/>
              <a:buChar char="ð"/>
            </a:pPr>
            <a:endParaRPr lang="es-ES" altLang="es-CO" sz="1600" smtClean="0">
              <a:cs typeface="Times New Roman" pitchFamily="18" charset="0"/>
            </a:endParaRPr>
          </a:p>
        </p:txBody>
      </p:sp>
      <p:sp>
        <p:nvSpPr>
          <p:cNvPr id="13316" name="Rectangle 4"/>
          <p:cNvSpPr>
            <a:spLocks noChangeArrowheads="1"/>
          </p:cNvSpPr>
          <p:nvPr/>
        </p:nvSpPr>
        <p:spPr bwMode="auto">
          <a:xfrm>
            <a:off x="0" y="608012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tLang="en-US" sz="1000" b="1"/>
              <a:t>Departamento Administrativo de la Función Pública </a:t>
            </a:r>
          </a:p>
          <a:p>
            <a:r>
              <a:rPr lang="es-ES_tradnl" altLang="en-US" sz="1000" b="1"/>
              <a:t>República de Colombia</a:t>
            </a:r>
            <a:endParaRPr lang="es-ES" altLang="es-CO" sz="1000" b="1"/>
          </a:p>
        </p:txBody>
      </p:sp>
      <p:pic>
        <p:nvPicPr>
          <p:cNvPr id="13317" name="Picture 2" descr="C:\Users\nvargass\Desktop\Perf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4967288"/>
            <a:ext cx="19446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85875" y="454025"/>
            <a:ext cx="6335713" cy="528638"/>
          </a:xfrm>
          <a:noFill/>
          <a:ln>
            <a:solidFill>
              <a:schemeClr val="tx1"/>
            </a:solidFill>
            <a:miter lim="800000"/>
            <a:headEnd/>
            <a:tailEnd/>
          </a:ln>
        </p:spPr>
        <p:txBody>
          <a:bodyPr/>
          <a:lstStyle/>
          <a:p>
            <a:r>
              <a:rPr lang="es-CO" altLang="es-CO" sz="3600" b="1" smtClean="0"/>
              <a:t>La Asamblea Departamental</a:t>
            </a:r>
            <a:endParaRPr lang="es-CO" altLang="es-CO" sz="3600" smtClean="0"/>
          </a:p>
        </p:txBody>
      </p:sp>
      <p:sp>
        <p:nvSpPr>
          <p:cNvPr id="14339" name="Rectangle 3"/>
          <p:cNvSpPr>
            <a:spLocks noGrp="1" noChangeArrowheads="1"/>
          </p:cNvSpPr>
          <p:nvPr>
            <p:ph type="body" idx="1"/>
          </p:nvPr>
        </p:nvSpPr>
        <p:spPr>
          <a:xfrm>
            <a:off x="142875" y="1311275"/>
            <a:ext cx="8572500" cy="4714875"/>
          </a:xfrm>
          <a:noFill/>
          <a:ln>
            <a:solidFill>
              <a:schemeClr val="tx1"/>
            </a:solidFill>
            <a:miter lim="800000"/>
            <a:headEnd/>
            <a:tailEnd/>
          </a:ln>
        </p:spPr>
        <p:txBody>
          <a:bodyPr/>
          <a:lstStyle/>
          <a:p>
            <a:pPr>
              <a:buFont typeface="Arial" charset="0"/>
              <a:buNone/>
            </a:pPr>
            <a:r>
              <a:rPr lang="es-CO" altLang="es-CO" sz="1400" smtClean="0"/>
              <a:t>Es un órgano normativo de carácter corporativo y colegiado, de elección popular, que tiene la potestad de ejercer el control político sobre la actuación del Gobernador. </a:t>
            </a:r>
          </a:p>
          <a:p>
            <a:pPr>
              <a:buFont typeface="Arial" charset="0"/>
              <a:buNone/>
            </a:pPr>
            <a:endParaRPr lang="es-CO" altLang="es-CO" sz="1400" smtClean="0"/>
          </a:p>
          <a:p>
            <a:pPr>
              <a:buFont typeface="Arial" charset="0"/>
              <a:buNone/>
            </a:pPr>
            <a:r>
              <a:rPr lang="es-CO" altLang="es-CO" sz="1400" smtClean="0"/>
              <a:t>Los actos administrativos emitidos por las asambleas son llamados ordenanzas, las cuales, de acuerdo a su naturaleza, se pueden clasificar de la siguiente manera:</a:t>
            </a:r>
          </a:p>
          <a:p>
            <a:pPr>
              <a:buFont typeface="Arial" charset="0"/>
              <a:buAutoNum type="alphaLcParenR"/>
            </a:pPr>
            <a:r>
              <a:rPr lang="es-CO" altLang="es-CO" sz="1400" b="1" smtClean="0"/>
              <a:t>Administrativas</a:t>
            </a:r>
            <a:endParaRPr lang="es-CO" altLang="es-CO" sz="1400" smtClean="0"/>
          </a:p>
          <a:p>
            <a:pPr>
              <a:buFont typeface="Arial" charset="0"/>
              <a:buNone/>
            </a:pPr>
            <a:r>
              <a:rPr lang="es-CO" altLang="es-CO" sz="1400" smtClean="0"/>
              <a:t>	A las asambleas les corresponde reglamentar el ejercicio de las funciones que están a cargo del municipio, disponer los impuestos que van a ser administrados por el departamento, manejar la existencia y organización de municipios, establecer las estructuras de la administración del departamento y autorizar al Gobernador cuando actúa como representante legal del Departamento.</a:t>
            </a:r>
          </a:p>
          <a:p>
            <a:endParaRPr lang="es-CO" altLang="es-CO" sz="1400" b="1" smtClean="0"/>
          </a:p>
          <a:p>
            <a:pPr>
              <a:buFont typeface="Arial" charset="0"/>
              <a:buNone/>
            </a:pPr>
            <a:r>
              <a:rPr lang="es-CO" altLang="es-CO" sz="1400" b="1" smtClean="0"/>
              <a:t>b) De planeación</a:t>
            </a:r>
            <a:endParaRPr lang="es-CO" altLang="es-CO" sz="1400" smtClean="0"/>
          </a:p>
          <a:p>
            <a:pPr>
              <a:buFont typeface="Arial" charset="0"/>
              <a:buNone/>
            </a:pPr>
            <a:r>
              <a:rPr lang="es-CO" altLang="es-CO" sz="1400" smtClean="0"/>
              <a:t>	Las asambleas ejercen funciones de planeación al expedir ordenanzas que propendan por el desarrollo del departamento a través de planes y programas o cuando adoptan el plan de desarrollo del Gobernador y su respectivo plan de inversiones.</a:t>
            </a:r>
          </a:p>
          <a:p>
            <a:pPr>
              <a:buFont typeface="Arial" charset="0"/>
              <a:buNone/>
            </a:pPr>
            <a:endParaRPr lang="es-CO" altLang="es-CO" sz="1400" b="1" smtClean="0"/>
          </a:p>
          <a:p>
            <a:pPr>
              <a:buFont typeface="Arial" charset="0"/>
              <a:buNone/>
            </a:pPr>
            <a:r>
              <a:rPr lang="es-CO" altLang="es-CO" sz="1400" b="1" smtClean="0"/>
              <a:t>c) De control</a:t>
            </a:r>
            <a:endParaRPr lang="es-CO" altLang="es-CO" sz="1400" smtClean="0"/>
          </a:p>
          <a:p>
            <a:pPr>
              <a:buFont typeface="Arial" charset="0"/>
              <a:buNone/>
            </a:pPr>
            <a:r>
              <a:rPr lang="es-CO" altLang="es-CO" sz="1400" smtClean="0"/>
              <a:t>	Estos órganos pueden solicitar informes sobre el ejercicio de sus funciones a los </a:t>
            </a:r>
          </a:p>
          <a:p>
            <a:pPr>
              <a:buFont typeface="Arial" charset="0"/>
              <a:buNone/>
            </a:pPr>
            <a:r>
              <a:rPr lang="es-CO" altLang="es-CO" sz="1400" smtClean="0"/>
              <a:t>	servidores que están sujetos al orden departamental.</a:t>
            </a:r>
          </a:p>
        </p:txBody>
      </p:sp>
      <p:sp>
        <p:nvSpPr>
          <p:cNvPr id="14340" name="Rectangle 4"/>
          <p:cNvSpPr>
            <a:spLocks noChangeArrowheads="1"/>
          </p:cNvSpPr>
          <p:nvPr/>
        </p:nvSpPr>
        <p:spPr bwMode="auto">
          <a:xfrm>
            <a:off x="0" y="609758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tLang="en-US" sz="1000" b="1"/>
              <a:t>Departamento Administrativo de la Función Pública </a:t>
            </a:r>
          </a:p>
          <a:p>
            <a:r>
              <a:rPr lang="es-ES_tradnl" altLang="en-US" sz="1000" b="1"/>
              <a:t>República de Colombia</a:t>
            </a:r>
            <a:endParaRPr lang="es-ES" altLang="es-CO" sz="1000" b="1"/>
          </a:p>
        </p:txBody>
      </p:sp>
      <p:pic>
        <p:nvPicPr>
          <p:cNvPr id="14341" name="Picture 2" descr="C:\Users\nvargass\Desktop\Perf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4967288"/>
            <a:ext cx="19446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42875" y="5895975"/>
            <a:ext cx="4572000" cy="430213"/>
          </a:xfrm>
          <a:prstGeom prst="rect">
            <a:avLst/>
          </a:prstGeom>
          <a:noFill/>
          <a:ln w="9525">
            <a:noFill/>
            <a:miter lim="800000"/>
            <a:headEnd/>
            <a:tailEnd/>
          </a:ln>
        </p:spPr>
        <p:txBody>
          <a:bodyPr>
            <a:spAutoFit/>
          </a:bodyPr>
          <a:lstStyle/>
          <a:p>
            <a:pPr>
              <a:defRPr/>
            </a:pPr>
            <a:r>
              <a:rPr lang="es-ES_tradnl" altLang="en-US" sz="1100" b="1" dirty="0">
                <a:latin typeface="+mn-lt"/>
              </a:rPr>
              <a:t>Departamento Administrativo de la Función Pública </a:t>
            </a:r>
          </a:p>
          <a:p>
            <a:pPr>
              <a:defRPr/>
            </a:pPr>
            <a:r>
              <a:rPr lang="es-ES_tradnl" altLang="en-US" sz="1100" b="1" dirty="0">
                <a:latin typeface="+mn-lt"/>
              </a:rPr>
              <a:t>República de Colombia</a:t>
            </a:r>
            <a:endParaRPr lang="es-ES" sz="1100" b="1" dirty="0">
              <a:latin typeface="+mn-lt"/>
            </a:endParaRPr>
          </a:p>
        </p:txBody>
      </p:sp>
      <p:sp>
        <p:nvSpPr>
          <p:cNvPr id="19459" name="Rectangle 3"/>
          <p:cNvSpPr>
            <a:spLocks noChangeArrowheads="1"/>
          </p:cNvSpPr>
          <p:nvPr/>
        </p:nvSpPr>
        <p:spPr bwMode="auto">
          <a:xfrm>
            <a:off x="214313" y="1311275"/>
            <a:ext cx="8435975" cy="4014788"/>
          </a:xfrm>
          <a:prstGeom prst="rect">
            <a:avLst/>
          </a:prstGeom>
          <a:noFill/>
          <a:ln w="9525">
            <a:solidFill>
              <a:schemeClr val="tx1"/>
            </a:solidFill>
            <a:miter lim="800000"/>
            <a:headEnd/>
            <a:tailEnd/>
          </a:ln>
        </p:spPr>
        <p:txBody>
          <a:bodyPr/>
          <a:lstStyle/>
          <a:p>
            <a:pPr>
              <a:defRPr/>
            </a:pPr>
            <a:r>
              <a:rPr lang="es-CO" sz="1400" dirty="0">
                <a:latin typeface="+mn-lt"/>
              </a:rPr>
              <a:t>Es el de jefe de la administración y representante legal del departamento y es agente del Presidente de la República, para asuntos como el orden público y la política económica.</a:t>
            </a:r>
          </a:p>
          <a:p>
            <a:pPr>
              <a:defRPr/>
            </a:pPr>
            <a:endParaRPr lang="es-CO" sz="1400" dirty="0">
              <a:latin typeface="+mn-lt"/>
            </a:endParaRPr>
          </a:p>
          <a:p>
            <a:pPr>
              <a:defRPr/>
            </a:pPr>
            <a:r>
              <a:rPr lang="es-CO" sz="1400" dirty="0">
                <a:latin typeface="+mn-lt"/>
              </a:rPr>
              <a:t>Las funciones :</a:t>
            </a:r>
          </a:p>
          <a:p>
            <a:pPr>
              <a:defRPr/>
            </a:pPr>
            <a:r>
              <a:rPr lang="es-CO" sz="1400" b="1" dirty="0">
                <a:latin typeface="+mn-lt"/>
              </a:rPr>
              <a:t>a)</a:t>
            </a:r>
            <a:r>
              <a:rPr lang="es-CO" sz="1400" dirty="0">
                <a:latin typeface="+mn-lt"/>
              </a:rPr>
              <a:t>    </a:t>
            </a:r>
            <a:r>
              <a:rPr lang="es-CO" sz="1400" b="1" dirty="0">
                <a:latin typeface="+mn-lt"/>
              </a:rPr>
              <a:t>Administrativas</a:t>
            </a:r>
            <a:endParaRPr lang="es-CO" sz="1400" dirty="0">
              <a:latin typeface="+mn-lt"/>
            </a:endParaRPr>
          </a:p>
          <a:p>
            <a:pPr>
              <a:defRPr/>
            </a:pPr>
            <a:r>
              <a:rPr lang="es-CO" sz="1400" dirty="0">
                <a:latin typeface="+mn-lt"/>
              </a:rPr>
              <a:t>Dirige la administración del Departamento, dirigir los servicios nacionales, nombrar y remover libremente los empleos de los gerentes y directores de las entidades departamentales al igual que manejar los empleos de sus dependencias; puede convocar a la asamblea departamental a sesiones extraordinarias; escoger a los gerentes públicos de las entidades que operen en el departamento y debe ejercer las funciones que le delegue el Presidente de la República.</a:t>
            </a:r>
          </a:p>
          <a:p>
            <a:pPr>
              <a:defRPr/>
            </a:pPr>
            <a:r>
              <a:rPr lang="es-CO" sz="1400" b="1" dirty="0">
                <a:latin typeface="+mn-lt"/>
              </a:rPr>
              <a:t>b)</a:t>
            </a:r>
            <a:r>
              <a:rPr lang="es-CO" sz="1400" dirty="0">
                <a:latin typeface="+mn-lt"/>
              </a:rPr>
              <a:t>   </a:t>
            </a:r>
            <a:r>
              <a:rPr lang="es-CO" sz="1400" b="1" dirty="0">
                <a:latin typeface="+mn-lt"/>
              </a:rPr>
              <a:t>De planeación</a:t>
            </a:r>
            <a:endParaRPr lang="es-CO" sz="1400" dirty="0">
              <a:latin typeface="+mn-lt"/>
            </a:endParaRPr>
          </a:p>
          <a:p>
            <a:pPr>
              <a:defRPr/>
            </a:pPr>
            <a:r>
              <a:rPr lang="es-CO" sz="1400" dirty="0">
                <a:latin typeface="+mn-lt"/>
              </a:rPr>
              <a:t>Debe presentar a la Asamblea Departamental el plan de Desarrollo y los proyectos del mismo plan  y del presupuesto anual y fomentar los planes y proyectos que propendan por el desarrollo integral de su territorio.</a:t>
            </a:r>
          </a:p>
          <a:p>
            <a:pPr>
              <a:defRPr/>
            </a:pPr>
            <a:r>
              <a:rPr lang="es-CO" sz="1400" b="1" dirty="0">
                <a:latin typeface="+mn-lt"/>
              </a:rPr>
              <a:t>c)</a:t>
            </a:r>
            <a:r>
              <a:rPr lang="es-CO" sz="1400" dirty="0">
                <a:latin typeface="+mn-lt"/>
              </a:rPr>
              <a:t>    </a:t>
            </a:r>
            <a:r>
              <a:rPr lang="es-CO" sz="1400" b="1" dirty="0">
                <a:latin typeface="+mn-lt"/>
              </a:rPr>
              <a:t>De control</a:t>
            </a:r>
            <a:endParaRPr lang="es-CO" sz="1400" dirty="0">
              <a:latin typeface="+mn-lt"/>
            </a:endParaRPr>
          </a:p>
          <a:p>
            <a:pPr>
              <a:defRPr/>
            </a:pPr>
            <a:r>
              <a:rPr lang="es-CO" sz="1400" dirty="0">
                <a:latin typeface="+mn-lt"/>
              </a:rPr>
              <a:t>Le corresponde revisar los proyectos de ordenanza y promulgarlos; o en dado caso, objetarlos; debe estudiar los actos administrativos de los consejos municipales y de los alcaldes y si estos contienen vicios constitucionales remitirlos al respectivo tribunal; y en materia de presupuesto, debe velar por la exacta recaudación en su territorio y por la buena utilización del presupuesto que les transfiere la Nación.</a:t>
            </a:r>
          </a:p>
        </p:txBody>
      </p:sp>
      <p:sp>
        <p:nvSpPr>
          <p:cNvPr id="19460" name="Rectangle 4"/>
          <p:cNvSpPr>
            <a:spLocks noChangeArrowheads="1"/>
          </p:cNvSpPr>
          <p:nvPr/>
        </p:nvSpPr>
        <p:spPr bwMode="auto">
          <a:xfrm>
            <a:off x="1285875" y="596900"/>
            <a:ext cx="6335713" cy="528638"/>
          </a:xfrm>
          <a:prstGeom prst="rect">
            <a:avLst/>
          </a:prstGeom>
          <a:noFill/>
          <a:ln w="9525">
            <a:solidFill>
              <a:schemeClr val="tx1"/>
            </a:solidFill>
            <a:miter lim="800000"/>
            <a:headEnd/>
            <a:tailEnd/>
          </a:ln>
        </p:spPr>
        <p:txBody>
          <a:bodyPr anchor="ctr"/>
          <a:lstStyle/>
          <a:p>
            <a:pPr algn="ctr">
              <a:defRPr/>
            </a:pPr>
            <a:r>
              <a:rPr lang="es-CO" sz="3200" b="1" dirty="0">
                <a:latin typeface="+mn-lt"/>
              </a:rPr>
              <a:t>El gobernador</a:t>
            </a:r>
            <a:endParaRPr lang="es-CO" sz="3200" dirty="0">
              <a:latin typeface="+mn-lt"/>
            </a:endParaRPr>
          </a:p>
        </p:txBody>
      </p:sp>
      <p:pic>
        <p:nvPicPr>
          <p:cNvPr id="15365" name="Picture 2" descr="C:\Users\nvargass\Desktop\Perf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967288"/>
            <a:ext cx="19446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LOSORIOAR\My Documents\Gobernación\tarjeta-ca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32888"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12 Conector recto"/>
          <p:cNvCxnSpPr/>
          <p:nvPr/>
        </p:nvCxnSpPr>
        <p:spPr>
          <a:xfrm>
            <a:off x="468313" y="6097588"/>
            <a:ext cx="828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285852" y="239691"/>
            <a:ext cx="6675630" cy="4770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s-CO" sz="2500" b="1" dirty="0">
                <a:ln w="11430"/>
                <a:effectLst>
                  <a:outerShdw blurRad="50800" dist="39000" dir="5460000" algn="tl">
                    <a:srgbClr val="000000">
                      <a:alpha val="38000"/>
                    </a:srgbClr>
                  </a:outerShdw>
                </a:effectLst>
                <a:latin typeface="+mj-lt"/>
              </a:rPr>
              <a:t>DEPARTAMENTO DE ANTIOQUIA</a:t>
            </a:r>
          </a:p>
        </p:txBody>
      </p:sp>
      <p:pic>
        <p:nvPicPr>
          <p:cNvPr id="163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1668463"/>
            <a:ext cx="2452687"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1 CuadroTexto"/>
          <p:cNvSpPr txBox="1">
            <a:spLocks noChangeArrowheads="1"/>
          </p:cNvSpPr>
          <p:nvPr/>
        </p:nvSpPr>
        <p:spPr bwMode="auto">
          <a:xfrm>
            <a:off x="500063" y="954088"/>
            <a:ext cx="5786437" cy="6524625"/>
          </a:xfrm>
          <a:prstGeom prst="rect">
            <a:avLst/>
          </a:prstGeom>
          <a:noFill/>
          <a:ln w="9525">
            <a:noFill/>
            <a:miter lim="800000"/>
            <a:headEnd/>
            <a:tailEnd/>
          </a:ln>
        </p:spPr>
        <p:txBody>
          <a:bodyPr>
            <a:spAutoFit/>
          </a:bodyPr>
          <a:lstStyle/>
          <a:p>
            <a:pPr algn="just">
              <a:defRPr/>
            </a:pPr>
            <a:r>
              <a:rPr lang="es-CO" sz="1600" dirty="0">
                <a:latin typeface="+mn-lt"/>
              </a:rPr>
              <a:t>El departamento de Antioquia es uno de los 32 departamentos en los cuales se divide el territorio de Colombia. El cual se encuentra organizado en nueve subregiones,(Bajo cauca, Magdalena medio, Nordeste, norte, occidente, oriente, suroeste, </a:t>
            </a:r>
            <a:r>
              <a:rPr lang="es-CO" sz="1600" dirty="0" err="1">
                <a:latin typeface="+mn-lt"/>
              </a:rPr>
              <a:t>Urabá</a:t>
            </a:r>
            <a:r>
              <a:rPr lang="es-CO" sz="1600" dirty="0">
                <a:latin typeface="+mn-lt"/>
              </a:rPr>
              <a:t>, valle de aburra, y a su vez en 125 municipios.</a:t>
            </a:r>
            <a:r>
              <a:rPr lang="es-CO" sz="1600" b="1" dirty="0">
                <a:latin typeface="+mn-lt"/>
              </a:rPr>
              <a:t> </a:t>
            </a:r>
          </a:p>
          <a:p>
            <a:pPr algn="just">
              <a:defRPr/>
            </a:pPr>
            <a:endParaRPr lang="es-CO" sz="1600" b="1" dirty="0">
              <a:latin typeface="+mn-lt"/>
            </a:endParaRPr>
          </a:p>
          <a:p>
            <a:pPr algn="just">
              <a:defRPr/>
            </a:pPr>
            <a:r>
              <a:rPr lang="es-CO" sz="1600" b="1" dirty="0" err="1">
                <a:latin typeface="+mn-lt"/>
              </a:rPr>
              <a:t>Polación</a:t>
            </a:r>
            <a:r>
              <a:rPr lang="es-CO" sz="1600" b="1" dirty="0">
                <a:latin typeface="+mn-lt"/>
              </a:rPr>
              <a:t>: 6.456.299</a:t>
            </a:r>
          </a:p>
          <a:p>
            <a:pPr algn="just">
              <a:defRPr/>
            </a:pPr>
            <a:endParaRPr lang="es-CO" sz="1600" b="1" dirty="0">
              <a:latin typeface="+mn-lt"/>
            </a:endParaRPr>
          </a:p>
          <a:p>
            <a:pPr algn="just">
              <a:defRPr/>
            </a:pPr>
            <a:r>
              <a:rPr lang="es-CO" sz="1600" b="1" dirty="0">
                <a:latin typeface="+mn-lt"/>
              </a:rPr>
              <a:t>Municipios :125 distribuidos en 9 subregiones.</a:t>
            </a:r>
          </a:p>
          <a:p>
            <a:pPr algn="just">
              <a:defRPr/>
            </a:pPr>
            <a:endParaRPr lang="es-CO" sz="1600" b="1" dirty="0">
              <a:latin typeface="+mn-lt"/>
            </a:endParaRPr>
          </a:p>
          <a:p>
            <a:pPr algn="just">
              <a:defRPr/>
            </a:pPr>
            <a:r>
              <a:rPr lang="es-CO" sz="1600" b="1" dirty="0">
                <a:latin typeface="+mn-lt"/>
              </a:rPr>
              <a:t>Misión Institucional</a:t>
            </a:r>
            <a:r>
              <a:rPr lang="es-CO" sz="1600" dirty="0">
                <a:latin typeface="+mn-lt"/>
              </a:rPr>
              <a:t> la Gobernación  de Antioquia: Se comporta con toda fidelidad a este mandato constitucional: “son fines esenciales del Estado: servir a la comunidad, promover la prosperidad general y garantizar la efectividad de los principios, derechos y deberes consagrados en la Constitución; facilitar la participación de todos en las decisiones que los afectan y en la vida económica, política, administrativa y cultural de la Nación; defender la independencia nacional, mantener la integridad territorial y asegurar la convivencia pacífica y la vigencia de un orden justo. </a:t>
            </a:r>
          </a:p>
          <a:p>
            <a:pPr algn="just">
              <a:defRPr/>
            </a:pPr>
            <a:endParaRPr lang="es-CO" sz="1600" dirty="0">
              <a:latin typeface="+mn-lt"/>
            </a:endParaRPr>
          </a:p>
          <a:p>
            <a:pPr algn="just">
              <a:defRPr/>
            </a:pPr>
            <a:endParaRPr lang="es-CO" sz="1600" dirty="0">
              <a:latin typeface="+mn-lt"/>
            </a:endParaRPr>
          </a:p>
          <a:p>
            <a:pPr algn="just">
              <a:defRPr/>
            </a:pPr>
            <a:endParaRPr lang="es-CO" sz="1600" dirty="0"/>
          </a:p>
          <a:p>
            <a:pPr algn="just">
              <a:defRPr/>
            </a:pPr>
            <a:endParaRPr lang="es-CO" sz="1600" dirty="0"/>
          </a:p>
          <a:p>
            <a:pPr algn="just">
              <a:defRPr/>
            </a:pPr>
            <a:endParaRPr lang="es-CO" sz="1600" dirty="0"/>
          </a:p>
          <a:p>
            <a:pPr algn="just">
              <a:defRPr/>
            </a:pPr>
            <a:endParaRPr lang="es-C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CO" altLang="es-CO" smtClean="0"/>
              <a:t>Plan de desarrollo</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239838"/>
            <a:ext cx="7948612"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ctrTitle"/>
          </p:nvPr>
        </p:nvSpPr>
        <p:spPr>
          <a:xfrm>
            <a:off x="428625" y="-117475"/>
            <a:ext cx="7772400" cy="1389063"/>
          </a:xfrm>
        </p:spPr>
        <p:txBody>
          <a:bodyPr/>
          <a:lstStyle/>
          <a:p>
            <a:r>
              <a:rPr lang="es-CO" altLang="es-CO" smtClean="0"/>
              <a:t>Vocaciones productivas</a:t>
            </a:r>
          </a:p>
        </p:txBody>
      </p:sp>
      <p:sp>
        <p:nvSpPr>
          <p:cNvPr id="3" name="2 Subtítulo"/>
          <p:cNvSpPr>
            <a:spLocks noGrp="1"/>
          </p:cNvSpPr>
          <p:nvPr>
            <p:ph type="subTitle" idx="1"/>
          </p:nvPr>
        </p:nvSpPr>
        <p:spPr>
          <a:xfrm>
            <a:off x="1371600" y="3671888"/>
            <a:ext cx="6400800" cy="1655762"/>
          </a:xfrm>
        </p:spPr>
        <p:txBody>
          <a:bodyPr/>
          <a:lstStyle/>
          <a:p>
            <a:pPr>
              <a:buFont typeface="Arial" pitchFamily="34" charset="0"/>
              <a:buNone/>
              <a:defRPr/>
            </a:pPr>
            <a:endParaRPr lang="es-CO"/>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882650"/>
            <a:ext cx="73152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C:\Users\nvargass\Desktop\Perf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4967288"/>
            <a:ext cx="19446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LOSORIOAR\My Documents\Gobernación\tarjeta-ca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32888"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12 Conector recto"/>
          <p:cNvCxnSpPr/>
          <p:nvPr/>
        </p:nvCxnSpPr>
        <p:spPr>
          <a:xfrm>
            <a:off x="468313" y="6097588"/>
            <a:ext cx="828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237337" y="586986"/>
            <a:ext cx="6675630" cy="129266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s-CO"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GOBERNACIÓN DE ANTIOQUIA - </a:t>
            </a:r>
            <a:r>
              <a:rPr lang="es-CO"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Estructura</a:t>
            </a:r>
            <a:r>
              <a:rPr lang="es-CO" sz="2800" dirty="0">
                <a:latin typeface="Arial" pitchFamily="34" charset="0"/>
                <a:cs typeface="Arial" pitchFamily="34" charset="0"/>
              </a:rPr>
              <a:t> </a:t>
            </a:r>
            <a:r>
              <a:rPr lang="es-CO"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Administrativa</a:t>
            </a:r>
          </a:p>
          <a:p>
            <a:pPr algn="ctr" eaLnBrk="1" hangingPunct="1">
              <a:defRPr/>
            </a:pPr>
            <a:endParaRPr lang="es-CO"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19461" name="14 CuadroTexto"/>
          <p:cNvSpPr txBox="1">
            <a:spLocks noChangeArrowheads="1"/>
          </p:cNvSpPr>
          <p:nvPr/>
        </p:nvSpPr>
        <p:spPr bwMode="auto">
          <a:xfrm>
            <a:off x="1119188" y="2232025"/>
            <a:ext cx="691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endParaRPr lang="es-CO" altLang="es-CO" sz="1800">
              <a:latin typeface="Arial" charset="0"/>
            </a:endParaRPr>
          </a:p>
        </p:txBody>
      </p:sp>
      <p:pic>
        <p:nvPicPr>
          <p:cNvPr id="194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1800225"/>
            <a:ext cx="8650288"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LOSORIOAR\My Documents\Gobernación\tarjeta-ca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0"/>
            <a:ext cx="913288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CuadroTexto"/>
          <p:cNvSpPr txBox="1"/>
          <p:nvPr/>
        </p:nvSpPr>
        <p:spPr>
          <a:xfrm>
            <a:off x="1142976" y="382567"/>
            <a:ext cx="667563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s-CO" sz="2800" dirty="0"/>
              <a:t>Niveles en la Planta de Cargos</a:t>
            </a:r>
            <a:endParaRPr lang="es-CO"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p:txBody>
      </p:sp>
      <p:graphicFrame>
        <p:nvGraphicFramePr>
          <p:cNvPr id="2" name="1 Tabla"/>
          <p:cNvGraphicFramePr>
            <a:graphicFrameLocks noGrp="1"/>
          </p:cNvGraphicFramePr>
          <p:nvPr/>
        </p:nvGraphicFramePr>
        <p:xfrm>
          <a:off x="142875" y="739775"/>
          <a:ext cx="7858125" cy="5559425"/>
        </p:xfrm>
        <a:graphic>
          <a:graphicData uri="http://schemas.openxmlformats.org/drawingml/2006/table">
            <a:tbl>
              <a:tblPr>
                <a:tableStyleId>{5C22544A-7EE6-4342-B048-85BDC9FD1C3A}</a:tableStyleId>
              </a:tblPr>
              <a:tblGrid>
                <a:gridCol w="1202749"/>
                <a:gridCol w="641513"/>
                <a:gridCol w="6013863"/>
              </a:tblGrid>
              <a:tr h="303076">
                <a:tc>
                  <a:txBody>
                    <a:bodyPr/>
                    <a:lstStyle/>
                    <a:p>
                      <a:pPr algn="ctr" fontAlgn="ctr"/>
                      <a:r>
                        <a:rPr lang="es-CO" sz="1000" u="none" strike="noStrike" dirty="0">
                          <a:effectLst/>
                        </a:rPr>
                        <a:t>Nivel </a:t>
                      </a:r>
                      <a:endParaRPr lang="es-CO" sz="1000" b="1" i="0" u="none" strike="noStrike" dirty="0">
                        <a:solidFill>
                          <a:srgbClr val="000000"/>
                        </a:solidFill>
                        <a:effectLst/>
                        <a:latin typeface="Calibri"/>
                      </a:endParaRPr>
                    </a:p>
                  </a:txBody>
                  <a:tcPr marL="9420" marR="9420" marT="9419" marB="0" anchor="ctr"/>
                </a:tc>
                <a:tc>
                  <a:txBody>
                    <a:bodyPr/>
                    <a:lstStyle/>
                    <a:p>
                      <a:pPr algn="ctr" fontAlgn="ctr"/>
                      <a:r>
                        <a:rPr lang="es-CO" sz="1000" u="none" strike="noStrike" dirty="0">
                          <a:effectLst/>
                        </a:rPr>
                        <a:t>Grado</a:t>
                      </a:r>
                      <a:endParaRPr lang="es-CO" sz="1000" b="1" i="0" u="none" strike="noStrike" dirty="0">
                        <a:solidFill>
                          <a:srgbClr val="000000"/>
                        </a:solidFill>
                        <a:effectLst/>
                        <a:latin typeface="Calibri"/>
                      </a:endParaRPr>
                    </a:p>
                  </a:txBody>
                  <a:tcPr marL="9420" marR="9420" marT="9419" marB="0" anchor="ctr"/>
                </a:tc>
                <a:tc>
                  <a:txBody>
                    <a:bodyPr/>
                    <a:lstStyle/>
                    <a:p>
                      <a:pPr algn="ctr" fontAlgn="ctr"/>
                      <a:r>
                        <a:rPr lang="es-CO" sz="1000" u="none" strike="noStrike" dirty="0" smtClean="0">
                          <a:effectLst/>
                        </a:rPr>
                        <a:t>Descripción</a:t>
                      </a:r>
                      <a:endParaRPr lang="es-CO" sz="1000" b="1" i="0" u="none" strike="noStrike" dirty="0">
                        <a:solidFill>
                          <a:srgbClr val="000000"/>
                        </a:solidFill>
                        <a:effectLst/>
                        <a:latin typeface="Calibri"/>
                      </a:endParaRPr>
                    </a:p>
                  </a:txBody>
                  <a:tcPr marL="9420" marR="9420" marT="9419" marB="0" anchor="ctr"/>
                </a:tc>
              </a:tr>
              <a:tr h="164099">
                <a:tc rowSpan="7">
                  <a:txBody>
                    <a:bodyPr/>
                    <a:lstStyle/>
                    <a:p>
                      <a:pPr algn="ctr" fontAlgn="ctr"/>
                      <a:r>
                        <a:rPr lang="es-CO" sz="1000" u="none" strike="noStrike" dirty="0">
                          <a:effectLst/>
                        </a:rPr>
                        <a:t>ASISTENCIAL</a:t>
                      </a:r>
                      <a:endParaRPr lang="es-CO" sz="1000" b="0" i="0" u="none" strike="noStrike" dirty="0">
                        <a:solidFill>
                          <a:srgbClr val="000000"/>
                        </a:solidFill>
                        <a:effectLst/>
                        <a:latin typeface="Calibri"/>
                      </a:endParaRPr>
                    </a:p>
                  </a:txBody>
                  <a:tcPr marL="9420" marR="9420" marT="9419" marB="0" anchor="ctr"/>
                </a:tc>
                <a:tc>
                  <a:txBody>
                    <a:bodyPr/>
                    <a:lstStyle/>
                    <a:p>
                      <a:pPr algn="ctr" fontAlgn="b"/>
                      <a:r>
                        <a:rPr lang="es-CO" sz="1000" b="0" u="none" strike="noStrike" dirty="0">
                          <a:effectLst/>
                        </a:rPr>
                        <a:t>01</a:t>
                      </a:r>
                      <a:endParaRPr lang="es-CO" sz="1000" b="0" i="0" u="none" strike="noStrike" dirty="0">
                        <a:solidFill>
                          <a:srgbClr val="000000"/>
                        </a:solidFill>
                        <a:effectLst/>
                        <a:latin typeface="Calibri"/>
                      </a:endParaRPr>
                    </a:p>
                  </a:txBody>
                  <a:tcPr marL="9420" marR="9420" marT="9419" marB="0" anchor="b"/>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b="0" kern="1200" dirty="0" smtClean="0">
                          <a:solidFill>
                            <a:schemeClr val="dk1"/>
                          </a:solidFill>
                          <a:latin typeface="+mn-lt"/>
                          <a:ea typeface="+mn-ea"/>
                          <a:cs typeface="+mn-cs"/>
                        </a:rPr>
                        <a:t>Comprende los empleos cuyas funciones implican el ejercicio de actividades de apoyo y complementarias de las tareas propias de los niveles superiores, o de labores que se caracterizan por el predominio de actividades manuales o tareas de simple ejecución. </a:t>
                      </a:r>
                    </a:p>
                    <a:p>
                      <a:pPr algn="l"/>
                      <a:endParaRPr lang="es-CO" sz="1400" b="0" i="0" u="none" strike="noStrike" dirty="0">
                        <a:solidFill>
                          <a:srgbClr val="000000"/>
                        </a:solidFill>
                        <a:effectLst/>
                        <a:latin typeface="Calibri"/>
                      </a:endParaRPr>
                    </a:p>
                  </a:txBody>
                  <a:tcPr marL="9420" marR="9420" marT="9419" marB="0" anchor="b"/>
                </a:tc>
              </a:tr>
              <a:tr h="164099">
                <a:tc vMerge="1">
                  <a:txBody>
                    <a:bodyPr/>
                    <a:lstStyle/>
                    <a:p>
                      <a:endParaRPr lang="es-CO"/>
                    </a:p>
                  </a:txBody>
                  <a:tcPr/>
                </a:tc>
                <a:tc>
                  <a:txBody>
                    <a:bodyPr/>
                    <a:lstStyle/>
                    <a:p>
                      <a:pPr algn="ctr" fontAlgn="b"/>
                      <a:r>
                        <a:rPr lang="es-CO" sz="1000" b="0" u="none" strike="noStrike" dirty="0">
                          <a:effectLst/>
                        </a:rPr>
                        <a:t>02</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vMerge="1">
                  <a:txBody>
                    <a:bodyPr/>
                    <a:lstStyle/>
                    <a:p>
                      <a:endParaRPr lang="es-CO"/>
                    </a:p>
                  </a:txBody>
                  <a:tcPr/>
                </a:tc>
                <a:tc>
                  <a:txBody>
                    <a:bodyPr/>
                    <a:lstStyle/>
                    <a:p>
                      <a:pPr algn="ctr" fontAlgn="b"/>
                      <a:r>
                        <a:rPr lang="es-CO" sz="1000" b="0" u="none" strike="noStrike" dirty="0">
                          <a:effectLst/>
                        </a:rPr>
                        <a:t>03</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vMerge="1">
                  <a:txBody>
                    <a:bodyPr/>
                    <a:lstStyle/>
                    <a:p>
                      <a:endParaRPr lang="es-CO"/>
                    </a:p>
                  </a:txBody>
                  <a:tcPr/>
                </a:tc>
                <a:tc>
                  <a:txBody>
                    <a:bodyPr/>
                    <a:lstStyle/>
                    <a:p>
                      <a:pPr algn="ctr" fontAlgn="b"/>
                      <a:r>
                        <a:rPr lang="es-CO" sz="1000" b="0" u="none" strike="noStrike" dirty="0">
                          <a:effectLst/>
                        </a:rPr>
                        <a:t>04</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vMerge="1">
                  <a:txBody>
                    <a:bodyPr/>
                    <a:lstStyle/>
                    <a:p>
                      <a:endParaRPr lang="es-CO"/>
                    </a:p>
                  </a:txBody>
                  <a:tcPr/>
                </a:tc>
                <a:tc>
                  <a:txBody>
                    <a:bodyPr/>
                    <a:lstStyle/>
                    <a:p>
                      <a:pPr algn="ctr" fontAlgn="b"/>
                      <a:r>
                        <a:rPr lang="es-CO" sz="1000" b="0" u="none" strike="noStrike" dirty="0">
                          <a:effectLst/>
                        </a:rPr>
                        <a:t>05</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a:solidFill>
                          <a:srgbClr val="000000"/>
                        </a:solidFill>
                        <a:effectLst/>
                        <a:latin typeface="Calibri"/>
                      </a:endParaRPr>
                    </a:p>
                  </a:txBody>
                  <a:tcPr marL="9420" marR="9420" marT="9420" marB="0" anchor="b"/>
                </a:tc>
              </a:tr>
              <a:tr h="164099">
                <a:tc vMerge="1">
                  <a:txBody>
                    <a:bodyPr/>
                    <a:lstStyle/>
                    <a:p>
                      <a:endParaRPr lang="es-CO"/>
                    </a:p>
                  </a:txBody>
                  <a:tcPr/>
                </a:tc>
                <a:tc>
                  <a:txBody>
                    <a:bodyPr/>
                    <a:lstStyle/>
                    <a:p>
                      <a:pPr algn="ctr" fontAlgn="b"/>
                      <a:r>
                        <a:rPr lang="es-CO" sz="1000" b="0" u="none" strike="noStrike" dirty="0">
                          <a:effectLst/>
                        </a:rPr>
                        <a:t>06</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a:solidFill>
                          <a:srgbClr val="000000"/>
                        </a:solidFill>
                        <a:effectLst/>
                        <a:latin typeface="Calibri"/>
                      </a:endParaRPr>
                    </a:p>
                  </a:txBody>
                  <a:tcPr marL="9420" marR="9420" marT="9420" marB="0" anchor="b"/>
                </a:tc>
              </a:tr>
              <a:tr h="164099">
                <a:tc vMerge="1">
                  <a:txBody>
                    <a:bodyPr/>
                    <a:lstStyle/>
                    <a:p>
                      <a:endParaRPr lang="es-CO"/>
                    </a:p>
                  </a:txBody>
                  <a:tcPr/>
                </a:tc>
                <a:tc>
                  <a:txBody>
                    <a:bodyPr/>
                    <a:lstStyle/>
                    <a:p>
                      <a:pPr algn="ctr" fontAlgn="b"/>
                      <a:r>
                        <a:rPr lang="es-CO" sz="1000" b="0" u="none" strike="noStrike" dirty="0">
                          <a:effectLst/>
                        </a:rPr>
                        <a:t>07</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rowSpan="2">
                  <a:txBody>
                    <a:bodyPr/>
                    <a:lstStyle/>
                    <a:p>
                      <a:pPr algn="ctr" fontAlgn="ctr"/>
                      <a:r>
                        <a:rPr lang="es-CO" sz="1000" u="none" strike="noStrike">
                          <a:effectLst/>
                        </a:rPr>
                        <a:t>TECNICO</a:t>
                      </a:r>
                      <a:endParaRPr lang="es-CO" sz="1000" b="0" i="0" u="none" strike="noStrike">
                        <a:solidFill>
                          <a:srgbClr val="000000"/>
                        </a:solidFill>
                        <a:effectLst/>
                        <a:latin typeface="Calibri"/>
                      </a:endParaRPr>
                    </a:p>
                  </a:txBody>
                  <a:tcPr marL="9420" marR="9420" marT="9419" marB="0" anchor="ctr"/>
                </a:tc>
                <a:tc>
                  <a:txBody>
                    <a:bodyPr/>
                    <a:lstStyle/>
                    <a:p>
                      <a:pPr algn="ctr" fontAlgn="b"/>
                      <a:r>
                        <a:rPr lang="es-CO" sz="1000" b="0" u="none" strike="noStrike" dirty="0">
                          <a:effectLst/>
                        </a:rPr>
                        <a:t>01</a:t>
                      </a:r>
                      <a:endParaRPr lang="es-CO" sz="1000" b="0" i="0" u="none" strike="noStrike" dirty="0">
                        <a:solidFill>
                          <a:srgbClr val="000000"/>
                        </a:solidFill>
                        <a:effectLst/>
                        <a:latin typeface="Calibri"/>
                      </a:endParaRPr>
                    </a:p>
                  </a:txBody>
                  <a:tcPr marL="9420" marR="9420" marT="9419" marB="0" anchor="b"/>
                </a:tc>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kern="1200" dirty="0" smtClean="0">
                          <a:solidFill>
                            <a:schemeClr val="dk1"/>
                          </a:solidFill>
                          <a:latin typeface="+mn-lt"/>
                          <a:ea typeface="+mn-ea"/>
                          <a:cs typeface="+mn-cs"/>
                        </a:rPr>
                        <a:t>Comprende los empleos cuyas funciones exigen el desarrollo de procesos y procedimientos en labores técnicas misionales y de apoyo, así como las relacionadas con la aplicación de la ciencia y la tecnología. </a:t>
                      </a:r>
                    </a:p>
                    <a:p>
                      <a:pPr algn="l" fontAlgn="b"/>
                      <a:endParaRPr lang="es-CO" sz="1400" b="0" i="0" u="none" strike="noStrike" dirty="0">
                        <a:solidFill>
                          <a:srgbClr val="000000"/>
                        </a:solidFill>
                        <a:effectLst/>
                        <a:latin typeface="Calibri"/>
                      </a:endParaRPr>
                    </a:p>
                  </a:txBody>
                  <a:tcPr marL="9420" marR="9420" marT="9419" marB="0" anchor="b"/>
                </a:tc>
              </a:tr>
              <a:tr h="698714">
                <a:tc vMerge="1">
                  <a:txBody>
                    <a:bodyPr/>
                    <a:lstStyle/>
                    <a:p>
                      <a:endParaRPr lang="es-CO"/>
                    </a:p>
                  </a:txBody>
                  <a:tcPr/>
                </a:tc>
                <a:tc>
                  <a:txBody>
                    <a:bodyPr/>
                    <a:lstStyle/>
                    <a:p>
                      <a:pPr algn="ctr" fontAlgn="b"/>
                      <a:r>
                        <a:rPr lang="es-CO" sz="1000" b="0" u="none" strike="noStrike" dirty="0">
                          <a:effectLst/>
                        </a:rPr>
                        <a:t>02</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rowSpan="5">
                  <a:txBody>
                    <a:bodyPr/>
                    <a:lstStyle/>
                    <a:p>
                      <a:pPr algn="ctr" fontAlgn="ctr"/>
                      <a:r>
                        <a:rPr lang="es-CO" sz="1000" u="none" strike="noStrike" dirty="0">
                          <a:effectLst/>
                        </a:rPr>
                        <a:t>PROFESIONAL</a:t>
                      </a:r>
                      <a:endParaRPr lang="es-CO" sz="1000" b="0" i="0" u="none" strike="noStrike" dirty="0">
                        <a:solidFill>
                          <a:srgbClr val="000000"/>
                        </a:solidFill>
                        <a:effectLst/>
                        <a:latin typeface="Calibri"/>
                      </a:endParaRPr>
                    </a:p>
                  </a:txBody>
                  <a:tcPr marL="9420" marR="9420" marT="9419" marB="0" anchor="ctr"/>
                </a:tc>
                <a:tc>
                  <a:txBody>
                    <a:bodyPr/>
                    <a:lstStyle/>
                    <a:p>
                      <a:pPr algn="ctr" fontAlgn="b"/>
                      <a:r>
                        <a:rPr lang="es-CO" sz="1000" b="0" u="none" strike="noStrike" dirty="0">
                          <a:effectLst/>
                        </a:rPr>
                        <a:t>01</a:t>
                      </a:r>
                      <a:endParaRPr lang="es-CO" sz="1000" b="0" i="0" u="none" strike="noStrike" dirty="0">
                        <a:solidFill>
                          <a:srgbClr val="000000"/>
                        </a:solidFill>
                        <a:effectLst/>
                        <a:latin typeface="Calibri"/>
                      </a:endParaRPr>
                    </a:p>
                  </a:txBody>
                  <a:tcPr marL="9420" marR="9420" marT="9419" marB="0" anchor="b"/>
                </a:tc>
                <a:tc row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kern="1200" dirty="0" smtClean="0">
                          <a:solidFill>
                            <a:schemeClr val="dk1"/>
                          </a:solidFill>
                          <a:latin typeface="+mn-lt"/>
                          <a:ea typeface="+mn-ea"/>
                          <a:cs typeface="+mn-cs"/>
                        </a:rPr>
                        <a:t>Agrupa los empleos cuya naturaleza demanda la ejecución y aplicación de los conocimientos propios de cualquier carrera profesional, diferente a la técnica profesional y tecnológica, reconocida por la ley y que según su complejidad y competencias exigidas, les pueda corresponder funciones de coordinación, supervisión y control de áreas internas encargadas de ejecutar los planes, programas y proyectos institucionales. </a:t>
                      </a:r>
                    </a:p>
                    <a:p>
                      <a:pPr algn="l" fontAlgn="b"/>
                      <a:endParaRPr lang="es-CO" sz="1400" b="0" i="0" u="none" strike="noStrike" dirty="0">
                        <a:solidFill>
                          <a:srgbClr val="000000"/>
                        </a:solidFill>
                        <a:effectLst/>
                        <a:latin typeface="Calibri"/>
                      </a:endParaRPr>
                    </a:p>
                  </a:txBody>
                  <a:tcPr marL="9420" marR="9420" marT="9419" marB="0" anchor="b"/>
                </a:tc>
              </a:tr>
              <a:tr h="164099">
                <a:tc vMerge="1">
                  <a:txBody>
                    <a:bodyPr/>
                    <a:lstStyle/>
                    <a:p>
                      <a:endParaRPr lang="es-CO"/>
                    </a:p>
                  </a:txBody>
                  <a:tcPr/>
                </a:tc>
                <a:tc>
                  <a:txBody>
                    <a:bodyPr/>
                    <a:lstStyle/>
                    <a:p>
                      <a:pPr algn="ctr" fontAlgn="b"/>
                      <a:r>
                        <a:rPr lang="es-CO" sz="1000" b="0" u="none" strike="noStrike" dirty="0">
                          <a:effectLst/>
                        </a:rPr>
                        <a:t>02</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vMerge="1">
                  <a:txBody>
                    <a:bodyPr/>
                    <a:lstStyle/>
                    <a:p>
                      <a:endParaRPr lang="es-CO"/>
                    </a:p>
                  </a:txBody>
                  <a:tcPr/>
                </a:tc>
                <a:tc>
                  <a:txBody>
                    <a:bodyPr/>
                    <a:lstStyle/>
                    <a:p>
                      <a:pPr algn="ctr" fontAlgn="b"/>
                      <a:r>
                        <a:rPr lang="es-CO" sz="1000" b="0" u="none" strike="noStrike" dirty="0">
                          <a:effectLst/>
                        </a:rPr>
                        <a:t>03</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vMerge="1">
                  <a:txBody>
                    <a:bodyPr/>
                    <a:lstStyle/>
                    <a:p>
                      <a:endParaRPr lang="es-CO"/>
                    </a:p>
                  </a:txBody>
                  <a:tcPr/>
                </a:tc>
                <a:tc>
                  <a:txBody>
                    <a:bodyPr/>
                    <a:lstStyle/>
                    <a:p>
                      <a:pPr algn="ctr" fontAlgn="b"/>
                      <a:r>
                        <a:rPr lang="es-CO" sz="1000" b="0" u="none" strike="noStrike" dirty="0">
                          <a:effectLst/>
                        </a:rPr>
                        <a:t>04</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846463">
                <a:tc vMerge="1">
                  <a:txBody>
                    <a:bodyPr/>
                    <a:lstStyle/>
                    <a:p>
                      <a:endParaRPr lang="es-CO"/>
                    </a:p>
                  </a:txBody>
                  <a:tcPr/>
                </a:tc>
                <a:tc>
                  <a:txBody>
                    <a:bodyPr/>
                    <a:lstStyle/>
                    <a:p>
                      <a:pPr algn="ctr" fontAlgn="b"/>
                      <a:r>
                        <a:rPr lang="es-CO" sz="1000" b="0" u="none" strike="noStrike" dirty="0">
                          <a:effectLst/>
                        </a:rPr>
                        <a:t>05</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rowSpan="2">
                  <a:txBody>
                    <a:bodyPr/>
                    <a:lstStyle/>
                    <a:p>
                      <a:pPr algn="ctr" fontAlgn="ctr"/>
                      <a:r>
                        <a:rPr lang="es-CO" sz="1000" u="none" strike="noStrike">
                          <a:effectLst/>
                        </a:rPr>
                        <a:t>ASESOR</a:t>
                      </a:r>
                      <a:endParaRPr lang="es-CO" sz="1000" b="0" i="0" u="none" strike="noStrike">
                        <a:solidFill>
                          <a:srgbClr val="000000"/>
                        </a:solidFill>
                        <a:effectLst/>
                        <a:latin typeface="Calibri"/>
                      </a:endParaRPr>
                    </a:p>
                  </a:txBody>
                  <a:tcPr marL="9420" marR="9420" marT="9419" marB="0" anchor="ctr"/>
                </a:tc>
                <a:tc>
                  <a:txBody>
                    <a:bodyPr/>
                    <a:lstStyle/>
                    <a:p>
                      <a:pPr algn="ctr" fontAlgn="b"/>
                      <a:r>
                        <a:rPr lang="es-CO" sz="1000" b="0" u="none" strike="noStrike" dirty="0">
                          <a:effectLst/>
                        </a:rPr>
                        <a:t>01</a:t>
                      </a:r>
                      <a:endParaRPr lang="es-CO" sz="1000" b="0" i="0" u="none" strike="noStrike" dirty="0">
                        <a:solidFill>
                          <a:srgbClr val="000000"/>
                        </a:solidFill>
                        <a:effectLst/>
                        <a:latin typeface="Calibri"/>
                      </a:endParaRPr>
                    </a:p>
                  </a:txBody>
                  <a:tcPr marL="9420" marR="9420" marT="9419" marB="0" anchor="b"/>
                </a:tc>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400" b="0" kern="1200" dirty="0" smtClean="0">
                          <a:solidFill>
                            <a:schemeClr val="dk1"/>
                          </a:solidFill>
                          <a:latin typeface="+mn-lt"/>
                          <a:ea typeface="+mn-ea"/>
                          <a:cs typeface="+mn-cs"/>
                        </a:rPr>
                        <a:t> Agrupa los empleos cuyas funciones consisten en asistir, aconsejar y asesorar directamente a los empleados públicos de la alta dirección de la rama ejecutiva del orden nacional. </a:t>
                      </a:r>
                    </a:p>
                    <a:p>
                      <a:pPr algn="l" fontAlgn="b"/>
                      <a:endParaRPr lang="es-CO" sz="1400" b="0" i="0" u="none" strike="noStrike" dirty="0">
                        <a:solidFill>
                          <a:srgbClr val="000000"/>
                        </a:solidFill>
                        <a:effectLst/>
                        <a:latin typeface="Calibri"/>
                      </a:endParaRPr>
                    </a:p>
                  </a:txBody>
                  <a:tcPr marL="9420" marR="9420" marT="9419" marB="0" anchor="b"/>
                </a:tc>
              </a:tr>
              <a:tr h="698714">
                <a:tc vMerge="1">
                  <a:txBody>
                    <a:bodyPr/>
                    <a:lstStyle/>
                    <a:p>
                      <a:endParaRPr lang="es-CO"/>
                    </a:p>
                  </a:txBody>
                  <a:tcPr/>
                </a:tc>
                <a:tc>
                  <a:txBody>
                    <a:bodyPr/>
                    <a:lstStyle/>
                    <a:p>
                      <a:pPr algn="ctr" fontAlgn="b"/>
                      <a:r>
                        <a:rPr lang="es-CO" sz="1000" b="0" u="none" strike="noStrike" dirty="0">
                          <a:effectLst/>
                        </a:rPr>
                        <a:t>02</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rowSpan="4">
                  <a:txBody>
                    <a:bodyPr/>
                    <a:lstStyle/>
                    <a:p>
                      <a:pPr algn="ctr" fontAlgn="ctr"/>
                      <a:r>
                        <a:rPr lang="es-CO" sz="1000" u="none" strike="noStrike">
                          <a:effectLst/>
                        </a:rPr>
                        <a:t>DIRECTIVO</a:t>
                      </a:r>
                      <a:endParaRPr lang="es-CO" sz="1000" b="0" i="0" u="none" strike="noStrike">
                        <a:solidFill>
                          <a:srgbClr val="000000"/>
                        </a:solidFill>
                        <a:effectLst/>
                        <a:latin typeface="Calibri"/>
                      </a:endParaRPr>
                    </a:p>
                  </a:txBody>
                  <a:tcPr marL="9420" marR="9420" marT="9419" marB="0" anchor="ctr"/>
                </a:tc>
                <a:tc>
                  <a:txBody>
                    <a:bodyPr/>
                    <a:lstStyle/>
                    <a:p>
                      <a:pPr algn="ctr" fontAlgn="b"/>
                      <a:r>
                        <a:rPr lang="es-CO" sz="1000" b="0" u="none" strike="noStrike" dirty="0">
                          <a:effectLst/>
                        </a:rPr>
                        <a:t>01</a:t>
                      </a:r>
                      <a:endParaRPr lang="es-CO" sz="1000" b="0" i="0" u="none" strike="noStrike" dirty="0">
                        <a:solidFill>
                          <a:srgbClr val="000000"/>
                        </a:solidFill>
                        <a:effectLst/>
                        <a:latin typeface="Calibri"/>
                      </a:endParaRPr>
                    </a:p>
                  </a:txBody>
                  <a:tcPr marL="9420" marR="9420" marT="9419" marB="0" anchor="b"/>
                </a:tc>
                <a:tc rowSpan="4">
                  <a:txBody>
                    <a:bodyPr/>
                    <a:lstStyle/>
                    <a:p>
                      <a:pPr algn="l" fontAlgn="b"/>
                      <a:r>
                        <a:rPr lang="es-CO" sz="1400" b="0" kern="1200" baseline="0" dirty="0" smtClean="0">
                          <a:solidFill>
                            <a:schemeClr val="dk1"/>
                          </a:solidFill>
                          <a:latin typeface="+mn-lt"/>
                          <a:ea typeface="+mn-ea"/>
                          <a:cs typeface="+mn-cs"/>
                        </a:rPr>
                        <a:t>Comprende los empleos a los cuales corresponden funciones de dirección general, de formulación de políticas institucionales y de adopción de planes, programas y proyectos. </a:t>
                      </a:r>
                      <a:endParaRPr lang="es-CO" sz="1400" b="0" i="0" u="none" strike="noStrike" dirty="0">
                        <a:solidFill>
                          <a:srgbClr val="000000"/>
                        </a:solidFill>
                        <a:effectLst/>
                        <a:latin typeface="Calibri"/>
                      </a:endParaRPr>
                    </a:p>
                  </a:txBody>
                  <a:tcPr marL="9420" marR="9420" marT="9419" marB="0" anchor="b"/>
                </a:tc>
              </a:tr>
              <a:tr h="164099">
                <a:tc vMerge="1">
                  <a:txBody>
                    <a:bodyPr/>
                    <a:lstStyle/>
                    <a:p>
                      <a:endParaRPr lang="es-CO"/>
                    </a:p>
                  </a:txBody>
                  <a:tcPr/>
                </a:tc>
                <a:tc>
                  <a:txBody>
                    <a:bodyPr/>
                    <a:lstStyle/>
                    <a:p>
                      <a:pPr algn="ctr" fontAlgn="b"/>
                      <a:r>
                        <a:rPr lang="es-CO" sz="1000" b="0" u="none" strike="noStrike" dirty="0">
                          <a:effectLst/>
                        </a:rPr>
                        <a:t>02</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vMerge="1">
                  <a:txBody>
                    <a:bodyPr/>
                    <a:lstStyle/>
                    <a:p>
                      <a:endParaRPr lang="es-CO"/>
                    </a:p>
                  </a:txBody>
                  <a:tcPr/>
                </a:tc>
                <a:tc>
                  <a:txBody>
                    <a:bodyPr/>
                    <a:lstStyle/>
                    <a:p>
                      <a:pPr algn="ctr" fontAlgn="b"/>
                      <a:r>
                        <a:rPr lang="es-CO" sz="1000" b="0" u="none" strike="noStrike" dirty="0">
                          <a:effectLst/>
                        </a:rPr>
                        <a:t>03</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164099">
                <a:tc vMerge="1">
                  <a:txBody>
                    <a:bodyPr/>
                    <a:lstStyle/>
                    <a:p>
                      <a:endParaRPr lang="es-CO"/>
                    </a:p>
                  </a:txBody>
                  <a:tcPr/>
                </a:tc>
                <a:tc>
                  <a:txBody>
                    <a:bodyPr/>
                    <a:lstStyle/>
                    <a:p>
                      <a:pPr algn="ctr" fontAlgn="b"/>
                      <a:r>
                        <a:rPr lang="es-CO" sz="1000" b="0" u="none" strike="noStrike" dirty="0">
                          <a:effectLst/>
                        </a:rPr>
                        <a:t>04</a:t>
                      </a:r>
                      <a:endParaRPr lang="es-CO" sz="1000" b="0" i="0" u="none" strike="noStrike" dirty="0">
                        <a:solidFill>
                          <a:srgbClr val="000000"/>
                        </a:solidFill>
                        <a:effectLst/>
                        <a:latin typeface="Calibri"/>
                      </a:endParaRPr>
                    </a:p>
                  </a:txBody>
                  <a:tcPr marL="9420" marR="9420" marT="9419" marB="0" anchor="b"/>
                </a:tc>
                <a:tc vMerge="1">
                  <a:txBody>
                    <a:bodyPr/>
                    <a:lstStyle/>
                    <a:p>
                      <a:pPr algn="r" fontAlgn="b"/>
                      <a:endParaRPr lang="es-CO" sz="1000" b="0" i="0" u="none" strike="noStrike" dirty="0">
                        <a:solidFill>
                          <a:srgbClr val="000000"/>
                        </a:solidFill>
                        <a:effectLst/>
                        <a:latin typeface="Calibri"/>
                      </a:endParaRPr>
                    </a:p>
                  </a:txBody>
                  <a:tcPr marL="9420" marR="9420" marT="9420" marB="0" anchor="b"/>
                </a:tc>
              </a:tr>
              <a:tr h="222767">
                <a:tc>
                  <a:txBody>
                    <a:bodyPr/>
                    <a:lstStyle/>
                    <a:p>
                      <a:pPr algn="ctr" fontAlgn="b"/>
                      <a:r>
                        <a:rPr lang="es-CO" sz="1000" u="none" strike="noStrike" dirty="0">
                          <a:effectLst/>
                        </a:rPr>
                        <a:t>GOBERNADOR</a:t>
                      </a:r>
                      <a:endParaRPr lang="es-CO" sz="1000" b="0" i="0" u="none" strike="noStrike" dirty="0">
                        <a:solidFill>
                          <a:srgbClr val="000000"/>
                        </a:solidFill>
                        <a:effectLst/>
                        <a:latin typeface="Calibri"/>
                      </a:endParaRPr>
                    </a:p>
                  </a:txBody>
                  <a:tcPr marL="9420" marR="9420" marT="9419" marB="0" anchor="b"/>
                </a:tc>
                <a:tc>
                  <a:txBody>
                    <a:bodyPr/>
                    <a:lstStyle/>
                    <a:p>
                      <a:pPr algn="l" fontAlgn="b"/>
                      <a:r>
                        <a:rPr lang="es-CO" sz="1000" u="none" strike="noStrike">
                          <a:effectLst/>
                        </a:rPr>
                        <a:t> </a:t>
                      </a:r>
                      <a:endParaRPr lang="es-CO" sz="1000" b="0" i="0" u="none" strike="noStrike">
                        <a:solidFill>
                          <a:srgbClr val="000000"/>
                        </a:solidFill>
                        <a:effectLst/>
                        <a:latin typeface="Calibri"/>
                      </a:endParaRPr>
                    </a:p>
                  </a:txBody>
                  <a:tcPr marL="9420" marR="9420" marT="9419" marB="0" anchor="b"/>
                </a:tc>
                <a:tc>
                  <a:txBody>
                    <a:bodyPr/>
                    <a:lstStyle/>
                    <a:p>
                      <a:pPr algn="r" fontAlgn="b"/>
                      <a:endParaRPr lang="es-CO" sz="1400" b="1" i="0" u="none" strike="noStrike" dirty="0">
                        <a:solidFill>
                          <a:srgbClr val="000000"/>
                        </a:solidFill>
                        <a:effectLst/>
                        <a:latin typeface="Calibri"/>
                      </a:endParaRPr>
                    </a:p>
                  </a:txBody>
                  <a:tcPr marL="9420" marR="9420" marT="9419" marB="0" anchor="b"/>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LOSORIOAR\My Documents\Gobernación\tarjeta-ca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288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CuadroTexto"/>
          <p:cNvSpPr txBox="1"/>
          <p:nvPr/>
        </p:nvSpPr>
        <p:spPr>
          <a:xfrm>
            <a:off x="1237337" y="143743"/>
            <a:ext cx="6675630" cy="86177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s-CO" sz="2500" b="1" dirty="0">
                <a:ln w="11430"/>
                <a:solidFill>
                  <a:srgbClr val="002060"/>
                </a:solidFill>
                <a:effectLst>
                  <a:outerShdw blurRad="50800" dist="39000" dir="5460000" algn="tl">
                    <a:srgbClr val="000000">
                      <a:alpha val="38000"/>
                    </a:srgbClr>
                  </a:outerShdw>
                </a:effectLst>
                <a:latin typeface="Arial" pitchFamily="34" charset="0"/>
              </a:rPr>
              <a:t>Estructura Organizacional y Empleo Público – Manual de Funciones</a:t>
            </a:r>
          </a:p>
        </p:txBody>
      </p:sp>
      <p:pic>
        <p:nvPicPr>
          <p:cNvPr id="21508" name="Picture 7"/>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008063"/>
            <a:ext cx="28797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1728788"/>
            <a:ext cx="288131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850" y="1368425"/>
            <a:ext cx="287972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5 Rectángulo"/>
          <p:cNvSpPr>
            <a:spLocks noChangeArrowheads="1"/>
          </p:cNvSpPr>
          <p:nvPr/>
        </p:nvSpPr>
        <p:spPr bwMode="auto">
          <a:xfrm>
            <a:off x="642938" y="1282700"/>
            <a:ext cx="7643812" cy="1323975"/>
          </a:xfrm>
          <a:prstGeom prst="rect">
            <a:avLst/>
          </a:prstGeom>
          <a:noFill/>
          <a:ln w="9525">
            <a:noFill/>
            <a:miter lim="800000"/>
            <a:headEnd/>
            <a:tailEnd/>
          </a:ln>
        </p:spPr>
        <p:txBody>
          <a:bodyPr>
            <a:spAutoFit/>
          </a:bodyPr>
          <a:lstStyle/>
          <a:p>
            <a:pPr algn="just">
              <a:defRPr/>
            </a:pPr>
            <a:endParaRPr lang="es-ES" sz="2000">
              <a:latin typeface="+mj-lt"/>
              <a:cs typeface="Arial" pitchFamily="34" charset="0"/>
            </a:endParaRPr>
          </a:p>
          <a:p>
            <a:pPr algn="just">
              <a:defRPr/>
            </a:pPr>
            <a:endParaRPr lang="es-ES" sz="2000">
              <a:latin typeface="+mj-lt"/>
              <a:cs typeface="Arial" pitchFamily="34" charset="0"/>
            </a:endParaRPr>
          </a:p>
          <a:p>
            <a:pPr algn="just">
              <a:defRPr/>
            </a:pPr>
            <a:endParaRPr lang="es-ES" sz="2000">
              <a:latin typeface="+mj-lt"/>
              <a:cs typeface="Arial" pitchFamily="34" charset="0"/>
            </a:endParaRPr>
          </a:p>
          <a:p>
            <a:pPr algn="just">
              <a:defRPr/>
            </a:pPr>
            <a:r>
              <a:rPr lang="es-ES" sz="2000">
                <a:latin typeface="+mj-lt"/>
                <a:cs typeface="Arial" pitchFamily="34" charset="0"/>
              </a:rPr>
              <a:t> </a:t>
            </a:r>
          </a:p>
        </p:txBody>
      </p:sp>
      <p:sp>
        <p:nvSpPr>
          <p:cNvPr id="8196" name="6 Rectángulo"/>
          <p:cNvSpPr>
            <a:spLocks noChangeArrowheads="1"/>
          </p:cNvSpPr>
          <p:nvPr/>
        </p:nvSpPr>
        <p:spPr bwMode="auto">
          <a:xfrm>
            <a:off x="500063" y="269875"/>
            <a:ext cx="8143875" cy="400050"/>
          </a:xfrm>
          <a:prstGeom prst="rect">
            <a:avLst/>
          </a:prstGeom>
          <a:noFill/>
          <a:ln w="9525">
            <a:noFill/>
            <a:miter lim="800000"/>
            <a:headEnd/>
            <a:tailEnd/>
          </a:ln>
        </p:spPr>
        <p:txBody>
          <a:bodyPr>
            <a:spAutoFit/>
          </a:bodyPr>
          <a:lstStyle/>
          <a:p>
            <a:pPr algn="ctr">
              <a:defRPr/>
            </a:pPr>
            <a:r>
              <a:rPr lang="es-ES" sz="2000" dirty="0">
                <a:solidFill>
                  <a:srgbClr val="FF9900"/>
                </a:solidFill>
                <a:latin typeface="+mj-lt"/>
                <a:cs typeface="Arial" pitchFamily="34" charset="0"/>
              </a:rPr>
              <a:t>			</a:t>
            </a:r>
          </a:p>
        </p:txBody>
      </p:sp>
      <p:sp>
        <p:nvSpPr>
          <p:cNvPr id="8198" name="9 CuadroTexto"/>
          <p:cNvSpPr txBox="1">
            <a:spLocks noChangeArrowheads="1"/>
          </p:cNvSpPr>
          <p:nvPr/>
        </p:nvSpPr>
        <p:spPr bwMode="auto">
          <a:xfrm>
            <a:off x="4071938" y="2311400"/>
            <a:ext cx="3357562" cy="2246313"/>
          </a:xfrm>
          <a:prstGeom prst="rect">
            <a:avLst/>
          </a:prstGeom>
          <a:noFill/>
          <a:ln w="9525">
            <a:noFill/>
            <a:miter lim="800000"/>
            <a:headEnd/>
            <a:tailEnd/>
          </a:ln>
        </p:spPr>
        <p:txBody>
          <a:bodyPr>
            <a:spAutoFit/>
          </a:bodyPr>
          <a:lstStyle/>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p:txBody>
      </p:sp>
      <p:sp>
        <p:nvSpPr>
          <p:cNvPr id="8199" name="14 Rectángulo"/>
          <p:cNvSpPr>
            <a:spLocks noChangeArrowheads="1"/>
          </p:cNvSpPr>
          <p:nvPr/>
        </p:nvSpPr>
        <p:spPr bwMode="auto">
          <a:xfrm>
            <a:off x="4714875" y="2227263"/>
            <a:ext cx="3643313" cy="1938337"/>
          </a:xfrm>
          <a:prstGeom prst="rect">
            <a:avLst/>
          </a:prstGeom>
          <a:noFill/>
          <a:ln w="9525">
            <a:noFill/>
            <a:miter lim="800000"/>
            <a:headEnd/>
            <a:tailEnd/>
          </a:ln>
        </p:spPr>
        <p:txBody>
          <a:bodyPr>
            <a:spAutoFit/>
          </a:bodyPr>
          <a:lstStyle/>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p:txBody>
      </p:sp>
      <p:sp>
        <p:nvSpPr>
          <p:cNvPr id="8200" name="15 CuadroTexto"/>
          <p:cNvSpPr txBox="1">
            <a:spLocks noChangeArrowheads="1"/>
          </p:cNvSpPr>
          <p:nvPr/>
        </p:nvSpPr>
        <p:spPr bwMode="auto">
          <a:xfrm>
            <a:off x="785813" y="1239838"/>
            <a:ext cx="7286625" cy="2432050"/>
          </a:xfrm>
          <a:prstGeom prst="rect">
            <a:avLst/>
          </a:prstGeom>
          <a:noFill/>
          <a:ln w="9525">
            <a:noFill/>
            <a:miter lim="800000"/>
            <a:headEnd/>
            <a:tailEnd/>
          </a:ln>
        </p:spPr>
        <p:txBody>
          <a:bodyPr>
            <a:spAutoFit/>
          </a:bodyPr>
          <a:lstStyle/>
          <a:p>
            <a:pPr algn="ctr">
              <a:defRPr/>
            </a:pPr>
            <a:endParaRPr lang="es-ES" sz="2800" b="1" dirty="0">
              <a:latin typeface="+mj-lt"/>
              <a:cs typeface="Arial" pitchFamily="34" charset="0"/>
            </a:endParaRPr>
          </a:p>
          <a:p>
            <a:pPr algn="ctr">
              <a:defRPr/>
            </a:pPr>
            <a:endParaRPr lang="es-ES" sz="2800" b="1" dirty="0">
              <a:latin typeface="+mj-lt"/>
              <a:cs typeface="Arial" pitchFamily="34" charset="0"/>
            </a:endParaRPr>
          </a:p>
          <a:p>
            <a:pPr algn="ctr">
              <a:defRPr/>
            </a:pPr>
            <a:r>
              <a:rPr lang="es-ES" sz="3600" b="1" dirty="0">
                <a:latin typeface="+mj-lt"/>
                <a:cs typeface="Arial" pitchFamily="34" charset="0"/>
              </a:rPr>
              <a:t>Muchas Gracias</a:t>
            </a:r>
            <a:endParaRPr lang="es-ES" sz="3600" dirty="0">
              <a:latin typeface="+mj-lt"/>
              <a:cs typeface="Arial" pitchFamily="34" charset="0"/>
            </a:endParaRPr>
          </a:p>
          <a:p>
            <a:pPr algn="just">
              <a:defRPr/>
            </a:pPr>
            <a:endParaRPr lang="es-ES" sz="2000" dirty="0">
              <a:latin typeface="+mj-lt"/>
              <a:cs typeface="Arial" pitchFamily="34" charset="0"/>
            </a:endParaRPr>
          </a:p>
          <a:p>
            <a:pPr algn="just">
              <a:defRPr/>
            </a:pPr>
            <a:endParaRPr lang="es-ES" sz="2000" dirty="0">
              <a:latin typeface="+mj-lt"/>
              <a:cs typeface="Arial" pitchFamily="34" charset="0"/>
            </a:endParaRPr>
          </a:p>
          <a:p>
            <a:pPr>
              <a:defRPr/>
            </a:pPr>
            <a:endParaRPr lang="es-ES" sz="2000" dirty="0">
              <a:latin typeface="+mj-lt"/>
              <a:cs typeface="Arial" pitchFamily="34" charset="0"/>
            </a:endParaRPr>
          </a:p>
        </p:txBody>
      </p:sp>
      <p:pic>
        <p:nvPicPr>
          <p:cNvPr id="22535" name="Picture 2" descr="C:\Users\nvargass\Desktop\Perf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967288"/>
            <a:ext cx="19446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LOSORIOAR\My Documents\Gobernación\tarjeta-ca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025"/>
            <a:ext cx="913288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CuadroTexto"/>
          <p:cNvSpPr txBox="1"/>
          <p:nvPr/>
        </p:nvSpPr>
        <p:spPr>
          <a:xfrm>
            <a:off x="571472" y="739757"/>
            <a:ext cx="6072229" cy="181588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Clr>
                <a:schemeClr val="tx1"/>
              </a:buClr>
              <a:defRPr/>
            </a:pPr>
            <a:r>
              <a:rPr lang="es-CO" sz="2000" dirty="0">
                <a:ln w="11430"/>
                <a:solidFill>
                  <a:srgbClr val="002060"/>
                </a:solidFill>
                <a:effectLst>
                  <a:outerShdw blurRad="50800" dist="39000" dir="5460000" algn="tl">
                    <a:srgbClr val="000000">
                      <a:alpha val="38000"/>
                    </a:srgbClr>
                  </a:outerShdw>
                </a:effectLst>
                <a:latin typeface="+mn-lt"/>
              </a:rPr>
              <a:t>Colombia:</a:t>
            </a:r>
          </a:p>
          <a:p>
            <a:pPr eaLnBrk="1" hangingPunct="1">
              <a:buClr>
                <a:schemeClr val="tx1"/>
              </a:buClr>
              <a:defRPr/>
            </a:pPr>
            <a:endParaRPr lang="es-CO" sz="2000" dirty="0">
              <a:ln w="11430"/>
              <a:solidFill>
                <a:srgbClr val="002060"/>
              </a:solidFill>
              <a:effectLst>
                <a:outerShdw blurRad="50800" dist="39000" dir="5460000" algn="tl">
                  <a:srgbClr val="000000">
                    <a:alpha val="38000"/>
                  </a:srgbClr>
                </a:outerShdw>
              </a:effectLst>
              <a:latin typeface="+mn-lt"/>
            </a:endParaRPr>
          </a:p>
          <a:p>
            <a:pPr eaLnBrk="1" hangingPunct="1">
              <a:buClr>
                <a:schemeClr val="tx1"/>
              </a:buClr>
              <a:buFont typeface="Wingdings" pitchFamily="2" charset="2"/>
              <a:buChar char="Ø"/>
              <a:defRPr/>
            </a:pPr>
            <a:r>
              <a:rPr lang="es-MX" sz="1200" dirty="0">
                <a:solidFill>
                  <a:srgbClr val="002060"/>
                </a:solidFill>
                <a:latin typeface="+mn-lt"/>
              </a:rPr>
              <a:t>Estado social de derecho.</a:t>
            </a:r>
          </a:p>
          <a:p>
            <a:pPr eaLnBrk="1" hangingPunct="1">
              <a:buClr>
                <a:schemeClr val="tx1"/>
              </a:buClr>
              <a:buFont typeface="Wingdings" pitchFamily="2" charset="2"/>
              <a:buChar char="Ø"/>
              <a:defRPr/>
            </a:pPr>
            <a:r>
              <a:rPr lang="es-MX" sz="1200" dirty="0">
                <a:solidFill>
                  <a:srgbClr val="002060"/>
                </a:solidFill>
                <a:latin typeface="+mn-lt"/>
              </a:rPr>
              <a:t>República unitaria, </a:t>
            </a:r>
            <a:r>
              <a:rPr lang="es-MX" sz="1200" i="1" u="sng" dirty="0">
                <a:solidFill>
                  <a:srgbClr val="002060"/>
                </a:solidFill>
                <a:latin typeface="+mn-lt"/>
              </a:rPr>
              <a:t>descentralizada</a:t>
            </a:r>
            <a:r>
              <a:rPr lang="es-MX" sz="1200" i="1" dirty="0">
                <a:solidFill>
                  <a:srgbClr val="002060"/>
                </a:solidFill>
                <a:latin typeface="+mn-lt"/>
              </a:rPr>
              <a:t>,</a:t>
            </a:r>
            <a:r>
              <a:rPr lang="es-MX" sz="1200" dirty="0">
                <a:solidFill>
                  <a:srgbClr val="002060"/>
                </a:solidFill>
                <a:latin typeface="+mn-lt"/>
              </a:rPr>
              <a:t> con autonomía de sus entidades territoriales, democrática, participativa, pluralista.</a:t>
            </a:r>
          </a:p>
          <a:p>
            <a:pPr eaLnBrk="1" hangingPunct="1">
              <a:buClr>
                <a:schemeClr val="tx1"/>
              </a:buClr>
              <a:buFont typeface="Wingdings" pitchFamily="2" charset="2"/>
              <a:buChar char="Ø"/>
              <a:defRPr/>
            </a:pPr>
            <a:r>
              <a:rPr lang="es-MX" sz="1200" dirty="0">
                <a:solidFill>
                  <a:srgbClr val="002060"/>
                </a:solidFill>
                <a:latin typeface="+mn-lt"/>
              </a:rPr>
              <a:t>Fundada en el respeto a la dignidad humana, en el trabajo, la solidaridad y en la prevalencia del interés general.</a:t>
            </a:r>
            <a:endParaRPr lang="es-ES" sz="1200" dirty="0">
              <a:solidFill>
                <a:srgbClr val="002060"/>
              </a:solidFill>
              <a:latin typeface="+mn-lt"/>
            </a:endParaRPr>
          </a:p>
          <a:p>
            <a:pPr algn="ctr" eaLnBrk="1" hangingPunct="1">
              <a:defRPr/>
            </a:pPr>
            <a:r>
              <a:rPr lang="es-CO"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endParaRPr lang="es-CO"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26" name="25 Rectángulo redondeado"/>
          <p:cNvSpPr/>
          <p:nvPr/>
        </p:nvSpPr>
        <p:spPr>
          <a:xfrm>
            <a:off x="6858000" y="2168525"/>
            <a:ext cx="1835150" cy="5762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s-CO" sz="1200" dirty="0"/>
          </a:p>
        </p:txBody>
      </p:sp>
      <p:sp>
        <p:nvSpPr>
          <p:cNvPr id="29" name="28 CuadroTexto"/>
          <p:cNvSpPr txBox="1"/>
          <p:nvPr/>
        </p:nvSpPr>
        <p:spPr>
          <a:xfrm>
            <a:off x="7073900" y="2202357"/>
            <a:ext cx="1584176"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s-CO" sz="1200" i="1" dirty="0">
                <a:latin typeface="+mn-lt"/>
              </a:rPr>
              <a:t>Constitución  Política de Colombia 1991.</a:t>
            </a:r>
            <a:endParaRPr lang="es-CO" sz="1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pic>
        <p:nvPicPr>
          <p:cNvPr id="512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2740025"/>
            <a:ext cx="40227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2 CuadroTexto"/>
          <p:cNvSpPr txBox="1">
            <a:spLocks noChangeArrowheads="1"/>
          </p:cNvSpPr>
          <p:nvPr/>
        </p:nvSpPr>
        <p:spPr bwMode="auto">
          <a:xfrm>
            <a:off x="1071563" y="5454650"/>
            <a:ext cx="6049962" cy="461963"/>
          </a:xfrm>
          <a:prstGeom prst="rect">
            <a:avLst/>
          </a:prstGeom>
          <a:noFill/>
          <a:ln w="9525">
            <a:noFill/>
            <a:miter lim="800000"/>
            <a:headEnd/>
            <a:tailEnd/>
          </a:ln>
        </p:spPr>
        <p:txBody>
          <a:bodyPr>
            <a:spAutoFit/>
          </a:bodyPr>
          <a:lstStyle/>
          <a:p>
            <a:pPr algn="just">
              <a:defRPr/>
            </a:pPr>
            <a:r>
              <a:rPr lang="es-CO" sz="1200" dirty="0">
                <a:latin typeface="+mn-lt"/>
              </a:rPr>
              <a:t>Colombia se divide geográficamente en 5 regiones, y políticamente en 32 departamentos. </a:t>
            </a:r>
          </a:p>
          <a:p>
            <a:pPr>
              <a:defRPr/>
            </a:pPr>
            <a:endParaRPr lang="es-CO" sz="12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3714750" y="296863"/>
            <a:ext cx="1785938" cy="47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123" name="5 Rectángulo"/>
          <p:cNvSpPr>
            <a:spLocks noChangeArrowheads="1"/>
          </p:cNvSpPr>
          <p:nvPr/>
        </p:nvSpPr>
        <p:spPr bwMode="auto">
          <a:xfrm>
            <a:off x="714375" y="365125"/>
            <a:ext cx="7643813" cy="1323975"/>
          </a:xfrm>
          <a:prstGeom prst="rect">
            <a:avLst/>
          </a:prstGeom>
          <a:noFill/>
          <a:ln w="9525">
            <a:noFill/>
            <a:miter lim="800000"/>
            <a:headEnd/>
            <a:tailEnd/>
          </a:ln>
        </p:spPr>
        <p:txBody>
          <a:bodyPr>
            <a:spAutoFit/>
          </a:bodyPr>
          <a:lstStyle/>
          <a:p>
            <a:pPr algn="just">
              <a:defRPr/>
            </a:pPr>
            <a:endParaRPr lang="es-ES" sz="2000">
              <a:latin typeface="+mn-lt"/>
              <a:cs typeface="Arial" pitchFamily="34" charset="0"/>
            </a:endParaRPr>
          </a:p>
          <a:p>
            <a:pPr algn="just">
              <a:defRPr/>
            </a:pPr>
            <a:endParaRPr lang="es-ES" sz="2000">
              <a:latin typeface="+mn-lt"/>
              <a:cs typeface="Arial" pitchFamily="34" charset="0"/>
            </a:endParaRPr>
          </a:p>
          <a:p>
            <a:pPr algn="just">
              <a:defRPr/>
            </a:pPr>
            <a:endParaRPr lang="es-ES" sz="2000">
              <a:latin typeface="+mn-lt"/>
              <a:cs typeface="Arial" pitchFamily="34" charset="0"/>
            </a:endParaRPr>
          </a:p>
          <a:p>
            <a:pPr algn="just">
              <a:defRPr/>
            </a:pPr>
            <a:r>
              <a:rPr lang="es-ES" sz="2000">
                <a:latin typeface="+mn-lt"/>
                <a:cs typeface="Arial" pitchFamily="34" charset="0"/>
              </a:rPr>
              <a:t> </a:t>
            </a:r>
          </a:p>
        </p:txBody>
      </p:sp>
      <p:sp>
        <p:nvSpPr>
          <p:cNvPr id="5125" name="3 Rectángulo"/>
          <p:cNvSpPr>
            <a:spLocks noChangeArrowheads="1"/>
          </p:cNvSpPr>
          <p:nvPr/>
        </p:nvSpPr>
        <p:spPr bwMode="auto">
          <a:xfrm>
            <a:off x="1000125" y="365125"/>
            <a:ext cx="7143750" cy="2246313"/>
          </a:xfrm>
          <a:prstGeom prst="rect">
            <a:avLst/>
          </a:prstGeom>
          <a:noFill/>
          <a:ln w="9525">
            <a:noFill/>
            <a:miter lim="800000"/>
            <a:headEnd/>
            <a:tailEnd/>
          </a:ln>
        </p:spPr>
        <p:txBody>
          <a:bodyPr>
            <a:spAutoFit/>
          </a:bodyPr>
          <a:lstStyle/>
          <a:p>
            <a:pPr algn="ctr">
              <a:defRPr/>
            </a:pPr>
            <a:r>
              <a:rPr lang="es-ES" sz="2000" b="1" i="1" dirty="0">
                <a:solidFill>
                  <a:schemeClr val="bg1"/>
                </a:solidFill>
                <a:latin typeface="+mn-lt"/>
                <a:cs typeface="Arial" pitchFamily="34" charset="0"/>
              </a:rPr>
              <a:t>ESTADO</a:t>
            </a:r>
          </a:p>
          <a:p>
            <a:pPr algn="ctr">
              <a:defRPr/>
            </a:pPr>
            <a:endParaRPr lang="es-ES" sz="2000" b="1" i="1" dirty="0">
              <a:latin typeface="+mn-lt"/>
              <a:cs typeface="Arial" pitchFamily="34" charset="0"/>
            </a:endParaRPr>
          </a:p>
          <a:p>
            <a:pPr algn="ctr">
              <a:defRPr/>
            </a:pPr>
            <a:endParaRPr lang="es-ES" sz="2000" b="1" i="1" dirty="0">
              <a:latin typeface="+mn-lt"/>
              <a:cs typeface="Arial" pitchFamily="34" charset="0"/>
            </a:endParaRPr>
          </a:p>
          <a:p>
            <a:pPr algn="ctr">
              <a:defRPr/>
            </a:pPr>
            <a:r>
              <a:rPr lang="es-ES" sz="2000" dirty="0">
                <a:latin typeface="+mn-lt"/>
                <a:cs typeface="Arial" pitchFamily="34" charset="0"/>
              </a:rPr>
              <a:t>Unidad de dominación que al interior de un determinado territorio detenta el monopolio de la coacción legítima (Weber)</a:t>
            </a:r>
          </a:p>
          <a:p>
            <a:pPr algn="just">
              <a:defRPr/>
            </a:pPr>
            <a:endParaRPr lang="es-ES" sz="2000" i="1" dirty="0">
              <a:latin typeface="+mn-lt"/>
              <a:cs typeface="Arial" pitchFamily="34" charset="0"/>
            </a:endParaRPr>
          </a:p>
          <a:p>
            <a:pPr algn="just">
              <a:defRPr/>
            </a:pPr>
            <a:endParaRPr lang="es-ES" sz="2000" b="1" i="1" dirty="0">
              <a:latin typeface="+mn-lt"/>
              <a:cs typeface="Arial" pitchFamily="34" charset="0"/>
            </a:endParaRPr>
          </a:p>
        </p:txBody>
      </p:sp>
      <p:grpSp>
        <p:nvGrpSpPr>
          <p:cNvPr id="6149" name="9 Grupo"/>
          <p:cNvGrpSpPr>
            <a:grpSpLocks/>
          </p:cNvGrpSpPr>
          <p:nvPr/>
        </p:nvGrpSpPr>
        <p:grpSpPr bwMode="auto">
          <a:xfrm>
            <a:off x="500063" y="2525713"/>
            <a:ext cx="8001000" cy="944562"/>
            <a:chOff x="500034" y="3643314"/>
            <a:chExt cx="8001056" cy="1000132"/>
          </a:xfrm>
        </p:grpSpPr>
        <p:sp>
          <p:nvSpPr>
            <p:cNvPr id="5" name="4 Rectángulo"/>
            <p:cNvSpPr/>
            <p:nvPr/>
          </p:nvSpPr>
          <p:spPr>
            <a:xfrm>
              <a:off x="500034" y="3643314"/>
              <a:ext cx="3071833"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bg1"/>
                  </a:solidFill>
                </a:rPr>
                <a:t>ARTICULADOR DE RELACIONES SOCIALES</a:t>
              </a:r>
            </a:p>
          </p:txBody>
        </p:sp>
        <p:sp>
          <p:nvSpPr>
            <p:cNvPr id="8" name="7 Rectángulo"/>
            <p:cNvSpPr/>
            <p:nvPr/>
          </p:nvSpPr>
          <p:spPr>
            <a:xfrm>
              <a:off x="5214942" y="3643314"/>
              <a:ext cx="328614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bg1"/>
                  </a:solidFill>
                </a:rPr>
                <a:t>CONJUNTO DE APARATOS</a:t>
              </a:r>
            </a:p>
          </p:txBody>
        </p:sp>
      </p:grpSp>
      <p:sp>
        <p:nvSpPr>
          <p:cNvPr id="9" name="8 Rectángulo"/>
          <p:cNvSpPr/>
          <p:nvPr/>
        </p:nvSpPr>
        <p:spPr>
          <a:xfrm>
            <a:off x="2928938" y="4078288"/>
            <a:ext cx="3214687" cy="94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bg1"/>
                </a:solidFill>
              </a:rPr>
              <a:t>LUGAR DE LA POLÍTICA</a:t>
            </a:r>
          </a:p>
        </p:txBody>
      </p:sp>
      <p:cxnSp>
        <p:nvCxnSpPr>
          <p:cNvPr id="13" name="12 Conector recto de flecha"/>
          <p:cNvCxnSpPr/>
          <p:nvPr/>
        </p:nvCxnSpPr>
        <p:spPr>
          <a:xfrm rot="10800000" flipV="1">
            <a:off x="1714500" y="1917700"/>
            <a:ext cx="1357313" cy="473075"/>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6072188" y="1849438"/>
            <a:ext cx="1214437" cy="541337"/>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a:off x="3618707" y="3199606"/>
            <a:ext cx="1620838" cy="3175"/>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pic>
        <p:nvPicPr>
          <p:cNvPr id="6154" name="Picture 2" descr="C:\Users\nvargass\Desktop\Perf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967288"/>
            <a:ext cx="19446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7 CuadroTexto"/>
          <p:cNvSpPr txBox="1"/>
          <p:nvPr/>
        </p:nvSpPr>
        <p:spPr>
          <a:xfrm>
            <a:off x="6444208" y="5957984"/>
            <a:ext cx="2240430" cy="307777"/>
          </a:xfrm>
          <a:prstGeom prst="rect">
            <a:avLst/>
          </a:prstGeom>
          <a:noFill/>
        </p:spPr>
        <p:txBody>
          <a:bodyPr>
            <a:spAutoFit/>
          </a:bodyPr>
          <a:lstStyle/>
          <a:p>
            <a:pPr algn="r">
              <a:defRPr/>
            </a:pPr>
            <a:r>
              <a:rPr lang="es-CO" sz="1400" b="1" dirty="0">
                <a:ln w="900" cmpd="sng">
                  <a:solidFill>
                    <a:srgbClr val="FE8637">
                      <a:satMod val="190000"/>
                      <a:alpha val="55000"/>
                    </a:srgbClr>
                  </a:solidFill>
                  <a:prstDash val="solid"/>
                </a:ln>
                <a:solidFill>
                  <a:srgbClr val="FE8637">
                    <a:satMod val="200000"/>
                    <a:tint val="3000"/>
                  </a:srgbClr>
                </a:solidFill>
                <a:effectLst>
                  <a:innerShdw blurRad="101600" dist="76200" dir="5400000">
                    <a:srgbClr val="FE8637">
                      <a:satMod val="190000"/>
                      <a:tint val="100000"/>
                      <a:alpha val="74000"/>
                    </a:srgbClr>
                  </a:innerShdw>
                </a:effectLst>
                <a:latin typeface="Pristina" pitchFamily="66" charset="0"/>
              </a:rPr>
              <a:t>Javier Manjarrés Madrid</a:t>
            </a:r>
          </a:p>
        </p:txBody>
      </p:sp>
      <p:sp>
        <p:nvSpPr>
          <p:cNvPr id="6" name="5 CuadroTexto"/>
          <p:cNvSpPr txBox="1"/>
          <p:nvPr/>
        </p:nvSpPr>
        <p:spPr>
          <a:xfrm>
            <a:off x="1763713" y="331788"/>
            <a:ext cx="5616575" cy="1016000"/>
          </a:xfrm>
          <a:prstGeom prst="rect">
            <a:avLst/>
          </a:prstGeom>
          <a:noFill/>
        </p:spPr>
        <p:txBody>
          <a:bodyPr>
            <a:spAutoFit/>
          </a:bodyPr>
          <a:lstStyle/>
          <a:p>
            <a:pPr algn="ctr">
              <a:defRPr/>
            </a:pPr>
            <a:r>
              <a:rPr lang="es-CO" sz="2000" b="1" dirty="0">
                <a:effectLst>
                  <a:outerShdw blurRad="38100" dist="38100" dir="2700000" algn="tl">
                    <a:srgbClr val="000000">
                      <a:alpha val="43137"/>
                    </a:srgbClr>
                  </a:outerShdw>
                </a:effectLst>
              </a:rPr>
              <a:t>LA CONSTITUCIÓN POLÍTICA DE COLOMBIA</a:t>
            </a:r>
          </a:p>
          <a:p>
            <a:pPr algn="ctr">
              <a:defRPr/>
            </a:pPr>
            <a:r>
              <a:rPr lang="es-CO" sz="2000" b="1" dirty="0">
                <a:effectLst>
                  <a:outerShdw blurRad="38100" dist="38100" dir="2700000" algn="tl">
                    <a:srgbClr val="000000">
                      <a:alpha val="43137"/>
                    </a:srgbClr>
                  </a:outerShdw>
                </a:effectLst>
              </a:rPr>
              <a:t>Tiene las siguientes partes:</a:t>
            </a:r>
          </a:p>
        </p:txBody>
      </p:sp>
      <p:pic>
        <p:nvPicPr>
          <p:cNvPr id="2050" name="Picture 2"/>
          <p:cNvPicPr>
            <a:picLocks noChangeAspect="1" noChangeArrowheads="1"/>
          </p:cNvPicPr>
          <p:nvPr/>
        </p:nvPicPr>
        <p:blipFill>
          <a:blip r:embed="rId3">
            <a:extLst/>
          </a:blip>
          <a:srcRect/>
          <a:stretch>
            <a:fillRect/>
          </a:stretch>
        </p:blipFill>
        <p:spPr bwMode="auto">
          <a:xfrm>
            <a:off x="905688" y="1539065"/>
            <a:ext cx="7482736" cy="4047703"/>
          </a:xfrm>
          <a:prstGeom prst="rect">
            <a:avLst/>
          </a:prstGeom>
          <a:ln w="12700" cap="flat" cmpd="sng">
            <a:solidFill>
              <a:schemeClr val="tx1"/>
            </a:solidFill>
            <a:prstDash val="solid"/>
            <a:miter lim="800000"/>
            <a:headEnd/>
            <a:tailEnd/>
          </a:ln>
          <a:effectLst>
            <a:innerShdw blurRad="76200">
              <a:srgbClr val="000000"/>
            </a:innerShdw>
          </a:effectLst>
          <a:extLst/>
        </p:spPr>
      </p:pic>
      <p:pic>
        <p:nvPicPr>
          <p:cNvPr id="7173" name="Picture 2" descr="C:\Users\nvargass\Desktop\Perf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4967288"/>
            <a:ext cx="19446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3000375" y="1012825"/>
            <a:ext cx="2357438" cy="539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000" dirty="0">
              <a:latin typeface="+mj-lt"/>
            </a:endParaRPr>
          </a:p>
        </p:txBody>
      </p:sp>
      <p:sp>
        <p:nvSpPr>
          <p:cNvPr id="8195" name="5 Rectángulo"/>
          <p:cNvSpPr>
            <a:spLocks noChangeArrowheads="1"/>
          </p:cNvSpPr>
          <p:nvPr/>
        </p:nvSpPr>
        <p:spPr bwMode="auto">
          <a:xfrm>
            <a:off x="642938" y="1282700"/>
            <a:ext cx="7643812" cy="1323975"/>
          </a:xfrm>
          <a:prstGeom prst="rect">
            <a:avLst/>
          </a:prstGeom>
          <a:noFill/>
          <a:ln w="9525">
            <a:noFill/>
            <a:miter lim="800000"/>
            <a:headEnd/>
            <a:tailEnd/>
          </a:ln>
        </p:spPr>
        <p:txBody>
          <a:bodyPr>
            <a:spAutoFit/>
          </a:bodyPr>
          <a:lstStyle/>
          <a:p>
            <a:pPr algn="just">
              <a:defRPr/>
            </a:pPr>
            <a:endParaRPr lang="es-ES" sz="2000">
              <a:latin typeface="+mj-lt"/>
              <a:cs typeface="Arial" pitchFamily="34" charset="0"/>
            </a:endParaRPr>
          </a:p>
          <a:p>
            <a:pPr algn="just">
              <a:defRPr/>
            </a:pPr>
            <a:endParaRPr lang="es-ES" sz="2000">
              <a:latin typeface="+mj-lt"/>
              <a:cs typeface="Arial" pitchFamily="34" charset="0"/>
            </a:endParaRPr>
          </a:p>
          <a:p>
            <a:pPr algn="just">
              <a:defRPr/>
            </a:pPr>
            <a:endParaRPr lang="es-ES" sz="2000">
              <a:latin typeface="+mj-lt"/>
              <a:cs typeface="Arial" pitchFamily="34" charset="0"/>
            </a:endParaRPr>
          </a:p>
          <a:p>
            <a:pPr algn="just">
              <a:defRPr/>
            </a:pPr>
            <a:r>
              <a:rPr lang="es-ES" sz="2000">
                <a:latin typeface="+mj-lt"/>
                <a:cs typeface="Arial" pitchFamily="34" charset="0"/>
              </a:rPr>
              <a:t> </a:t>
            </a:r>
          </a:p>
        </p:txBody>
      </p:sp>
      <p:sp>
        <p:nvSpPr>
          <p:cNvPr id="8196" name="6 Rectángulo"/>
          <p:cNvSpPr>
            <a:spLocks noChangeArrowheads="1"/>
          </p:cNvSpPr>
          <p:nvPr/>
        </p:nvSpPr>
        <p:spPr bwMode="auto">
          <a:xfrm>
            <a:off x="500063" y="269875"/>
            <a:ext cx="8143875" cy="400050"/>
          </a:xfrm>
          <a:prstGeom prst="rect">
            <a:avLst/>
          </a:prstGeom>
          <a:noFill/>
          <a:ln w="9525">
            <a:noFill/>
            <a:miter lim="800000"/>
            <a:headEnd/>
            <a:tailEnd/>
          </a:ln>
        </p:spPr>
        <p:txBody>
          <a:bodyPr>
            <a:spAutoFit/>
          </a:bodyPr>
          <a:lstStyle/>
          <a:p>
            <a:pPr algn="ctr">
              <a:defRPr/>
            </a:pPr>
            <a:r>
              <a:rPr lang="es-ES" sz="2000" dirty="0">
                <a:solidFill>
                  <a:srgbClr val="FF9900"/>
                </a:solidFill>
                <a:latin typeface="+mj-lt"/>
                <a:cs typeface="Arial" pitchFamily="34" charset="0"/>
              </a:rPr>
              <a:t>			</a:t>
            </a:r>
          </a:p>
        </p:txBody>
      </p:sp>
      <p:sp>
        <p:nvSpPr>
          <p:cNvPr id="8197" name="13 Rectángulo"/>
          <p:cNvSpPr>
            <a:spLocks noChangeArrowheads="1"/>
          </p:cNvSpPr>
          <p:nvPr/>
        </p:nvSpPr>
        <p:spPr bwMode="auto">
          <a:xfrm>
            <a:off x="1285875" y="1079500"/>
            <a:ext cx="5857875" cy="400050"/>
          </a:xfrm>
          <a:prstGeom prst="rect">
            <a:avLst/>
          </a:prstGeom>
          <a:noFill/>
          <a:ln w="9525">
            <a:noFill/>
            <a:miter lim="800000"/>
            <a:headEnd/>
            <a:tailEnd/>
          </a:ln>
        </p:spPr>
        <p:txBody>
          <a:bodyPr>
            <a:spAutoFit/>
          </a:bodyPr>
          <a:lstStyle/>
          <a:p>
            <a:pPr algn="ctr">
              <a:defRPr/>
            </a:pPr>
            <a:r>
              <a:rPr lang="es-ES" sz="2000" b="1">
                <a:solidFill>
                  <a:schemeClr val="bg1"/>
                </a:solidFill>
                <a:latin typeface="+mj-lt"/>
                <a:cs typeface="Arial" pitchFamily="34" charset="0"/>
              </a:rPr>
              <a:t>GOBIERNO</a:t>
            </a:r>
          </a:p>
        </p:txBody>
      </p:sp>
      <p:sp>
        <p:nvSpPr>
          <p:cNvPr id="8198" name="9 CuadroTexto"/>
          <p:cNvSpPr txBox="1">
            <a:spLocks noChangeArrowheads="1"/>
          </p:cNvSpPr>
          <p:nvPr/>
        </p:nvSpPr>
        <p:spPr bwMode="auto">
          <a:xfrm>
            <a:off x="357188" y="2227263"/>
            <a:ext cx="3357562" cy="2246312"/>
          </a:xfrm>
          <a:prstGeom prst="rect">
            <a:avLst/>
          </a:prstGeom>
          <a:noFill/>
          <a:ln w="9525">
            <a:noFill/>
            <a:miter lim="800000"/>
            <a:headEnd/>
            <a:tailEnd/>
          </a:ln>
        </p:spPr>
        <p:txBody>
          <a:bodyPr>
            <a:spAutoFit/>
          </a:bodyPr>
          <a:lstStyle/>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p:txBody>
      </p:sp>
      <p:sp>
        <p:nvSpPr>
          <p:cNvPr id="8199" name="14 Rectángulo"/>
          <p:cNvSpPr>
            <a:spLocks noChangeArrowheads="1"/>
          </p:cNvSpPr>
          <p:nvPr/>
        </p:nvSpPr>
        <p:spPr bwMode="auto">
          <a:xfrm>
            <a:off x="4714875" y="2227263"/>
            <a:ext cx="3643313" cy="1938337"/>
          </a:xfrm>
          <a:prstGeom prst="rect">
            <a:avLst/>
          </a:prstGeom>
          <a:noFill/>
          <a:ln w="9525">
            <a:noFill/>
            <a:miter lim="800000"/>
            <a:headEnd/>
            <a:tailEnd/>
          </a:ln>
        </p:spPr>
        <p:txBody>
          <a:bodyPr>
            <a:spAutoFit/>
          </a:bodyPr>
          <a:lstStyle/>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a:p>
            <a:pPr>
              <a:defRPr/>
            </a:pPr>
            <a:endParaRPr lang="es-ES" sz="2000">
              <a:latin typeface="+mj-lt"/>
              <a:cs typeface="Arial" pitchFamily="34" charset="0"/>
            </a:endParaRPr>
          </a:p>
        </p:txBody>
      </p:sp>
      <p:sp>
        <p:nvSpPr>
          <p:cNvPr id="8200" name="15 CuadroTexto"/>
          <p:cNvSpPr txBox="1">
            <a:spLocks noChangeArrowheads="1"/>
          </p:cNvSpPr>
          <p:nvPr/>
        </p:nvSpPr>
        <p:spPr bwMode="auto">
          <a:xfrm>
            <a:off x="1000125" y="1957388"/>
            <a:ext cx="7286625" cy="3478212"/>
          </a:xfrm>
          <a:prstGeom prst="rect">
            <a:avLst/>
          </a:prstGeom>
          <a:noFill/>
          <a:ln w="9525">
            <a:noFill/>
            <a:miter lim="800000"/>
            <a:headEnd/>
            <a:tailEnd/>
          </a:ln>
        </p:spPr>
        <p:txBody>
          <a:bodyPr>
            <a:spAutoFit/>
          </a:bodyPr>
          <a:lstStyle/>
          <a:p>
            <a:pPr algn="just">
              <a:buFont typeface="Arial" pitchFamily="34" charset="0"/>
              <a:buChar char="•"/>
              <a:defRPr/>
            </a:pPr>
            <a:r>
              <a:rPr lang="es-ES" sz="2000" b="1" dirty="0">
                <a:latin typeface="+mj-lt"/>
                <a:cs typeface="Arial" pitchFamily="34" charset="0"/>
              </a:rPr>
              <a:t> Enfoque jurídico: </a:t>
            </a:r>
            <a:r>
              <a:rPr lang="es-ES" sz="2000" dirty="0">
                <a:latin typeface="+mj-lt"/>
                <a:cs typeface="Arial" pitchFamily="34" charset="0"/>
              </a:rPr>
              <a:t>órgano donde se adoptan las decisiones fundamentales que constituyen la política general del Estado: Poder Ejecutivo, cúpula política y </a:t>
            </a:r>
            <a:r>
              <a:rPr lang="es-ES" sz="2000" dirty="0" err="1">
                <a:latin typeface="+mj-lt"/>
                <a:cs typeface="Arial" pitchFamily="34" charset="0"/>
              </a:rPr>
              <a:t>decisional</a:t>
            </a:r>
            <a:r>
              <a:rPr lang="es-ES" sz="2000" dirty="0">
                <a:latin typeface="+mj-lt"/>
                <a:cs typeface="Arial" pitchFamily="34" charset="0"/>
              </a:rPr>
              <a:t> del 	Estado.</a:t>
            </a:r>
          </a:p>
          <a:p>
            <a:pPr algn="just">
              <a:buFont typeface="Arial" pitchFamily="34" charset="0"/>
              <a:buChar char="•"/>
              <a:defRPr/>
            </a:pPr>
            <a:endParaRPr lang="es-ES" sz="2000" dirty="0">
              <a:latin typeface="+mj-lt"/>
              <a:cs typeface="Arial" pitchFamily="34" charset="0"/>
            </a:endParaRPr>
          </a:p>
          <a:p>
            <a:pPr algn="just">
              <a:buFont typeface="Arial" pitchFamily="34" charset="0"/>
              <a:buChar char="•"/>
              <a:defRPr/>
            </a:pPr>
            <a:r>
              <a:rPr lang="es-ES" sz="2000" b="1" dirty="0">
                <a:latin typeface="+mj-lt"/>
                <a:cs typeface="Arial" pitchFamily="34" charset="0"/>
              </a:rPr>
              <a:t>Gestión Pública</a:t>
            </a:r>
            <a:r>
              <a:rPr lang="es-ES" sz="2000" dirty="0">
                <a:latin typeface="+mj-lt"/>
                <a:cs typeface="Arial" pitchFamily="34" charset="0"/>
              </a:rPr>
              <a:t> Es la toma de decisiones desde la alta dirección (decisores),  más práctica para alcanzar los objetivos de un fin colectivo de la ciudadanía.</a:t>
            </a:r>
          </a:p>
          <a:p>
            <a:pPr algn="just">
              <a:buFont typeface="Arial" pitchFamily="34" charset="0"/>
              <a:buChar char="•"/>
              <a:defRPr/>
            </a:pPr>
            <a:endParaRPr lang="es-ES" sz="2000" dirty="0">
              <a:latin typeface="+mj-lt"/>
              <a:cs typeface="Arial" pitchFamily="34" charset="0"/>
            </a:endParaRPr>
          </a:p>
          <a:p>
            <a:pPr algn="just">
              <a:defRPr/>
            </a:pPr>
            <a:endParaRPr lang="es-ES" sz="2000" dirty="0">
              <a:latin typeface="+mj-lt"/>
              <a:cs typeface="Arial" pitchFamily="34" charset="0"/>
            </a:endParaRPr>
          </a:p>
          <a:p>
            <a:pPr algn="just">
              <a:defRPr/>
            </a:pPr>
            <a:endParaRPr lang="es-ES" sz="2000" dirty="0">
              <a:latin typeface="+mj-lt"/>
              <a:cs typeface="Arial" pitchFamily="34" charset="0"/>
            </a:endParaRPr>
          </a:p>
          <a:p>
            <a:pPr>
              <a:defRPr/>
            </a:pPr>
            <a:endParaRPr lang="es-ES" sz="2000" dirty="0">
              <a:latin typeface="+mj-lt"/>
              <a:cs typeface="Arial" pitchFamily="34" charset="0"/>
            </a:endParaRPr>
          </a:p>
        </p:txBody>
      </p:sp>
      <p:pic>
        <p:nvPicPr>
          <p:cNvPr id="8201" name="Picture 2" descr="C:\Users\nvargass\Desktop\Perf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967288"/>
            <a:ext cx="19446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2643188" y="1593850"/>
            <a:ext cx="3786187" cy="404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19" name="5 Rectángulo"/>
          <p:cNvSpPr>
            <a:spLocks noChangeArrowheads="1"/>
          </p:cNvSpPr>
          <p:nvPr/>
        </p:nvSpPr>
        <p:spPr bwMode="auto">
          <a:xfrm>
            <a:off x="500063" y="514350"/>
            <a:ext cx="7643812" cy="1323975"/>
          </a:xfrm>
          <a:prstGeom prst="rect">
            <a:avLst/>
          </a:prstGeom>
          <a:noFill/>
          <a:ln w="9525">
            <a:noFill/>
            <a:miter lim="800000"/>
            <a:headEnd/>
            <a:tailEnd/>
          </a:ln>
        </p:spPr>
        <p:txBody>
          <a:bodyPr>
            <a:spAutoFit/>
          </a:bodyPr>
          <a:lstStyle/>
          <a:p>
            <a:pPr algn="just">
              <a:defRPr/>
            </a:pPr>
            <a:endParaRPr lang="es-ES" sz="2000">
              <a:latin typeface="+mn-lt"/>
              <a:cs typeface="Arial" pitchFamily="34" charset="0"/>
            </a:endParaRPr>
          </a:p>
          <a:p>
            <a:pPr algn="just">
              <a:defRPr/>
            </a:pPr>
            <a:endParaRPr lang="es-ES" sz="2000">
              <a:latin typeface="+mn-lt"/>
              <a:cs typeface="Arial" pitchFamily="34" charset="0"/>
            </a:endParaRPr>
          </a:p>
          <a:p>
            <a:pPr algn="just">
              <a:defRPr/>
            </a:pPr>
            <a:endParaRPr lang="es-ES" sz="2000">
              <a:latin typeface="+mn-lt"/>
              <a:cs typeface="Arial" pitchFamily="34" charset="0"/>
            </a:endParaRPr>
          </a:p>
          <a:p>
            <a:pPr algn="just">
              <a:defRPr/>
            </a:pPr>
            <a:r>
              <a:rPr lang="es-ES" sz="2000">
                <a:latin typeface="+mn-lt"/>
                <a:cs typeface="Arial" pitchFamily="34" charset="0"/>
              </a:rPr>
              <a:t> </a:t>
            </a:r>
          </a:p>
        </p:txBody>
      </p:sp>
      <p:sp>
        <p:nvSpPr>
          <p:cNvPr id="9221" name="13 Rectángulo"/>
          <p:cNvSpPr>
            <a:spLocks noChangeArrowheads="1"/>
          </p:cNvSpPr>
          <p:nvPr/>
        </p:nvSpPr>
        <p:spPr bwMode="auto">
          <a:xfrm>
            <a:off x="500063" y="311150"/>
            <a:ext cx="8072437" cy="6062663"/>
          </a:xfrm>
          <a:prstGeom prst="rect">
            <a:avLst/>
          </a:prstGeom>
          <a:noFill/>
          <a:ln w="9525">
            <a:noFill/>
            <a:miter lim="800000"/>
            <a:headEnd/>
            <a:tailEnd/>
          </a:ln>
        </p:spPr>
        <p:txBody>
          <a:bodyPr>
            <a:spAutoFit/>
          </a:bodyPr>
          <a:lstStyle/>
          <a:p>
            <a:pPr algn="just">
              <a:defRPr/>
            </a:pPr>
            <a:endParaRPr lang="es-ES" i="1" dirty="0">
              <a:latin typeface="+mn-lt"/>
              <a:cs typeface="Arial" pitchFamily="34" charset="0"/>
            </a:endParaRPr>
          </a:p>
          <a:p>
            <a:pPr algn="ctr">
              <a:defRPr/>
            </a:pPr>
            <a:r>
              <a:rPr lang="es-ES" i="1" dirty="0">
                <a:solidFill>
                  <a:srgbClr val="FF9900"/>
                </a:solidFill>
                <a:latin typeface="+mn-lt"/>
                <a:cs typeface="Arial" pitchFamily="34" charset="0"/>
              </a:rPr>
              <a:t>2. </a:t>
            </a:r>
            <a:r>
              <a:rPr lang="es-ES" i="1" dirty="0">
                <a:latin typeface="+mn-lt"/>
                <a:cs typeface="Arial" pitchFamily="34" charset="0"/>
              </a:rPr>
              <a:t>Estado como conjunto de aparatos</a:t>
            </a:r>
          </a:p>
          <a:p>
            <a:pPr algn="ctr">
              <a:buFont typeface="Arial" pitchFamily="34" charset="0"/>
              <a:buChar char="•"/>
              <a:defRPr/>
            </a:pPr>
            <a:r>
              <a:rPr lang="es-ES" dirty="0">
                <a:latin typeface="+mn-lt"/>
                <a:cs typeface="Arial" pitchFamily="34" charset="0"/>
              </a:rPr>
              <a:t> Estado en su expresión material,  encarnación institucional</a:t>
            </a:r>
          </a:p>
          <a:p>
            <a:pPr algn="just">
              <a:defRPr/>
            </a:pPr>
            <a:endParaRPr lang="es-ES" dirty="0">
              <a:latin typeface="+mn-lt"/>
              <a:cs typeface="Arial" pitchFamily="34" charset="0"/>
            </a:endParaRPr>
          </a:p>
          <a:p>
            <a:pPr algn="just">
              <a:defRPr/>
            </a:pPr>
            <a:endParaRPr lang="es-ES" dirty="0">
              <a:latin typeface="+mn-lt"/>
              <a:cs typeface="Arial" pitchFamily="34" charset="0"/>
            </a:endParaRPr>
          </a:p>
          <a:p>
            <a:pPr algn="ctr">
              <a:defRPr/>
            </a:pPr>
            <a:r>
              <a:rPr lang="es-ES" sz="2000" b="1" i="1" dirty="0">
                <a:solidFill>
                  <a:schemeClr val="bg1"/>
                </a:solidFill>
                <a:latin typeface="+mn-lt"/>
                <a:cs typeface="Arial" pitchFamily="34" charset="0"/>
              </a:rPr>
              <a:t>ADMINISTRACIÓN PÚBLICA</a:t>
            </a:r>
          </a:p>
          <a:p>
            <a:pPr algn="ctr">
              <a:defRPr/>
            </a:pPr>
            <a:endParaRPr lang="es-ES" dirty="0">
              <a:solidFill>
                <a:srgbClr val="FF9900"/>
              </a:solidFill>
              <a:latin typeface="+mn-lt"/>
              <a:cs typeface="Arial" pitchFamily="34" charset="0"/>
            </a:endParaRPr>
          </a:p>
          <a:p>
            <a:pPr algn="ctr">
              <a:defRPr/>
            </a:pPr>
            <a:r>
              <a:rPr lang="es-ES" sz="1600" dirty="0">
                <a:latin typeface="+mn-lt"/>
                <a:cs typeface="Arial" pitchFamily="34" charset="0"/>
              </a:rPr>
              <a:t>Elemento básico del Estado para el ejercicio ejecutivo del poder bajo las órdenes de un gobierno, manifestación visible del poder público</a:t>
            </a:r>
          </a:p>
          <a:p>
            <a:pPr algn="just">
              <a:defRPr/>
            </a:pPr>
            <a:endParaRPr lang="es-ES" sz="1600" dirty="0">
              <a:latin typeface="+mn-lt"/>
              <a:cs typeface="Arial" pitchFamily="34" charset="0"/>
            </a:endParaRPr>
          </a:p>
          <a:p>
            <a:pPr algn="just">
              <a:buFont typeface="Arial" pitchFamily="34" charset="0"/>
              <a:buChar char="•"/>
              <a:defRPr/>
            </a:pPr>
            <a:r>
              <a:rPr lang="es-ES" sz="1600" dirty="0">
                <a:latin typeface="+mn-lt"/>
                <a:cs typeface="Arial" pitchFamily="34" charset="0"/>
              </a:rPr>
              <a:t>Conjunto de organizaciones y de personas que ejecutan las decisiones del gobierno, planeando, organizando, dirigiendo, informando, asesorando, presupuestando y controlando. </a:t>
            </a:r>
          </a:p>
          <a:p>
            <a:pPr algn="just">
              <a:buFont typeface="Arial" pitchFamily="34" charset="0"/>
              <a:buChar char="•"/>
              <a:defRPr/>
            </a:pPr>
            <a:endParaRPr lang="es-ES" sz="1600" dirty="0">
              <a:latin typeface="+mn-lt"/>
              <a:cs typeface="Arial" pitchFamily="34" charset="0"/>
            </a:endParaRPr>
          </a:p>
          <a:p>
            <a:pPr algn="just">
              <a:buFont typeface="Arial" pitchFamily="34" charset="0"/>
              <a:buChar char="•"/>
              <a:defRPr/>
            </a:pPr>
            <a:r>
              <a:rPr lang="es-ES" sz="1600" dirty="0">
                <a:latin typeface="+mn-lt"/>
                <a:cs typeface="Arial" pitchFamily="34" charset="0"/>
              </a:rPr>
              <a:t>Enlace entre la ciudadanía  y  el poder político</a:t>
            </a:r>
          </a:p>
          <a:p>
            <a:pPr algn="just">
              <a:buFont typeface="Arial" pitchFamily="34" charset="0"/>
              <a:buChar char="•"/>
              <a:defRPr/>
            </a:pPr>
            <a:endParaRPr lang="es-ES" sz="1600" dirty="0">
              <a:latin typeface="+mn-lt"/>
              <a:cs typeface="Arial" pitchFamily="34" charset="0"/>
            </a:endParaRPr>
          </a:p>
          <a:p>
            <a:pPr>
              <a:buFont typeface="Arial" pitchFamily="34" charset="0"/>
              <a:buChar char="•"/>
              <a:defRPr/>
            </a:pPr>
            <a:r>
              <a:rPr lang="es-ES" sz="1600" dirty="0">
                <a:latin typeface="+mn-lt"/>
                <a:cs typeface="Arial" pitchFamily="34" charset="0"/>
              </a:rPr>
              <a:t>Objetivo: cumplir los fines asignados por el Estado  bajo los principios de :</a:t>
            </a:r>
          </a:p>
          <a:p>
            <a:pPr>
              <a:defRPr/>
            </a:pPr>
            <a:endParaRPr lang="es-ES" sz="1600" b="1" dirty="0">
              <a:latin typeface="+mn-lt"/>
            </a:endParaRPr>
          </a:p>
          <a:p>
            <a:pPr lvl="1">
              <a:defRPr/>
            </a:pPr>
            <a:r>
              <a:rPr lang="es-ES" sz="1600" b="1" dirty="0">
                <a:latin typeface="+mn-lt"/>
              </a:rPr>
              <a:t>Eficiencia</a:t>
            </a:r>
            <a:r>
              <a:rPr lang="es-ES" sz="1600" dirty="0">
                <a:latin typeface="+mn-lt"/>
              </a:rPr>
              <a:t>: cumplimiento de los objetivos fijados con la óptima utilización de los recursos disponibles</a:t>
            </a:r>
          </a:p>
          <a:p>
            <a:pPr lvl="1">
              <a:defRPr/>
            </a:pPr>
            <a:r>
              <a:rPr lang="es-ES" sz="1600" b="1" dirty="0">
                <a:latin typeface="+mn-lt"/>
              </a:rPr>
              <a:t>Servicio</a:t>
            </a:r>
            <a:r>
              <a:rPr lang="es-ES" sz="1600" dirty="0">
                <a:latin typeface="+mn-lt"/>
              </a:rPr>
              <a:t>: “estar a disposición de los demás”, servir a la colectividad.</a:t>
            </a:r>
          </a:p>
          <a:p>
            <a:pPr lvl="1">
              <a:defRPr/>
            </a:pPr>
            <a:r>
              <a:rPr lang="es-ES" sz="1600" b="1" dirty="0">
                <a:latin typeface="+mn-lt"/>
              </a:rPr>
              <a:t>Interés general:</a:t>
            </a:r>
            <a:r>
              <a:rPr lang="es-ES" sz="1600" dirty="0">
                <a:latin typeface="+mn-lt"/>
              </a:rPr>
              <a:t> satisfacer necesidades de toda la sociedad.</a:t>
            </a:r>
            <a:endParaRPr lang="es-ES" sz="1600" dirty="0">
              <a:latin typeface="+mn-lt"/>
              <a:cs typeface="Arial" pitchFamily="34" charset="0"/>
            </a:endParaRPr>
          </a:p>
          <a:p>
            <a:pPr algn="ctr">
              <a:defRPr/>
            </a:pPr>
            <a:endParaRPr lang="es-ES" dirty="0">
              <a:latin typeface="+mn-lt"/>
              <a:cs typeface="Arial" pitchFamily="34" charset="0"/>
            </a:endParaRPr>
          </a:p>
          <a:p>
            <a:pPr algn="just">
              <a:defRPr/>
            </a:pPr>
            <a:endParaRPr lang="es-ES" dirty="0">
              <a:latin typeface="+mn-lt"/>
              <a:cs typeface="Arial" pitchFamily="34" charset="0"/>
            </a:endParaRPr>
          </a:p>
        </p:txBody>
      </p:sp>
      <p:sp>
        <p:nvSpPr>
          <p:cNvPr id="5" name="4 Flecha curvada hacia la derecha"/>
          <p:cNvSpPr/>
          <p:nvPr/>
        </p:nvSpPr>
        <p:spPr>
          <a:xfrm>
            <a:off x="1500188" y="1392238"/>
            <a:ext cx="500062" cy="404812"/>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9" name="8 Flecha curvada hacia la izquierda"/>
          <p:cNvSpPr/>
          <p:nvPr/>
        </p:nvSpPr>
        <p:spPr>
          <a:xfrm>
            <a:off x="7072313" y="1392238"/>
            <a:ext cx="500062" cy="404812"/>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pic>
        <p:nvPicPr>
          <p:cNvPr id="9223" name="Picture 2" descr="C:\Users\nvargass\Desktop\Perf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967288"/>
            <a:ext cx="19446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1"/>
          </p:nvPr>
        </p:nvSpPr>
        <p:spPr>
          <a:xfrm>
            <a:off x="457200" y="1311275"/>
            <a:ext cx="8229600" cy="4476750"/>
          </a:xfrm>
        </p:spPr>
        <p:txBody>
          <a:bodyPr/>
          <a:lstStyle/>
          <a:p>
            <a:pPr>
              <a:buFont typeface="Arial" charset="0"/>
              <a:buNone/>
            </a:pPr>
            <a:r>
              <a:rPr lang="es-CO" altLang="es-CO" sz="1600" smtClean="0"/>
              <a:t>	Hace alusión a la acción desplegada y/o cumplida por una persona natural en virtud de su relación laboral con el Estado</a:t>
            </a:r>
          </a:p>
          <a:p>
            <a:pPr>
              <a:buFont typeface="Arial" charset="0"/>
              <a:buNone/>
            </a:pPr>
            <a:endParaRPr lang="es-CO" altLang="es-CO" sz="1600" smtClean="0"/>
          </a:p>
          <a:p>
            <a:pPr>
              <a:buFont typeface="Arial" charset="0"/>
              <a:buNone/>
            </a:pPr>
            <a:r>
              <a:rPr lang="es-CO" altLang="es-CO" sz="1600" smtClean="0"/>
              <a:t>	Sin embargo hace referencia también a la forma de responder a las exigencias  de la Modernización de la administración pública. </a:t>
            </a:r>
          </a:p>
          <a:p>
            <a:pPr>
              <a:buFont typeface="Arial" charset="0"/>
              <a:buNone/>
            </a:pPr>
            <a:endParaRPr lang="es-CO" altLang="es-CO" sz="1600" smtClean="0"/>
          </a:p>
          <a:p>
            <a:pPr>
              <a:buFont typeface="Arial" charset="0"/>
              <a:buNone/>
            </a:pPr>
            <a:r>
              <a:rPr lang="es-CO" altLang="es-CO" sz="1600" smtClean="0"/>
              <a:t>	Por ello, la función pública es equiparada con principios de “buena gobernanza.</a:t>
            </a:r>
          </a:p>
          <a:p>
            <a:pPr>
              <a:buFont typeface="Arial" charset="0"/>
              <a:buNone/>
            </a:pPr>
            <a:endParaRPr lang="es-CO" altLang="es-CO" sz="1600" i="1" smtClean="0"/>
          </a:p>
          <a:p>
            <a:pPr>
              <a:buFont typeface="Arial" charset="0"/>
              <a:buNone/>
            </a:pPr>
            <a:r>
              <a:rPr lang="es-CO" altLang="es-CO" sz="1600" i="1" smtClean="0"/>
              <a:t>PRINCIPIOS DE LA FUNCIÓN PÚBLICA. </a:t>
            </a:r>
          </a:p>
          <a:p>
            <a:pPr>
              <a:buFont typeface="Arial" charset="0"/>
              <a:buNone/>
            </a:pPr>
            <a:r>
              <a:rPr lang="es-CO" altLang="es-CO" sz="1600" smtClean="0"/>
              <a:t>1. La función pública se desarrolla teniendo en cuenta los principios </a:t>
            </a:r>
          </a:p>
          <a:p>
            <a:pPr>
              <a:buFont typeface="Arial" charset="0"/>
              <a:buNone/>
            </a:pPr>
            <a:r>
              <a:rPr lang="es-CO" altLang="es-CO" sz="1600" smtClean="0"/>
              <a:t>constitucionales de igualdad, mérito, moralidad, eficacia, economía, </a:t>
            </a:r>
          </a:p>
          <a:p>
            <a:pPr>
              <a:buFont typeface="Arial" charset="0"/>
              <a:buNone/>
            </a:pPr>
            <a:r>
              <a:rPr lang="es-CO" altLang="es-CO" sz="1600" smtClean="0"/>
              <a:t>imparcialidad, transparencia, celeridad y publicidad. </a:t>
            </a:r>
          </a:p>
        </p:txBody>
      </p:sp>
      <p:pic>
        <p:nvPicPr>
          <p:cNvPr id="10243" name="Picture 2" descr="C:\Users\nvargass\Desktop\Perf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4967288"/>
            <a:ext cx="19446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3000375" y="668338"/>
            <a:ext cx="2357438"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FUNCION PUBLICA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rchivo:Estructura del Estado colombian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1214438"/>
            <a:ext cx="7620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1428700" y="0"/>
            <a:ext cx="6675630" cy="86177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endParaRPr lang="es-CO" sz="25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a:p>
            <a:pPr algn="ctr" eaLnBrk="1" hangingPunct="1">
              <a:defRPr/>
            </a:pPr>
            <a:r>
              <a:rPr lang="es-CO"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Estructura General del Estado</a:t>
            </a:r>
          </a:p>
        </p:txBody>
      </p:sp>
      <p:pic>
        <p:nvPicPr>
          <p:cNvPr id="11268" name="Picture 2" descr="C:\Users\nvargass\Desktop\Perf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4441825"/>
            <a:ext cx="194468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S" altLang="es-CO" sz="3200" smtClean="0"/>
              <a:t>Estructura del Estado</a:t>
            </a:r>
            <a:r>
              <a:rPr lang="es-ES" altLang="es-CO" smtClean="0"/>
              <a:t/>
            </a:r>
            <a:br>
              <a:rPr lang="es-ES" altLang="es-CO" smtClean="0"/>
            </a:br>
            <a:endParaRPr lang="es-ES" altLang="es-CO" smtClean="0"/>
          </a:p>
        </p:txBody>
      </p:sp>
      <p:sp>
        <p:nvSpPr>
          <p:cNvPr id="12291" name="2 Marcador de contenido"/>
          <p:cNvSpPr>
            <a:spLocks noGrp="1"/>
          </p:cNvSpPr>
          <p:nvPr>
            <p:ph idx="1"/>
          </p:nvPr>
        </p:nvSpPr>
        <p:spPr>
          <a:xfrm>
            <a:off x="357188" y="954088"/>
            <a:ext cx="8229600" cy="4276725"/>
          </a:xfrm>
        </p:spPr>
        <p:txBody>
          <a:bodyPr/>
          <a:lstStyle/>
          <a:p>
            <a:pPr eaLnBrk="1" hangingPunct="1">
              <a:lnSpc>
                <a:spcPct val="90000"/>
              </a:lnSpc>
              <a:buFont typeface="Arial" charset="0"/>
              <a:buNone/>
            </a:pPr>
            <a:r>
              <a:rPr lang="es-ES" altLang="es-CO" sz="1400" smtClean="0"/>
              <a:t>Una entidad territorial es la creación de carácter  legal de una circunscripción territorial correspondiente a una colectividad local o regional, con:</a:t>
            </a:r>
          </a:p>
          <a:p>
            <a:pPr eaLnBrk="1" hangingPunct="1">
              <a:lnSpc>
                <a:spcPct val="90000"/>
              </a:lnSpc>
              <a:buFont typeface="Arial" charset="0"/>
              <a:buNone/>
            </a:pPr>
            <a:endParaRPr lang="es-ES" altLang="es-CO" sz="1400" smtClean="0"/>
          </a:p>
          <a:p>
            <a:pPr>
              <a:buFont typeface="Arial" charset="0"/>
              <a:buNone/>
            </a:pPr>
            <a:r>
              <a:rPr lang="es-ES" altLang="es-CO" sz="1400" smtClean="0"/>
              <a:t>Tipos de entidades territoriales:</a:t>
            </a:r>
          </a:p>
          <a:p>
            <a:r>
              <a:rPr lang="es-ES" altLang="es-CO" sz="1400" smtClean="0"/>
              <a:t>Los departamentos : Gobernador, Asamblea.</a:t>
            </a:r>
          </a:p>
          <a:p>
            <a:r>
              <a:rPr lang="es-ES" altLang="es-CO" sz="1400" smtClean="0"/>
              <a:t>Los municipios:  Alcalde, Consejos</a:t>
            </a:r>
          </a:p>
          <a:p>
            <a:r>
              <a:rPr lang="es-ES" altLang="es-CO" sz="1400" smtClean="0"/>
              <a:t>Los distritos</a:t>
            </a:r>
          </a:p>
          <a:p>
            <a:r>
              <a:rPr lang="es-ES" altLang="es-CO" sz="1400" smtClean="0"/>
              <a:t>Áreas metropolitanas</a:t>
            </a:r>
          </a:p>
          <a:p>
            <a:r>
              <a:rPr lang="es-ES" altLang="es-CO" sz="1400" smtClean="0"/>
              <a:t>Las provincias</a:t>
            </a:r>
          </a:p>
          <a:p>
            <a:r>
              <a:rPr lang="es-ES" altLang="es-CO" sz="1400" smtClean="0"/>
              <a:t>Territorios indígenas</a:t>
            </a:r>
          </a:p>
          <a:p>
            <a:pPr>
              <a:buFont typeface="Arial" charset="0"/>
              <a:buNone/>
            </a:pPr>
            <a:endParaRPr lang="es-ES" altLang="es-CO" sz="1400" smtClean="0"/>
          </a:p>
          <a:p>
            <a:pPr algn="just" eaLnBrk="1" hangingPunct="1">
              <a:lnSpc>
                <a:spcPct val="80000"/>
              </a:lnSpc>
              <a:buFontTx/>
              <a:buNone/>
            </a:pPr>
            <a:r>
              <a:rPr lang="es-MX" altLang="es-CO" sz="1400" smtClean="0"/>
              <a:t>	Las entidades territoriales gozan de autonomía para la gestión de sus intereses, dentro de los límites de la Constitución y la Ley, y en virtud de ella podrán:</a:t>
            </a:r>
          </a:p>
          <a:p>
            <a:pPr eaLnBrk="1" hangingPunct="1">
              <a:lnSpc>
                <a:spcPct val="80000"/>
              </a:lnSpc>
              <a:buFontTx/>
              <a:buNone/>
            </a:pPr>
            <a:endParaRPr lang="es-MX" altLang="es-CO" sz="1400" smtClean="0"/>
          </a:p>
          <a:p>
            <a:pPr eaLnBrk="1" hangingPunct="1">
              <a:lnSpc>
                <a:spcPct val="80000"/>
              </a:lnSpc>
              <a:buFontTx/>
              <a:buNone/>
            </a:pPr>
            <a:r>
              <a:rPr lang="es-MX" altLang="es-CO" sz="1400" smtClean="0"/>
              <a:t>	- Gobernarse por autoridades propias.</a:t>
            </a:r>
          </a:p>
          <a:p>
            <a:pPr eaLnBrk="1" hangingPunct="1">
              <a:lnSpc>
                <a:spcPct val="80000"/>
              </a:lnSpc>
              <a:buFontTx/>
              <a:buNone/>
            </a:pPr>
            <a:r>
              <a:rPr lang="es-MX" altLang="es-CO" sz="1400" smtClean="0"/>
              <a:t>	- Ejercer las competencias que les corresponden.</a:t>
            </a:r>
          </a:p>
          <a:p>
            <a:pPr eaLnBrk="1" hangingPunct="1">
              <a:lnSpc>
                <a:spcPct val="80000"/>
              </a:lnSpc>
              <a:buFontTx/>
              <a:buNone/>
            </a:pPr>
            <a:r>
              <a:rPr lang="es-MX" altLang="es-CO" sz="1400" smtClean="0"/>
              <a:t>	- Administrar los recursos y establecer los tributos necesarios para su cumplimiento.</a:t>
            </a:r>
          </a:p>
          <a:p>
            <a:pPr eaLnBrk="1" hangingPunct="1">
              <a:lnSpc>
                <a:spcPct val="80000"/>
              </a:lnSpc>
              <a:buFontTx/>
              <a:buNone/>
            </a:pPr>
            <a:r>
              <a:rPr lang="es-MX" altLang="es-CO" sz="1400" smtClean="0"/>
              <a:t>	- Participar en las rentas nacionales</a:t>
            </a:r>
            <a:r>
              <a:rPr lang="es-MX" altLang="es-CO" sz="1600" smtClean="0"/>
              <a:t>.</a:t>
            </a:r>
          </a:p>
          <a:p>
            <a:pPr eaLnBrk="1" hangingPunct="1">
              <a:lnSpc>
                <a:spcPct val="80000"/>
              </a:lnSpc>
              <a:buFontTx/>
              <a:buNone/>
            </a:pPr>
            <a:endParaRPr lang="es-MX" altLang="es-CO" sz="1600" smtClean="0"/>
          </a:p>
          <a:p>
            <a:pPr eaLnBrk="1" hangingPunct="1">
              <a:lnSpc>
                <a:spcPct val="80000"/>
              </a:lnSpc>
              <a:buFontTx/>
              <a:buNone/>
            </a:pPr>
            <a:r>
              <a:rPr lang="es-MX" altLang="es-CO" sz="1600" smtClean="0"/>
              <a:t>Art. 287 - CP</a:t>
            </a:r>
            <a:endParaRPr lang="es-ES" altLang="es-CO" sz="1600" smtClean="0"/>
          </a:p>
          <a:p>
            <a:endParaRPr lang="es-ES" altLang="es-CO" sz="1600" smtClean="0"/>
          </a:p>
        </p:txBody>
      </p:sp>
      <p:pic>
        <p:nvPicPr>
          <p:cNvPr id="12292" name="Picture 2" descr="C:\Users\nvargass\Desktop\Perf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4967288"/>
            <a:ext cx="19446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1006</Words>
  <Application>Microsoft Office PowerPoint</Application>
  <PresentationFormat>Personalizado</PresentationFormat>
  <Paragraphs>233</Paragraphs>
  <Slides>19</Slides>
  <Notes>9</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Estructura del Estado </vt:lpstr>
      <vt:lpstr>Descentralización Territorial</vt:lpstr>
      <vt:lpstr>La Asamblea Departamental</vt:lpstr>
      <vt:lpstr>Presentación de PowerPoint</vt:lpstr>
      <vt:lpstr>Presentación de PowerPoint</vt:lpstr>
      <vt:lpstr>Plan de desarrollo</vt:lpstr>
      <vt:lpstr>Vocaciones productivas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MARIA OSORIO ARANGO</dc:creator>
  <cp:lastModifiedBy>MARIA TERESA SERNA</cp:lastModifiedBy>
  <cp:revision>145</cp:revision>
  <dcterms:created xsi:type="dcterms:W3CDTF">2016-05-12T16:49:53Z</dcterms:created>
  <dcterms:modified xsi:type="dcterms:W3CDTF">2017-01-20T13:31:38Z</dcterms:modified>
</cp:coreProperties>
</file>