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76" r:id="rId2"/>
    <p:sldId id="377" r:id="rId3"/>
    <p:sldId id="352" r:id="rId4"/>
    <p:sldId id="350" r:id="rId5"/>
    <p:sldId id="323" r:id="rId6"/>
    <p:sldId id="307" r:id="rId7"/>
    <p:sldId id="324" r:id="rId8"/>
    <p:sldId id="325" r:id="rId9"/>
    <p:sldId id="326" r:id="rId10"/>
    <p:sldId id="309" r:id="rId11"/>
    <p:sldId id="347" r:id="rId12"/>
    <p:sldId id="344" r:id="rId13"/>
    <p:sldId id="345" r:id="rId14"/>
    <p:sldId id="330" r:id="rId15"/>
    <p:sldId id="346" r:id="rId16"/>
    <p:sldId id="355" r:id="rId17"/>
    <p:sldId id="421" r:id="rId18"/>
    <p:sldId id="356" r:id="rId19"/>
    <p:sldId id="357" r:id="rId20"/>
    <p:sldId id="358" r:id="rId21"/>
    <p:sldId id="420" r:id="rId22"/>
    <p:sldId id="359" r:id="rId23"/>
    <p:sldId id="417" r:id="rId24"/>
    <p:sldId id="418" r:id="rId25"/>
    <p:sldId id="419" r:id="rId26"/>
    <p:sldId id="360" r:id="rId27"/>
    <p:sldId id="298" r:id="rId28"/>
    <p:sldId id="361" r:id="rId29"/>
    <p:sldId id="362" r:id="rId30"/>
    <p:sldId id="422" r:id="rId31"/>
    <p:sldId id="266" r:id="rId32"/>
  </p:sldIdLst>
  <p:sldSz cx="12192000" cy="6858000"/>
  <p:notesSz cx="7010400" cy="923607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FFFF"/>
    <a:srgbClr val="006600"/>
    <a:srgbClr val="339966"/>
    <a:srgbClr val="FF0066"/>
    <a:srgbClr val="FF5050"/>
    <a:srgbClr val="990099"/>
    <a:srgbClr val="0080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0E9A52-914C-47F7-8E73-C40FF3C4F761}" type="doc">
      <dgm:prSet loTypeId="urn:microsoft.com/office/officeart/2005/8/layout/target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AE458732-F9A0-4E70-A568-A638F50F8572}">
      <dgm:prSet phldrT="[Texto]"/>
      <dgm:spPr/>
      <dgm:t>
        <a:bodyPr/>
        <a:lstStyle/>
        <a:p>
          <a:r>
            <a:rPr lang="es-CO"/>
            <a:t>Líneas Estratégicas</a:t>
          </a:r>
        </a:p>
      </dgm:t>
    </dgm:pt>
    <dgm:pt modelId="{782AA456-FA3C-4CA4-82B8-972C6879E115}" type="parTrans" cxnId="{CB58AE3B-76AB-4C16-B28E-4EFC3CE7B336}">
      <dgm:prSet/>
      <dgm:spPr/>
      <dgm:t>
        <a:bodyPr/>
        <a:lstStyle/>
        <a:p>
          <a:endParaRPr lang="es-CO"/>
        </a:p>
      </dgm:t>
    </dgm:pt>
    <dgm:pt modelId="{36BE2EB8-0651-4B76-83BC-F212530F987F}" type="sibTrans" cxnId="{CB58AE3B-76AB-4C16-B28E-4EFC3CE7B336}">
      <dgm:prSet/>
      <dgm:spPr/>
      <dgm:t>
        <a:bodyPr/>
        <a:lstStyle/>
        <a:p>
          <a:endParaRPr lang="es-CO"/>
        </a:p>
      </dgm:t>
    </dgm:pt>
    <dgm:pt modelId="{7FB1FD09-A1D4-4987-9321-97CB75A47DF9}">
      <dgm:prSet phldrT="[Texto]" custT="1"/>
      <dgm:spPr/>
      <dgm:t>
        <a:bodyPr/>
        <a:lstStyle/>
        <a:p>
          <a:r>
            <a:rPr lang="es-CO" sz="1200" dirty="0"/>
            <a:t>Articuladas con el Plan Nacional de Desarrollo</a:t>
          </a:r>
        </a:p>
      </dgm:t>
    </dgm:pt>
    <dgm:pt modelId="{71E44786-DDD7-4485-A3DC-DEB20DE6B232}" type="parTrans" cxnId="{4C54CDDB-F848-4C8B-B003-5BABA290F146}">
      <dgm:prSet/>
      <dgm:spPr/>
      <dgm:t>
        <a:bodyPr/>
        <a:lstStyle/>
        <a:p>
          <a:endParaRPr lang="es-CO"/>
        </a:p>
      </dgm:t>
    </dgm:pt>
    <dgm:pt modelId="{BF1449C8-2170-4A58-A147-31329A875522}" type="sibTrans" cxnId="{4C54CDDB-F848-4C8B-B003-5BABA290F146}">
      <dgm:prSet/>
      <dgm:spPr/>
      <dgm:t>
        <a:bodyPr/>
        <a:lstStyle/>
        <a:p>
          <a:endParaRPr lang="es-CO"/>
        </a:p>
      </dgm:t>
    </dgm:pt>
    <dgm:pt modelId="{F8567E62-15D6-4BA1-ACD4-AC4406EC77CF}">
      <dgm:prSet phldrT="[Texto]"/>
      <dgm:spPr/>
      <dgm:t>
        <a:bodyPr/>
        <a:lstStyle/>
        <a:p>
          <a:r>
            <a:rPr lang="es-CO" dirty="0"/>
            <a:t>Componentes</a:t>
          </a:r>
        </a:p>
      </dgm:t>
    </dgm:pt>
    <dgm:pt modelId="{FE9CA1CA-A5E3-4315-B5B9-244D619D5A03}" type="parTrans" cxnId="{591E352D-4BF9-4331-8AB7-52999DE20E99}">
      <dgm:prSet/>
      <dgm:spPr/>
      <dgm:t>
        <a:bodyPr/>
        <a:lstStyle/>
        <a:p>
          <a:endParaRPr lang="es-CO"/>
        </a:p>
      </dgm:t>
    </dgm:pt>
    <dgm:pt modelId="{BC310E14-8B9D-4397-AC97-80F06832E9EB}" type="sibTrans" cxnId="{591E352D-4BF9-4331-8AB7-52999DE20E99}">
      <dgm:prSet/>
      <dgm:spPr/>
      <dgm:t>
        <a:bodyPr/>
        <a:lstStyle/>
        <a:p>
          <a:endParaRPr lang="es-CO"/>
        </a:p>
      </dgm:t>
    </dgm:pt>
    <dgm:pt modelId="{DB76A08D-8E92-4F6F-8256-0444DA8E2AF8}">
      <dgm:prSet phldrT="[Texto]"/>
      <dgm:spPr/>
      <dgm:t>
        <a:bodyPr/>
        <a:lstStyle/>
        <a:p>
          <a:r>
            <a:rPr lang="es-CO" dirty="0" smtClean="0"/>
            <a:t>identifica </a:t>
          </a:r>
          <a:r>
            <a:rPr lang="es-CO" dirty="0"/>
            <a:t>Problemas (Objetivos) y Metas de Resultado</a:t>
          </a:r>
        </a:p>
      </dgm:t>
    </dgm:pt>
    <dgm:pt modelId="{E00990B0-6EE7-402D-B5B1-1B5933E7784B}" type="parTrans" cxnId="{BE4480B2-DF86-4AE4-A99D-BB4F5CAA5FC3}">
      <dgm:prSet/>
      <dgm:spPr/>
      <dgm:t>
        <a:bodyPr/>
        <a:lstStyle/>
        <a:p>
          <a:endParaRPr lang="es-CO"/>
        </a:p>
      </dgm:t>
    </dgm:pt>
    <dgm:pt modelId="{D620805B-A639-48E9-AA80-96D2C1DB62D1}" type="sibTrans" cxnId="{BE4480B2-DF86-4AE4-A99D-BB4F5CAA5FC3}">
      <dgm:prSet/>
      <dgm:spPr/>
      <dgm:t>
        <a:bodyPr/>
        <a:lstStyle/>
        <a:p>
          <a:endParaRPr lang="es-CO"/>
        </a:p>
      </dgm:t>
    </dgm:pt>
    <dgm:pt modelId="{5BAC6BF0-182D-49B6-BB2A-E75578E91A2E}">
      <dgm:prSet phldrT="[Texto]"/>
      <dgm:spPr/>
      <dgm:t>
        <a:bodyPr/>
        <a:lstStyle/>
        <a:p>
          <a:r>
            <a:rPr lang="es-CO"/>
            <a:t>Programas</a:t>
          </a:r>
        </a:p>
      </dgm:t>
    </dgm:pt>
    <dgm:pt modelId="{A8870AA0-B859-45D6-8105-D8D84704C2B9}" type="parTrans" cxnId="{362A5C91-45A2-4EBE-B615-DE671D69E06B}">
      <dgm:prSet/>
      <dgm:spPr/>
      <dgm:t>
        <a:bodyPr/>
        <a:lstStyle/>
        <a:p>
          <a:endParaRPr lang="es-CO"/>
        </a:p>
      </dgm:t>
    </dgm:pt>
    <dgm:pt modelId="{135708D7-6195-410C-B15D-691C097F41FF}" type="sibTrans" cxnId="{362A5C91-45A2-4EBE-B615-DE671D69E06B}">
      <dgm:prSet/>
      <dgm:spPr/>
      <dgm:t>
        <a:bodyPr/>
        <a:lstStyle/>
        <a:p>
          <a:endParaRPr lang="es-CO"/>
        </a:p>
      </dgm:t>
    </dgm:pt>
    <dgm:pt modelId="{78131039-7B4A-4EEA-B9CE-BC9078A40100}">
      <dgm:prSet phldrT="[Texto]"/>
      <dgm:spPr/>
      <dgm:t>
        <a:bodyPr/>
        <a:lstStyle/>
        <a:p>
          <a:r>
            <a:rPr lang="es-CO" dirty="0" smtClean="0"/>
            <a:t>Identifica </a:t>
          </a:r>
          <a:r>
            <a:rPr lang="es-CO" dirty="0"/>
            <a:t>para las causas de cada Problema los Programas correspondientes</a:t>
          </a:r>
        </a:p>
      </dgm:t>
    </dgm:pt>
    <dgm:pt modelId="{7EAC7C18-0745-4651-8780-CDB0B56DF189}" type="parTrans" cxnId="{5A6C935F-D102-4AEF-95FF-91FFA03ED5D4}">
      <dgm:prSet/>
      <dgm:spPr/>
      <dgm:t>
        <a:bodyPr/>
        <a:lstStyle/>
        <a:p>
          <a:endParaRPr lang="es-CO"/>
        </a:p>
      </dgm:t>
    </dgm:pt>
    <dgm:pt modelId="{2CD26ED9-C218-4641-9C15-7A3C4D46E57C}" type="sibTrans" cxnId="{5A6C935F-D102-4AEF-95FF-91FFA03ED5D4}">
      <dgm:prSet/>
      <dgm:spPr/>
      <dgm:t>
        <a:bodyPr/>
        <a:lstStyle/>
        <a:p>
          <a:endParaRPr lang="es-CO"/>
        </a:p>
      </dgm:t>
    </dgm:pt>
    <dgm:pt modelId="{8921A981-9233-4BCF-9904-6635F0381602}">
      <dgm:prSet phldrT="[Texto]"/>
      <dgm:spPr/>
      <dgm:t>
        <a:bodyPr/>
        <a:lstStyle/>
        <a:p>
          <a:r>
            <a:rPr lang="es-CO"/>
            <a:t>Diseño de Metas de Producto y valoración de Programas</a:t>
          </a:r>
        </a:p>
      </dgm:t>
    </dgm:pt>
    <dgm:pt modelId="{1B81B491-FF14-4656-AF47-0418A060E063}" type="parTrans" cxnId="{3F0D8603-B05E-4911-A346-7CBFF912363F}">
      <dgm:prSet/>
      <dgm:spPr/>
      <dgm:t>
        <a:bodyPr/>
        <a:lstStyle/>
        <a:p>
          <a:endParaRPr lang="es-CO"/>
        </a:p>
      </dgm:t>
    </dgm:pt>
    <dgm:pt modelId="{F19837A3-2586-4A91-B4A0-8893BC976A82}" type="sibTrans" cxnId="{3F0D8603-B05E-4911-A346-7CBFF912363F}">
      <dgm:prSet/>
      <dgm:spPr/>
      <dgm:t>
        <a:bodyPr/>
        <a:lstStyle/>
        <a:p>
          <a:endParaRPr lang="es-CO"/>
        </a:p>
      </dgm:t>
    </dgm:pt>
    <dgm:pt modelId="{546D009D-DD63-4EAE-84B6-A0C814DE42C2}" type="pres">
      <dgm:prSet presAssocID="{7E0E9A52-914C-47F7-8E73-C40FF3C4F761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83346A08-C5E6-4DD1-B85A-03A41651A14D}" type="pres">
      <dgm:prSet presAssocID="{7E0E9A52-914C-47F7-8E73-C40FF3C4F761}" presName="outerBox" presStyleCnt="0"/>
      <dgm:spPr/>
      <dgm:t>
        <a:bodyPr/>
        <a:lstStyle/>
        <a:p>
          <a:endParaRPr lang="es-CO"/>
        </a:p>
      </dgm:t>
    </dgm:pt>
    <dgm:pt modelId="{B299C8B2-EFF8-471A-9233-F4B84258AA1E}" type="pres">
      <dgm:prSet presAssocID="{7E0E9A52-914C-47F7-8E73-C40FF3C4F761}" presName="outerBoxParent" presStyleLbl="node1" presStyleIdx="0" presStyleCnt="3" custLinFactNeighborX="10700" custLinFactNeighborY="533"/>
      <dgm:spPr/>
      <dgm:t>
        <a:bodyPr/>
        <a:lstStyle/>
        <a:p>
          <a:endParaRPr lang="es-CO"/>
        </a:p>
      </dgm:t>
    </dgm:pt>
    <dgm:pt modelId="{460AE1E7-7754-48DD-9617-7679B8EBF2ED}" type="pres">
      <dgm:prSet presAssocID="{7E0E9A52-914C-47F7-8E73-C40FF3C4F761}" presName="outerBoxChildren" presStyleCnt="0"/>
      <dgm:spPr/>
      <dgm:t>
        <a:bodyPr/>
        <a:lstStyle/>
        <a:p>
          <a:endParaRPr lang="es-CO"/>
        </a:p>
      </dgm:t>
    </dgm:pt>
    <dgm:pt modelId="{488C442A-B95B-4D8A-8658-BAE68FCF0E67}" type="pres">
      <dgm:prSet presAssocID="{7FB1FD09-A1D4-4987-9321-97CB75A47DF9}" presName="oChild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C5C9F0C-88AF-4EA0-91E6-56DF7EE07849}" type="pres">
      <dgm:prSet presAssocID="{7E0E9A52-914C-47F7-8E73-C40FF3C4F761}" presName="middleBox" presStyleCnt="0"/>
      <dgm:spPr/>
      <dgm:t>
        <a:bodyPr/>
        <a:lstStyle/>
        <a:p>
          <a:endParaRPr lang="es-CO"/>
        </a:p>
      </dgm:t>
    </dgm:pt>
    <dgm:pt modelId="{5F31A963-BA72-40C6-B99B-C750C00F4106}" type="pres">
      <dgm:prSet presAssocID="{7E0E9A52-914C-47F7-8E73-C40FF3C4F761}" presName="middleBoxParent" presStyleLbl="node1" presStyleIdx="1" presStyleCnt="3"/>
      <dgm:spPr/>
      <dgm:t>
        <a:bodyPr/>
        <a:lstStyle/>
        <a:p>
          <a:endParaRPr lang="es-CO"/>
        </a:p>
      </dgm:t>
    </dgm:pt>
    <dgm:pt modelId="{513C9FEA-2169-44DD-9636-64EE625CA783}" type="pres">
      <dgm:prSet presAssocID="{7E0E9A52-914C-47F7-8E73-C40FF3C4F761}" presName="middleBoxChildren" presStyleCnt="0"/>
      <dgm:spPr/>
      <dgm:t>
        <a:bodyPr/>
        <a:lstStyle/>
        <a:p>
          <a:endParaRPr lang="es-CO"/>
        </a:p>
      </dgm:t>
    </dgm:pt>
    <dgm:pt modelId="{672D8334-1D1D-4DF3-AB10-F34E7F4CA822}" type="pres">
      <dgm:prSet presAssocID="{DB76A08D-8E92-4F6F-8256-0444DA8E2AF8}" presName="mChild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0787F01-1BCB-40D1-B23E-A22C2241E4F5}" type="pres">
      <dgm:prSet presAssocID="{7E0E9A52-914C-47F7-8E73-C40FF3C4F761}" presName="centerBox" presStyleCnt="0"/>
      <dgm:spPr/>
      <dgm:t>
        <a:bodyPr/>
        <a:lstStyle/>
        <a:p>
          <a:endParaRPr lang="es-CO"/>
        </a:p>
      </dgm:t>
    </dgm:pt>
    <dgm:pt modelId="{48702706-89D1-400A-8E11-BDB435D82C27}" type="pres">
      <dgm:prSet presAssocID="{7E0E9A52-914C-47F7-8E73-C40FF3C4F761}" presName="centerBoxParent" presStyleLbl="node1" presStyleIdx="2" presStyleCnt="3"/>
      <dgm:spPr/>
      <dgm:t>
        <a:bodyPr/>
        <a:lstStyle/>
        <a:p>
          <a:endParaRPr lang="es-CO"/>
        </a:p>
      </dgm:t>
    </dgm:pt>
    <dgm:pt modelId="{00A6E2EF-7491-418B-A2E4-53580672C086}" type="pres">
      <dgm:prSet presAssocID="{7E0E9A52-914C-47F7-8E73-C40FF3C4F761}" presName="centerBoxChildren" presStyleCnt="0"/>
      <dgm:spPr/>
      <dgm:t>
        <a:bodyPr/>
        <a:lstStyle/>
        <a:p>
          <a:endParaRPr lang="es-CO"/>
        </a:p>
      </dgm:t>
    </dgm:pt>
    <dgm:pt modelId="{8A68B2DA-AA60-4F75-B37A-FBBF0694F167}" type="pres">
      <dgm:prSet presAssocID="{78131039-7B4A-4EEA-B9CE-BC9078A40100}" presName="cChild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001D83D-3D49-4FCD-86F0-922ED42EC7FA}" type="pres">
      <dgm:prSet presAssocID="{2CD26ED9-C218-4641-9C15-7A3C4D46E57C}" presName="centerSibTrans" presStyleCnt="0"/>
      <dgm:spPr/>
      <dgm:t>
        <a:bodyPr/>
        <a:lstStyle/>
        <a:p>
          <a:endParaRPr lang="es-CO"/>
        </a:p>
      </dgm:t>
    </dgm:pt>
    <dgm:pt modelId="{30C16AB9-3741-4F07-8333-6C6BD2912D11}" type="pres">
      <dgm:prSet presAssocID="{8921A981-9233-4BCF-9904-6635F0381602}" presName="cChild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E4480B2-DF86-4AE4-A99D-BB4F5CAA5FC3}" srcId="{F8567E62-15D6-4BA1-ACD4-AC4406EC77CF}" destId="{DB76A08D-8E92-4F6F-8256-0444DA8E2AF8}" srcOrd="0" destOrd="0" parTransId="{E00990B0-6EE7-402D-B5B1-1B5933E7784B}" sibTransId="{D620805B-A639-48E9-AA80-96D2C1DB62D1}"/>
    <dgm:cxn modelId="{5062BE22-0157-423D-850C-BEFB032B5AA0}" type="presOf" srcId="{DB76A08D-8E92-4F6F-8256-0444DA8E2AF8}" destId="{672D8334-1D1D-4DF3-AB10-F34E7F4CA822}" srcOrd="0" destOrd="0" presId="urn:microsoft.com/office/officeart/2005/8/layout/target2"/>
    <dgm:cxn modelId="{AC5628AF-FA57-4EE3-952C-6713870DDB9D}" type="presOf" srcId="{7FB1FD09-A1D4-4987-9321-97CB75A47DF9}" destId="{488C442A-B95B-4D8A-8658-BAE68FCF0E67}" srcOrd="0" destOrd="0" presId="urn:microsoft.com/office/officeart/2005/8/layout/target2"/>
    <dgm:cxn modelId="{4C54CDDB-F848-4C8B-B003-5BABA290F146}" srcId="{AE458732-F9A0-4E70-A568-A638F50F8572}" destId="{7FB1FD09-A1D4-4987-9321-97CB75A47DF9}" srcOrd="0" destOrd="0" parTransId="{71E44786-DDD7-4485-A3DC-DEB20DE6B232}" sibTransId="{BF1449C8-2170-4A58-A147-31329A875522}"/>
    <dgm:cxn modelId="{3F0D8603-B05E-4911-A346-7CBFF912363F}" srcId="{5BAC6BF0-182D-49B6-BB2A-E75578E91A2E}" destId="{8921A981-9233-4BCF-9904-6635F0381602}" srcOrd="1" destOrd="0" parTransId="{1B81B491-FF14-4656-AF47-0418A060E063}" sibTransId="{F19837A3-2586-4A91-B4A0-8893BC976A82}"/>
    <dgm:cxn modelId="{9E18D061-B3A9-40B1-838B-2BD8520BFF6E}" type="presOf" srcId="{8921A981-9233-4BCF-9904-6635F0381602}" destId="{30C16AB9-3741-4F07-8333-6C6BD2912D11}" srcOrd="0" destOrd="0" presId="urn:microsoft.com/office/officeart/2005/8/layout/target2"/>
    <dgm:cxn modelId="{F8F08614-0BD9-433D-89F8-D02ED93DB4A5}" type="presOf" srcId="{AE458732-F9A0-4E70-A568-A638F50F8572}" destId="{B299C8B2-EFF8-471A-9233-F4B84258AA1E}" srcOrd="0" destOrd="0" presId="urn:microsoft.com/office/officeart/2005/8/layout/target2"/>
    <dgm:cxn modelId="{91512B53-59A9-468E-A197-19953B82D304}" type="presOf" srcId="{F8567E62-15D6-4BA1-ACD4-AC4406EC77CF}" destId="{5F31A963-BA72-40C6-B99B-C750C00F4106}" srcOrd="0" destOrd="0" presId="urn:microsoft.com/office/officeart/2005/8/layout/target2"/>
    <dgm:cxn modelId="{5A6C935F-D102-4AEF-95FF-91FFA03ED5D4}" srcId="{5BAC6BF0-182D-49B6-BB2A-E75578E91A2E}" destId="{78131039-7B4A-4EEA-B9CE-BC9078A40100}" srcOrd="0" destOrd="0" parTransId="{7EAC7C18-0745-4651-8780-CDB0B56DF189}" sibTransId="{2CD26ED9-C218-4641-9C15-7A3C4D46E57C}"/>
    <dgm:cxn modelId="{CB58AE3B-76AB-4C16-B28E-4EFC3CE7B336}" srcId="{7E0E9A52-914C-47F7-8E73-C40FF3C4F761}" destId="{AE458732-F9A0-4E70-A568-A638F50F8572}" srcOrd="0" destOrd="0" parTransId="{782AA456-FA3C-4CA4-82B8-972C6879E115}" sibTransId="{36BE2EB8-0651-4B76-83BC-F212530F987F}"/>
    <dgm:cxn modelId="{FE1214E0-9AE5-48CC-B7EE-11CB2B6E9F79}" type="presOf" srcId="{5BAC6BF0-182D-49B6-BB2A-E75578E91A2E}" destId="{48702706-89D1-400A-8E11-BDB435D82C27}" srcOrd="0" destOrd="0" presId="urn:microsoft.com/office/officeart/2005/8/layout/target2"/>
    <dgm:cxn modelId="{591E352D-4BF9-4331-8AB7-52999DE20E99}" srcId="{7E0E9A52-914C-47F7-8E73-C40FF3C4F761}" destId="{F8567E62-15D6-4BA1-ACD4-AC4406EC77CF}" srcOrd="1" destOrd="0" parTransId="{FE9CA1CA-A5E3-4315-B5B9-244D619D5A03}" sibTransId="{BC310E14-8B9D-4397-AC97-80F06832E9EB}"/>
    <dgm:cxn modelId="{385CDD84-1FCE-4FCB-B835-E6C53EBB474F}" type="presOf" srcId="{78131039-7B4A-4EEA-B9CE-BC9078A40100}" destId="{8A68B2DA-AA60-4F75-B37A-FBBF0694F167}" srcOrd="0" destOrd="0" presId="urn:microsoft.com/office/officeart/2005/8/layout/target2"/>
    <dgm:cxn modelId="{362A5C91-45A2-4EBE-B615-DE671D69E06B}" srcId="{7E0E9A52-914C-47F7-8E73-C40FF3C4F761}" destId="{5BAC6BF0-182D-49B6-BB2A-E75578E91A2E}" srcOrd="2" destOrd="0" parTransId="{A8870AA0-B859-45D6-8105-D8D84704C2B9}" sibTransId="{135708D7-6195-410C-B15D-691C097F41FF}"/>
    <dgm:cxn modelId="{AC5AC042-242C-4678-B5A4-28D4E05967E3}" type="presOf" srcId="{7E0E9A52-914C-47F7-8E73-C40FF3C4F761}" destId="{546D009D-DD63-4EAE-84B6-A0C814DE42C2}" srcOrd="0" destOrd="0" presId="urn:microsoft.com/office/officeart/2005/8/layout/target2"/>
    <dgm:cxn modelId="{BCF746FB-DA88-4498-B001-02D121647D5D}" type="presParOf" srcId="{546D009D-DD63-4EAE-84B6-A0C814DE42C2}" destId="{83346A08-C5E6-4DD1-B85A-03A41651A14D}" srcOrd="0" destOrd="0" presId="urn:microsoft.com/office/officeart/2005/8/layout/target2"/>
    <dgm:cxn modelId="{4DD53E68-0BB0-4B28-AAFA-4DC4C3E5DEDA}" type="presParOf" srcId="{83346A08-C5E6-4DD1-B85A-03A41651A14D}" destId="{B299C8B2-EFF8-471A-9233-F4B84258AA1E}" srcOrd="0" destOrd="0" presId="urn:microsoft.com/office/officeart/2005/8/layout/target2"/>
    <dgm:cxn modelId="{B557187C-A504-4862-85B1-6732BE1E7778}" type="presParOf" srcId="{83346A08-C5E6-4DD1-B85A-03A41651A14D}" destId="{460AE1E7-7754-48DD-9617-7679B8EBF2ED}" srcOrd="1" destOrd="0" presId="urn:microsoft.com/office/officeart/2005/8/layout/target2"/>
    <dgm:cxn modelId="{92B3D9C8-BF69-4846-B40B-8A1410CDF109}" type="presParOf" srcId="{460AE1E7-7754-48DD-9617-7679B8EBF2ED}" destId="{488C442A-B95B-4D8A-8658-BAE68FCF0E67}" srcOrd="0" destOrd="0" presId="urn:microsoft.com/office/officeart/2005/8/layout/target2"/>
    <dgm:cxn modelId="{BF962CA2-1217-4639-BEA7-CAD6FB569022}" type="presParOf" srcId="{546D009D-DD63-4EAE-84B6-A0C814DE42C2}" destId="{1C5C9F0C-88AF-4EA0-91E6-56DF7EE07849}" srcOrd="1" destOrd="0" presId="urn:microsoft.com/office/officeart/2005/8/layout/target2"/>
    <dgm:cxn modelId="{20CA747B-57CA-4872-8FE5-78DDFA91F351}" type="presParOf" srcId="{1C5C9F0C-88AF-4EA0-91E6-56DF7EE07849}" destId="{5F31A963-BA72-40C6-B99B-C750C00F4106}" srcOrd="0" destOrd="0" presId="urn:microsoft.com/office/officeart/2005/8/layout/target2"/>
    <dgm:cxn modelId="{ADE3CB68-0528-4C27-A9DC-1E4E11D21DDA}" type="presParOf" srcId="{1C5C9F0C-88AF-4EA0-91E6-56DF7EE07849}" destId="{513C9FEA-2169-44DD-9636-64EE625CA783}" srcOrd="1" destOrd="0" presId="urn:microsoft.com/office/officeart/2005/8/layout/target2"/>
    <dgm:cxn modelId="{555E30C1-5AEB-4F60-9736-30EE2B387854}" type="presParOf" srcId="{513C9FEA-2169-44DD-9636-64EE625CA783}" destId="{672D8334-1D1D-4DF3-AB10-F34E7F4CA822}" srcOrd="0" destOrd="0" presId="urn:microsoft.com/office/officeart/2005/8/layout/target2"/>
    <dgm:cxn modelId="{0D9C8BAA-C4C8-4ADB-9260-3729F26DBEFD}" type="presParOf" srcId="{546D009D-DD63-4EAE-84B6-A0C814DE42C2}" destId="{A0787F01-1BCB-40D1-B23E-A22C2241E4F5}" srcOrd="2" destOrd="0" presId="urn:microsoft.com/office/officeart/2005/8/layout/target2"/>
    <dgm:cxn modelId="{0F28F319-DF33-47DF-A0A1-064149A59CD4}" type="presParOf" srcId="{A0787F01-1BCB-40D1-B23E-A22C2241E4F5}" destId="{48702706-89D1-400A-8E11-BDB435D82C27}" srcOrd="0" destOrd="0" presId="urn:microsoft.com/office/officeart/2005/8/layout/target2"/>
    <dgm:cxn modelId="{66D51DF7-8FB2-4C67-A455-D60E00D0BE11}" type="presParOf" srcId="{A0787F01-1BCB-40D1-B23E-A22C2241E4F5}" destId="{00A6E2EF-7491-418B-A2E4-53580672C086}" srcOrd="1" destOrd="0" presId="urn:microsoft.com/office/officeart/2005/8/layout/target2"/>
    <dgm:cxn modelId="{01EBD7F9-E623-45A2-BFB2-60142AC91016}" type="presParOf" srcId="{00A6E2EF-7491-418B-A2E4-53580672C086}" destId="{8A68B2DA-AA60-4F75-B37A-FBBF0694F167}" srcOrd="0" destOrd="0" presId="urn:microsoft.com/office/officeart/2005/8/layout/target2"/>
    <dgm:cxn modelId="{D2EBF7BF-3E77-400D-8A37-A3B622DA20B5}" type="presParOf" srcId="{00A6E2EF-7491-418B-A2E4-53580672C086}" destId="{8001D83D-3D49-4FCD-86F0-922ED42EC7FA}" srcOrd="1" destOrd="0" presId="urn:microsoft.com/office/officeart/2005/8/layout/target2"/>
    <dgm:cxn modelId="{F78C95E7-0C56-42A6-AB64-9D38B94B2537}" type="presParOf" srcId="{00A6E2EF-7491-418B-A2E4-53580672C086}" destId="{30C16AB9-3741-4F07-8333-6C6BD2912D11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1177A5-C422-4AA8-B288-BF9113499612}" type="doc">
      <dgm:prSet loTypeId="urn:microsoft.com/office/officeart/2005/8/layout/lProcess2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642A018-1E05-4D2B-A04D-89A66B59E29B}">
      <dgm:prSet phldrT="[Texto]"/>
      <dgm:spPr>
        <a:solidFill>
          <a:srgbClr val="FF0000"/>
        </a:solidFill>
        <a:ln>
          <a:solidFill>
            <a:schemeClr val="accent1"/>
          </a:solidFill>
        </a:ln>
      </dgm:spPr>
      <dgm:t>
        <a:bodyPr/>
        <a:lstStyle/>
        <a:p>
          <a:r>
            <a:rPr lang="es-CO" b="1" dirty="0" smtClean="0">
              <a:solidFill>
                <a:schemeClr val="bg1"/>
              </a:solidFill>
            </a:rPr>
            <a:t>PLANEACIÓN</a:t>
          </a:r>
          <a:endParaRPr lang="es-ES" b="1" dirty="0">
            <a:solidFill>
              <a:schemeClr val="bg1"/>
            </a:solidFill>
          </a:endParaRPr>
        </a:p>
      </dgm:t>
    </dgm:pt>
    <dgm:pt modelId="{46EE9FB9-C380-44BE-B457-3BA7730EE54B}" type="parTrans" cxnId="{DE6EBA8C-B94A-4FFE-A04D-62B8224876A8}">
      <dgm:prSet/>
      <dgm:spPr/>
      <dgm:t>
        <a:bodyPr/>
        <a:lstStyle/>
        <a:p>
          <a:endParaRPr lang="es-ES"/>
        </a:p>
      </dgm:t>
    </dgm:pt>
    <dgm:pt modelId="{8A9DC69E-8305-47AB-BD8F-1F33E4FECC2A}" type="sibTrans" cxnId="{DE6EBA8C-B94A-4FFE-A04D-62B8224876A8}">
      <dgm:prSet/>
      <dgm:spPr/>
      <dgm:t>
        <a:bodyPr/>
        <a:lstStyle/>
        <a:p>
          <a:endParaRPr lang="es-ES"/>
        </a:p>
      </dgm:t>
    </dgm:pt>
    <dgm:pt modelId="{440A4FC6-8FB7-4509-9C47-B11BC1D4116E}">
      <dgm:prSet phldrT="[Texto]"/>
      <dgm:spPr/>
      <dgm:t>
        <a:bodyPr/>
        <a:lstStyle/>
        <a:p>
          <a:r>
            <a:rPr lang="es-CO" dirty="0" smtClean="0"/>
            <a:t>Programa de Gobierno</a:t>
          </a:r>
          <a:endParaRPr lang="es-ES" dirty="0"/>
        </a:p>
      </dgm:t>
    </dgm:pt>
    <dgm:pt modelId="{FA1FE122-1139-4018-A189-53F9D4BA34A7}" type="parTrans" cxnId="{64DD656B-FC0A-4DB2-95D4-657866034667}">
      <dgm:prSet/>
      <dgm:spPr/>
      <dgm:t>
        <a:bodyPr/>
        <a:lstStyle/>
        <a:p>
          <a:endParaRPr lang="es-ES"/>
        </a:p>
      </dgm:t>
    </dgm:pt>
    <dgm:pt modelId="{BD6CFB6F-AB4E-4D5F-95D8-0338AACB239E}" type="sibTrans" cxnId="{64DD656B-FC0A-4DB2-95D4-657866034667}">
      <dgm:prSet/>
      <dgm:spPr/>
      <dgm:t>
        <a:bodyPr/>
        <a:lstStyle/>
        <a:p>
          <a:endParaRPr lang="es-ES"/>
        </a:p>
      </dgm:t>
    </dgm:pt>
    <dgm:pt modelId="{5AF76B82-3B15-4FF0-96DE-2A3FAF061C8A}">
      <dgm:prSet phldrT="[Texto]" custT="1"/>
      <dgm:spPr/>
      <dgm:t>
        <a:bodyPr/>
        <a:lstStyle/>
        <a:p>
          <a:r>
            <a:rPr lang="es-CO" sz="1400" b="1" smtClean="0"/>
            <a:t>PLAN DE DESARROLLO</a:t>
          </a:r>
          <a:endParaRPr lang="es-ES" sz="1400" b="1" dirty="0"/>
        </a:p>
      </dgm:t>
    </dgm:pt>
    <dgm:pt modelId="{F6AFF0C5-BCE0-4B67-9B00-2FF35A8A0971}" type="parTrans" cxnId="{2E03D29B-E7BA-4F2C-849C-7640561D765E}">
      <dgm:prSet/>
      <dgm:spPr/>
      <dgm:t>
        <a:bodyPr/>
        <a:lstStyle/>
        <a:p>
          <a:endParaRPr lang="es-ES"/>
        </a:p>
      </dgm:t>
    </dgm:pt>
    <dgm:pt modelId="{3D10257A-95E2-419E-9052-339D45B3C74F}" type="sibTrans" cxnId="{2E03D29B-E7BA-4F2C-849C-7640561D765E}">
      <dgm:prSet/>
      <dgm:spPr/>
      <dgm:t>
        <a:bodyPr/>
        <a:lstStyle/>
        <a:p>
          <a:endParaRPr lang="es-ES"/>
        </a:p>
      </dgm:t>
    </dgm:pt>
    <dgm:pt modelId="{B255CA49-32BD-4814-BB3A-A73D194C5919}">
      <dgm:prSet phldrT="[Texto]"/>
      <dgm:spPr>
        <a:solidFill>
          <a:srgbClr val="FF0000"/>
        </a:solidFill>
      </dgm:spPr>
      <dgm:t>
        <a:bodyPr/>
        <a:lstStyle/>
        <a:p>
          <a:r>
            <a:rPr lang="es-CO" b="1" dirty="0" smtClean="0">
              <a:solidFill>
                <a:schemeClr val="bg1"/>
              </a:solidFill>
            </a:rPr>
            <a:t>EJECUCIÓN</a:t>
          </a:r>
          <a:endParaRPr lang="es-ES" b="1" dirty="0">
            <a:solidFill>
              <a:schemeClr val="bg1"/>
            </a:solidFill>
          </a:endParaRPr>
        </a:p>
      </dgm:t>
    </dgm:pt>
    <dgm:pt modelId="{B2D34E53-B0EC-4249-A771-D4AA9F3C4227}" type="parTrans" cxnId="{F056AC76-85B5-4A8F-95BD-39F969FA880C}">
      <dgm:prSet/>
      <dgm:spPr/>
      <dgm:t>
        <a:bodyPr/>
        <a:lstStyle/>
        <a:p>
          <a:endParaRPr lang="es-ES"/>
        </a:p>
      </dgm:t>
    </dgm:pt>
    <dgm:pt modelId="{53A02576-B61F-4121-9174-C70D539A21D7}" type="sibTrans" cxnId="{F056AC76-85B5-4A8F-95BD-39F969FA880C}">
      <dgm:prSet/>
      <dgm:spPr/>
      <dgm:t>
        <a:bodyPr/>
        <a:lstStyle/>
        <a:p>
          <a:endParaRPr lang="es-ES"/>
        </a:p>
      </dgm:t>
    </dgm:pt>
    <dgm:pt modelId="{A15F8430-D6CA-4DC8-B4D5-FA92B25E547D}">
      <dgm:prSet phldrT="[Texto]"/>
      <dgm:spPr/>
      <dgm:t>
        <a:bodyPr/>
        <a:lstStyle/>
        <a:p>
          <a:r>
            <a:rPr lang="es-CO" dirty="0" smtClean="0"/>
            <a:t>Banco de programas y proyectos</a:t>
          </a:r>
          <a:endParaRPr lang="es-ES" dirty="0"/>
        </a:p>
      </dgm:t>
    </dgm:pt>
    <dgm:pt modelId="{74CC4E0C-F206-4EA0-BB44-92B5C099D658}" type="parTrans" cxnId="{6F2216D3-0211-4B65-ADBE-9F97F84540F3}">
      <dgm:prSet/>
      <dgm:spPr/>
      <dgm:t>
        <a:bodyPr/>
        <a:lstStyle/>
        <a:p>
          <a:endParaRPr lang="es-ES"/>
        </a:p>
      </dgm:t>
    </dgm:pt>
    <dgm:pt modelId="{53563233-0980-4332-AAB1-4AFAED25AD73}" type="sibTrans" cxnId="{6F2216D3-0211-4B65-ADBE-9F97F84540F3}">
      <dgm:prSet/>
      <dgm:spPr/>
      <dgm:t>
        <a:bodyPr/>
        <a:lstStyle/>
        <a:p>
          <a:endParaRPr lang="es-ES"/>
        </a:p>
      </dgm:t>
    </dgm:pt>
    <dgm:pt modelId="{34A904AE-0454-46C9-88FF-DFBA19EC94F5}">
      <dgm:prSet phldrT="[Texto]" custT="1"/>
      <dgm:spPr/>
      <dgm:t>
        <a:bodyPr/>
        <a:lstStyle/>
        <a:p>
          <a:r>
            <a:rPr lang="es-CO" sz="1400" b="1" smtClean="0"/>
            <a:t>POAI</a:t>
          </a:r>
          <a:endParaRPr lang="es-ES" sz="1400" b="1" dirty="0"/>
        </a:p>
      </dgm:t>
    </dgm:pt>
    <dgm:pt modelId="{0D1C21C6-2AB7-4013-B37C-11F9CF9C096E}" type="parTrans" cxnId="{717DFAF5-A6AA-4520-AC9A-E3308F7BF895}">
      <dgm:prSet/>
      <dgm:spPr/>
      <dgm:t>
        <a:bodyPr/>
        <a:lstStyle/>
        <a:p>
          <a:endParaRPr lang="es-ES"/>
        </a:p>
      </dgm:t>
    </dgm:pt>
    <dgm:pt modelId="{755815E8-566A-4FDB-9FC9-91CD70CCB571}" type="sibTrans" cxnId="{717DFAF5-A6AA-4520-AC9A-E3308F7BF895}">
      <dgm:prSet/>
      <dgm:spPr/>
      <dgm:t>
        <a:bodyPr/>
        <a:lstStyle/>
        <a:p>
          <a:endParaRPr lang="es-ES"/>
        </a:p>
      </dgm:t>
    </dgm:pt>
    <dgm:pt modelId="{1C0B0589-6597-4E25-B154-02C7A558404D}">
      <dgm:prSet phldrT="[Texto]"/>
      <dgm:spPr>
        <a:solidFill>
          <a:srgbClr val="FF0000"/>
        </a:solidFill>
      </dgm:spPr>
      <dgm:t>
        <a:bodyPr/>
        <a:lstStyle/>
        <a:p>
          <a:r>
            <a:rPr lang="es-CO" b="1" dirty="0" smtClean="0">
              <a:solidFill>
                <a:schemeClr val="bg1"/>
              </a:solidFill>
            </a:rPr>
            <a:t>MONITOREO Y EVALUACIÓN</a:t>
          </a:r>
          <a:endParaRPr lang="es-ES" b="1" dirty="0">
            <a:solidFill>
              <a:schemeClr val="bg1"/>
            </a:solidFill>
          </a:endParaRPr>
        </a:p>
      </dgm:t>
    </dgm:pt>
    <dgm:pt modelId="{35860BF2-6C6A-495C-9292-F0F2B80F933B}" type="parTrans" cxnId="{BD04EAE7-0F65-4386-8872-D1FCFAF64620}">
      <dgm:prSet/>
      <dgm:spPr/>
      <dgm:t>
        <a:bodyPr/>
        <a:lstStyle/>
        <a:p>
          <a:endParaRPr lang="es-ES"/>
        </a:p>
      </dgm:t>
    </dgm:pt>
    <dgm:pt modelId="{971EC3A0-98B9-42BA-AF99-7AFEB1F453E0}" type="sibTrans" cxnId="{BD04EAE7-0F65-4386-8872-D1FCFAF64620}">
      <dgm:prSet/>
      <dgm:spPr/>
      <dgm:t>
        <a:bodyPr/>
        <a:lstStyle/>
        <a:p>
          <a:endParaRPr lang="es-ES"/>
        </a:p>
      </dgm:t>
    </dgm:pt>
    <dgm:pt modelId="{82BA1C58-D7A6-4B06-8C91-01D1BD2DBA48}">
      <dgm:prSet phldrT="[Texto]"/>
      <dgm:spPr/>
      <dgm:t>
        <a:bodyPr/>
        <a:lstStyle/>
        <a:p>
          <a:r>
            <a:rPr lang="es-CO" dirty="0" smtClean="0"/>
            <a:t>Seguimiento al Plan de Acción</a:t>
          </a:r>
          <a:endParaRPr lang="es-ES" dirty="0"/>
        </a:p>
      </dgm:t>
    </dgm:pt>
    <dgm:pt modelId="{75478EB5-13BB-4025-B995-45C23746D7B2}" type="parTrans" cxnId="{EC5D2398-46AF-49EB-B3ED-A87F72649DB8}">
      <dgm:prSet/>
      <dgm:spPr/>
      <dgm:t>
        <a:bodyPr/>
        <a:lstStyle/>
        <a:p>
          <a:endParaRPr lang="es-ES"/>
        </a:p>
      </dgm:t>
    </dgm:pt>
    <dgm:pt modelId="{2FB08A2C-D84A-497F-80AD-B762754BD03D}" type="sibTrans" cxnId="{EC5D2398-46AF-49EB-B3ED-A87F72649DB8}">
      <dgm:prSet/>
      <dgm:spPr/>
      <dgm:t>
        <a:bodyPr/>
        <a:lstStyle/>
        <a:p>
          <a:endParaRPr lang="es-ES"/>
        </a:p>
      </dgm:t>
    </dgm:pt>
    <dgm:pt modelId="{210BC146-F16D-4FAA-96E8-FCB7AE50EBD5}">
      <dgm:prSet phldrT="[Texto]" custT="1"/>
      <dgm:spPr/>
      <dgm:t>
        <a:bodyPr/>
        <a:lstStyle/>
        <a:p>
          <a:r>
            <a:rPr lang="es-CO" sz="1400" b="1" dirty="0" smtClean="0"/>
            <a:t>SEGUIMIENTO PLAN INDICATIVO</a:t>
          </a:r>
          <a:endParaRPr lang="es-ES" sz="1400" b="1" dirty="0"/>
        </a:p>
      </dgm:t>
    </dgm:pt>
    <dgm:pt modelId="{E74144F6-506A-4920-95ED-1CF434119371}" type="parTrans" cxnId="{B27F4C37-58E5-4763-9E23-EC3B1CE6CCE2}">
      <dgm:prSet/>
      <dgm:spPr/>
      <dgm:t>
        <a:bodyPr/>
        <a:lstStyle/>
        <a:p>
          <a:endParaRPr lang="es-ES"/>
        </a:p>
      </dgm:t>
    </dgm:pt>
    <dgm:pt modelId="{EE5E54ED-0F10-4EDF-8058-3A9D60BEBE81}" type="sibTrans" cxnId="{B27F4C37-58E5-4763-9E23-EC3B1CE6CCE2}">
      <dgm:prSet/>
      <dgm:spPr/>
      <dgm:t>
        <a:bodyPr/>
        <a:lstStyle/>
        <a:p>
          <a:endParaRPr lang="es-ES"/>
        </a:p>
      </dgm:t>
    </dgm:pt>
    <dgm:pt modelId="{E1A18822-50F3-4F51-AA92-38D1779530DB}">
      <dgm:prSet phldrT="[Texto]"/>
      <dgm:spPr/>
      <dgm:t>
        <a:bodyPr/>
        <a:lstStyle/>
        <a:p>
          <a:r>
            <a:rPr lang="es-CO" dirty="0" smtClean="0"/>
            <a:t>POT</a:t>
          </a:r>
          <a:endParaRPr lang="es-ES" dirty="0"/>
        </a:p>
      </dgm:t>
    </dgm:pt>
    <dgm:pt modelId="{73033E46-E2BF-44FE-B5CC-520EDA1D5ECC}" type="parTrans" cxnId="{170FC151-608B-46FB-B133-E71C74F0DFBD}">
      <dgm:prSet/>
      <dgm:spPr/>
      <dgm:t>
        <a:bodyPr/>
        <a:lstStyle/>
        <a:p>
          <a:endParaRPr lang="es-ES"/>
        </a:p>
      </dgm:t>
    </dgm:pt>
    <dgm:pt modelId="{A1985D27-6A7B-4EF9-9AAD-0179630F9A87}" type="sibTrans" cxnId="{170FC151-608B-46FB-B133-E71C74F0DFBD}">
      <dgm:prSet/>
      <dgm:spPr/>
      <dgm:t>
        <a:bodyPr/>
        <a:lstStyle/>
        <a:p>
          <a:endParaRPr lang="es-ES"/>
        </a:p>
      </dgm:t>
    </dgm:pt>
    <dgm:pt modelId="{66EDAFE0-6B9A-43FE-8C34-5DE87320DFDD}">
      <dgm:prSet phldrT="[Texto]"/>
      <dgm:spPr/>
      <dgm:t>
        <a:bodyPr/>
        <a:lstStyle/>
        <a:p>
          <a:r>
            <a:rPr lang="es-CO" dirty="0" smtClean="0"/>
            <a:t>MFMP</a:t>
          </a:r>
          <a:endParaRPr lang="es-ES" dirty="0"/>
        </a:p>
      </dgm:t>
    </dgm:pt>
    <dgm:pt modelId="{67DFBD29-9F8D-4448-96FC-0EA12E4B5D7C}" type="parTrans" cxnId="{C94769F7-5D29-41DE-A2B5-464FDCA07D60}">
      <dgm:prSet/>
      <dgm:spPr/>
      <dgm:t>
        <a:bodyPr/>
        <a:lstStyle/>
        <a:p>
          <a:endParaRPr lang="es-ES"/>
        </a:p>
      </dgm:t>
    </dgm:pt>
    <dgm:pt modelId="{8F3BEBA3-4E3C-4C2C-8F6D-0628C446732E}" type="sibTrans" cxnId="{C94769F7-5D29-41DE-A2B5-464FDCA07D60}">
      <dgm:prSet/>
      <dgm:spPr/>
      <dgm:t>
        <a:bodyPr/>
        <a:lstStyle/>
        <a:p>
          <a:endParaRPr lang="es-ES"/>
        </a:p>
      </dgm:t>
    </dgm:pt>
    <dgm:pt modelId="{35FE699E-CDAD-4B44-B03F-58C133A4E5D1}">
      <dgm:prSet phldrT="[Texto]"/>
      <dgm:spPr/>
      <dgm:t>
        <a:bodyPr/>
        <a:lstStyle/>
        <a:p>
          <a:r>
            <a:rPr lang="es-CO" dirty="0" smtClean="0"/>
            <a:t>Visión</a:t>
          </a:r>
          <a:endParaRPr lang="es-ES" dirty="0"/>
        </a:p>
      </dgm:t>
    </dgm:pt>
    <dgm:pt modelId="{051F840B-F429-495E-90EF-D7D503E74BB1}" type="parTrans" cxnId="{E59AE35F-A30B-4918-B7BB-FCE9013EB72E}">
      <dgm:prSet/>
      <dgm:spPr/>
      <dgm:t>
        <a:bodyPr/>
        <a:lstStyle/>
        <a:p>
          <a:endParaRPr lang="es-ES"/>
        </a:p>
      </dgm:t>
    </dgm:pt>
    <dgm:pt modelId="{C27D6317-2D73-4F3F-AE13-0CB64195DCD2}" type="sibTrans" cxnId="{E59AE35F-A30B-4918-B7BB-FCE9013EB72E}">
      <dgm:prSet/>
      <dgm:spPr/>
      <dgm:t>
        <a:bodyPr/>
        <a:lstStyle/>
        <a:p>
          <a:endParaRPr lang="es-ES"/>
        </a:p>
      </dgm:t>
    </dgm:pt>
    <dgm:pt modelId="{2C03C3D0-7E5D-449D-8D29-F8F187DCAC16}">
      <dgm:prSet phldrT="[Texto]"/>
      <dgm:spPr/>
      <dgm:t>
        <a:bodyPr/>
        <a:lstStyle/>
        <a:p>
          <a:r>
            <a:rPr lang="es-CO" dirty="0" smtClean="0"/>
            <a:t>Planes Estratégicos</a:t>
          </a:r>
          <a:endParaRPr lang="es-ES" dirty="0"/>
        </a:p>
      </dgm:t>
    </dgm:pt>
    <dgm:pt modelId="{0234FDDB-41E0-4709-84CA-115F2971B159}" type="parTrans" cxnId="{5DC4AA41-41D9-4D82-BBDA-3DAB97984528}">
      <dgm:prSet/>
      <dgm:spPr/>
      <dgm:t>
        <a:bodyPr/>
        <a:lstStyle/>
        <a:p>
          <a:endParaRPr lang="es-ES"/>
        </a:p>
      </dgm:t>
    </dgm:pt>
    <dgm:pt modelId="{325B1221-A028-4D5B-95FF-748BA07F61D6}" type="sibTrans" cxnId="{5DC4AA41-41D9-4D82-BBDA-3DAB97984528}">
      <dgm:prSet/>
      <dgm:spPr/>
      <dgm:t>
        <a:bodyPr/>
        <a:lstStyle/>
        <a:p>
          <a:endParaRPr lang="es-ES"/>
        </a:p>
      </dgm:t>
    </dgm:pt>
    <dgm:pt modelId="{7A357C95-10B2-47A6-B8E3-9F95910020F3}">
      <dgm:prSet phldrT="[Texto]"/>
      <dgm:spPr/>
      <dgm:t>
        <a:bodyPr/>
        <a:lstStyle/>
        <a:p>
          <a:r>
            <a:rPr lang="es-CO" dirty="0" smtClean="0"/>
            <a:t>Plan Indicativo</a:t>
          </a:r>
          <a:endParaRPr lang="es-ES" dirty="0"/>
        </a:p>
      </dgm:t>
    </dgm:pt>
    <dgm:pt modelId="{AEA24CCB-A1D0-4FCE-BABE-ADBB989E2092}" type="parTrans" cxnId="{C0534B52-5F40-41CF-9BA1-18A5952E6FC4}">
      <dgm:prSet/>
      <dgm:spPr/>
      <dgm:t>
        <a:bodyPr/>
        <a:lstStyle/>
        <a:p>
          <a:endParaRPr lang="es-ES"/>
        </a:p>
      </dgm:t>
    </dgm:pt>
    <dgm:pt modelId="{B45A3FA1-C527-4B75-9B2D-D29041786A20}" type="sibTrans" cxnId="{C0534B52-5F40-41CF-9BA1-18A5952E6FC4}">
      <dgm:prSet/>
      <dgm:spPr/>
      <dgm:t>
        <a:bodyPr/>
        <a:lstStyle/>
        <a:p>
          <a:endParaRPr lang="es-ES"/>
        </a:p>
      </dgm:t>
    </dgm:pt>
    <dgm:pt modelId="{F704E74D-E5DE-4D6F-8EB0-8401372B0922}">
      <dgm:prSet phldrT="[Texto]"/>
      <dgm:spPr/>
      <dgm:t>
        <a:bodyPr/>
        <a:lstStyle/>
        <a:p>
          <a:r>
            <a:rPr lang="es-CO" dirty="0" smtClean="0"/>
            <a:t>Presupuesto</a:t>
          </a:r>
          <a:endParaRPr lang="es-ES" dirty="0"/>
        </a:p>
      </dgm:t>
    </dgm:pt>
    <dgm:pt modelId="{838D1367-DB6E-4AC7-BF7A-A4359B5E0E63}" type="parTrans" cxnId="{1E1F8945-2BD0-476D-90BF-00F2FAB4E694}">
      <dgm:prSet/>
      <dgm:spPr/>
      <dgm:t>
        <a:bodyPr/>
        <a:lstStyle/>
        <a:p>
          <a:endParaRPr lang="es-ES"/>
        </a:p>
      </dgm:t>
    </dgm:pt>
    <dgm:pt modelId="{5C483A26-5825-4C6C-8D59-BAAD818BCA2B}" type="sibTrans" cxnId="{1E1F8945-2BD0-476D-90BF-00F2FAB4E694}">
      <dgm:prSet/>
      <dgm:spPr/>
      <dgm:t>
        <a:bodyPr/>
        <a:lstStyle/>
        <a:p>
          <a:endParaRPr lang="es-ES"/>
        </a:p>
      </dgm:t>
    </dgm:pt>
    <dgm:pt modelId="{F91A8BC2-1170-4CC3-AC4F-B06A2CA00821}">
      <dgm:prSet phldrT="[Texto]"/>
      <dgm:spPr/>
      <dgm:t>
        <a:bodyPr/>
        <a:lstStyle/>
        <a:p>
          <a:r>
            <a:rPr lang="es-CO" dirty="0" smtClean="0"/>
            <a:t>Plan de Acción</a:t>
          </a:r>
          <a:endParaRPr lang="es-ES" dirty="0"/>
        </a:p>
      </dgm:t>
    </dgm:pt>
    <dgm:pt modelId="{F0F91911-9639-4988-AD7C-42DCE9FEAE00}" type="parTrans" cxnId="{76C6DB66-9357-4EC8-84B6-63E5CF2340C3}">
      <dgm:prSet/>
      <dgm:spPr/>
      <dgm:t>
        <a:bodyPr/>
        <a:lstStyle/>
        <a:p>
          <a:endParaRPr lang="es-ES"/>
        </a:p>
      </dgm:t>
    </dgm:pt>
    <dgm:pt modelId="{30E02223-E009-4B0F-B308-E9EC5D16334E}" type="sibTrans" cxnId="{76C6DB66-9357-4EC8-84B6-63E5CF2340C3}">
      <dgm:prSet/>
      <dgm:spPr/>
      <dgm:t>
        <a:bodyPr/>
        <a:lstStyle/>
        <a:p>
          <a:endParaRPr lang="es-ES"/>
        </a:p>
      </dgm:t>
    </dgm:pt>
    <dgm:pt modelId="{1BB10DCF-087C-451F-97C9-4D87F92C8A24}">
      <dgm:prSet phldrT="[Texto]"/>
      <dgm:spPr/>
      <dgm:t>
        <a:bodyPr/>
        <a:lstStyle/>
        <a:p>
          <a:r>
            <a:rPr lang="es-CO" dirty="0" smtClean="0"/>
            <a:t>PAC</a:t>
          </a:r>
          <a:endParaRPr lang="es-ES" dirty="0"/>
        </a:p>
      </dgm:t>
    </dgm:pt>
    <dgm:pt modelId="{B036ADC1-9F76-40C2-B03A-F2E05111AB49}" type="parTrans" cxnId="{BE070CF4-34DD-418E-854D-AD69274F63FF}">
      <dgm:prSet/>
      <dgm:spPr/>
      <dgm:t>
        <a:bodyPr/>
        <a:lstStyle/>
        <a:p>
          <a:endParaRPr lang="es-ES"/>
        </a:p>
      </dgm:t>
    </dgm:pt>
    <dgm:pt modelId="{71DDD787-13A3-49F4-956E-89F6DA80DBF3}" type="sibTrans" cxnId="{BE070CF4-34DD-418E-854D-AD69274F63FF}">
      <dgm:prSet/>
      <dgm:spPr/>
      <dgm:t>
        <a:bodyPr/>
        <a:lstStyle/>
        <a:p>
          <a:endParaRPr lang="es-ES"/>
        </a:p>
      </dgm:t>
    </dgm:pt>
    <dgm:pt modelId="{33E7B15B-6C6E-49B7-840D-44EBFC2814AD}">
      <dgm:prSet phldrT="[Texto]"/>
      <dgm:spPr/>
      <dgm:t>
        <a:bodyPr/>
        <a:lstStyle/>
        <a:p>
          <a:r>
            <a:rPr lang="es-CO" dirty="0" smtClean="0"/>
            <a:t>Informes de gestión</a:t>
          </a:r>
          <a:endParaRPr lang="es-ES" dirty="0"/>
        </a:p>
      </dgm:t>
    </dgm:pt>
    <dgm:pt modelId="{67B4B1FD-7CDB-4CA1-905D-FF46644A81D7}" type="parTrans" cxnId="{BA7C6958-285A-467D-8C09-58F9B329DB6B}">
      <dgm:prSet/>
      <dgm:spPr/>
      <dgm:t>
        <a:bodyPr/>
        <a:lstStyle/>
        <a:p>
          <a:endParaRPr lang="es-ES"/>
        </a:p>
      </dgm:t>
    </dgm:pt>
    <dgm:pt modelId="{98E4E48E-1C26-4018-A091-80AB6FD42658}" type="sibTrans" cxnId="{BA7C6958-285A-467D-8C09-58F9B329DB6B}">
      <dgm:prSet/>
      <dgm:spPr/>
      <dgm:t>
        <a:bodyPr/>
        <a:lstStyle/>
        <a:p>
          <a:endParaRPr lang="es-ES"/>
        </a:p>
      </dgm:t>
    </dgm:pt>
    <dgm:pt modelId="{E6A2C3BE-A01B-4F22-BFA4-F9565D1B8F68}">
      <dgm:prSet phldrT="[Texto]"/>
      <dgm:spPr/>
      <dgm:t>
        <a:bodyPr/>
        <a:lstStyle/>
        <a:p>
          <a:r>
            <a:rPr lang="es-CO" dirty="0" smtClean="0"/>
            <a:t>Rendición de Cuentas</a:t>
          </a:r>
          <a:endParaRPr lang="es-ES" dirty="0"/>
        </a:p>
      </dgm:t>
    </dgm:pt>
    <dgm:pt modelId="{C23914F1-FF31-41BB-B0B5-4F90F627E977}" type="parTrans" cxnId="{5296D277-B11D-4142-87F2-C89E3EFC5C82}">
      <dgm:prSet/>
      <dgm:spPr/>
      <dgm:t>
        <a:bodyPr/>
        <a:lstStyle/>
        <a:p>
          <a:endParaRPr lang="es-ES"/>
        </a:p>
      </dgm:t>
    </dgm:pt>
    <dgm:pt modelId="{EFB7A7AF-C438-42EF-8A76-DBCC52535204}" type="sibTrans" cxnId="{5296D277-B11D-4142-87F2-C89E3EFC5C82}">
      <dgm:prSet/>
      <dgm:spPr/>
      <dgm:t>
        <a:bodyPr/>
        <a:lstStyle/>
        <a:p>
          <a:endParaRPr lang="es-ES"/>
        </a:p>
      </dgm:t>
    </dgm:pt>
    <dgm:pt modelId="{0B2CC756-449A-4CAB-81F7-C78B98CCBD47}" type="pres">
      <dgm:prSet presAssocID="{DE1177A5-C422-4AA8-B288-BF911349961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085DC1E4-E7B4-4D5D-9781-89C61D290730}" type="pres">
      <dgm:prSet presAssocID="{2642A018-1E05-4D2B-A04D-89A66B59E29B}" presName="compNode" presStyleCnt="0"/>
      <dgm:spPr/>
      <dgm:t>
        <a:bodyPr/>
        <a:lstStyle/>
        <a:p>
          <a:endParaRPr lang="es-ES"/>
        </a:p>
      </dgm:t>
    </dgm:pt>
    <dgm:pt modelId="{0391BFB3-5039-4239-A2CE-152634F4A2FB}" type="pres">
      <dgm:prSet presAssocID="{2642A018-1E05-4D2B-A04D-89A66B59E29B}" presName="aNode" presStyleLbl="bgShp" presStyleIdx="0" presStyleCnt="3" custLinFactNeighborY="1384"/>
      <dgm:spPr/>
      <dgm:t>
        <a:bodyPr/>
        <a:lstStyle/>
        <a:p>
          <a:endParaRPr lang="es-CO"/>
        </a:p>
      </dgm:t>
    </dgm:pt>
    <dgm:pt modelId="{3933E496-A835-41FA-807D-4B12BD240FD4}" type="pres">
      <dgm:prSet presAssocID="{2642A018-1E05-4D2B-A04D-89A66B59E29B}" presName="textNode" presStyleLbl="bgShp" presStyleIdx="0" presStyleCnt="3"/>
      <dgm:spPr/>
      <dgm:t>
        <a:bodyPr/>
        <a:lstStyle/>
        <a:p>
          <a:endParaRPr lang="es-CO"/>
        </a:p>
      </dgm:t>
    </dgm:pt>
    <dgm:pt modelId="{46D53E17-F9B1-450F-B335-209072DF3C65}" type="pres">
      <dgm:prSet presAssocID="{2642A018-1E05-4D2B-A04D-89A66B59E29B}" presName="compChildNode" presStyleCnt="0"/>
      <dgm:spPr/>
      <dgm:t>
        <a:bodyPr/>
        <a:lstStyle/>
        <a:p>
          <a:endParaRPr lang="es-ES"/>
        </a:p>
      </dgm:t>
    </dgm:pt>
    <dgm:pt modelId="{C02F4069-AAC8-4C2D-9249-C24A63E7C5D7}" type="pres">
      <dgm:prSet presAssocID="{2642A018-1E05-4D2B-A04D-89A66B59E29B}" presName="theInnerList" presStyleCnt="0"/>
      <dgm:spPr/>
      <dgm:t>
        <a:bodyPr/>
        <a:lstStyle/>
        <a:p>
          <a:endParaRPr lang="es-ES"/>
        </a:p>
      </dgm:t>
    </dgm:pt>
    <dgm:pt modelId="{A3108F0D-63A5-4C6E-A82B-0FCFBB7CBD51}" type="pres">
      <dgm:prSet presAssocID="{440A4FC6-8FB7-4509-9C47-B11BC1D4116E}" presName="childNode" presStyleLbl="node1" presStyleIdx="0" presStyleCnt="1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F274271-E5FE-4BB6-813E-8BDA23D59DFB}" type="pres">
      <dgm:prSet presAssocID="{440A4FC6-8FB7-4509-9C47-B11BC1D4116E}" presName="aSpace2" presStyleCnt="0"/>
      <dgm:spPr/>
      <dgm:t>
        <a:bodyPr/>
        <a:lstStyle/>
        <a:p>
          <a:endParaRPr lang="es-ES"/>
        </a:p>
      </dgm:t>
    </dgm:pt>
    <dgm:pt modelId="{71DB852E-C5D8-4FA8-8042-5456FD6BBFB3}" type="pres">
      <dgm:prSet presAssocID="{5AF76B82-3B15-4FF0-96DE-2A3FAF061C8A}" presName="childNode" presStyleLbl="node1" presStyleIdx="1" presStyleCnt="1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DF8DC25-E3D7-4E76-A506-272F92F64FB1}" type="pres">
      <dgm:prSet presAssocID="{5AF76B82-3B15-4FF0-96DE-2A3FAF061C8A}" presName="aSpace2" presStyleCnt="0"/>
      <dgm:spPr/>
      <dgm:t>
        <a:bodyPr/>
        <a:lstStyle/>
        <a:p>
          <a:endParaRPr lang="es-ES"/>
        </a:p>
      </dgm:t>
    </dgm:pt>
    <dgm:pt modelId="{E0E47D6B-31DD-499F-B001-328207ADD980}" type="pres">
      <dgm:prSet presAssocID="{E1A18822-50F3-4F51-AA92-38D1779530DB}" presName="childNode" presStyleLbl="node1" presStyleIdx="2" presStyleCnt="1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F8C4CAC-F4D4-46B6-9BA2-050A3F0EF0B6}" type="pres">
      <dgm:prSet presAssocID="{E1A18822-50F3-4F51-AA92-38D1779530DB}" presName="aSpace2" presStyleCnt="0"/>
      <dgm:spPr/>
      <dgm:t>
        <a:bodyPr/>
        <a:lstStyle/>
        <a:p>
          <a:endParaRPr lang="es-ES"/>
        </a:p>
      </dgm:t>
    </dgm:pt>
    <dgm:pt modelId="{4FEBFD06-9E7B-4622-B716-D583752C2F3F}" type="pres">
      <dgm:prSet presAssocID="{66EDAFE0-6B9A-43FE-8C34-5DE87320DFDD}" presName="childNode" presStyleLbl="node1" presStyleIdx="3" presStyleCnt="1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252B8DD-BE36-4D9B-9468-92AE5FA8248D}" type="pres">
      <dgm:prSet presAssocID="{66EDAFE0-6B9A-43FE-8C34-5DE87320DFDD}" presName="aSpace2" presStyleCnt="0"/>
      <dgm:spPr/>
      <dgm:t>
        <a:bodyPr/>
        <a:lstStyle/>
        <a:p>
          <a:endParaRPr lang="es-ES"/>
        </a:p>
      </dgm:t>
    </dgm:pt>
    <dgm:pt modelId="{BD32EF84-086A-4CFB-8CD9-4101AF7BCCD9}" type="pres">
      <dgm:prSet presAssocID="{35FE699E-CDAD-4B44-B03F-58C133A4E5D1}" presName="childNode" presStyleLbl="node1" presStyleIdx="4" presStyleCnt="1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6EE08F3-E1AF-4F49-A65F-FB290B69361F}" type="pres">
      <dgm:prSet presAssocID="{35FE699E-CDAD-4B44-B03F-58C133A4E5D1}" presName="aSpace2" presStyleCnt="0"/>
      <dgm:spPr/>
      <dgm:t>
        <a:bodyPr/>
        <a:lstStyle/>
        <a:p>
          <a:endParaRPr lang="es-ES"/>
        </a:p>
      </dgm:t>
    </dgm:pt>
    <dgm:pt modelId="{A66EB872-2166-4D2F-AB9B-9824FC861020}" type="pres">
      <dgm:prSet presAssocID="{2C03C3D0-7E5D-449D-8D29-F8F187DCAC16}" presName="childNode" presStyleLbl="node1" presStyleIdx="5" presStyleCnt="1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3F5EF2E-0AA5-48CE-A1CF-052DF4EFB5FA}" type="pres">
      <dgm:prSet presAssocID="{2642A018-1E05-4D2B-A04D-89A66B59E29B}" presName="aSpace" presStyleCnt="0"/>
      <dgm:spPr/>
      <dgm:t>
        <a:bodyPr/>
        <a:lstStyle/>
        <a:p>
          <a:endParaRPr lang="es-ES"/>
        </a:p>
      </dgm:t>
    </dgm:pt>
    <dgm:pt modelId="{2DC530C1-9D4D-4471-9D08-97F9307C556D}" type="pres">
      <dgm:prSet presAssocID="{B255CA49-32BD-4814-BB3A-A73D194C5919}" presName="compNode" presStyleCnt="0"/>
      <dgm:spPr/>
      <dgm:t>
        <a:bodyPr/>
        <a:lstStyle/>
        <a:p>
          <a:endParaRPr lang="es-ES"/>
        </a:p>
      </dgm:t>
    </dgm:pt>
    <dgm:pt modelId="{6CF96AAC-ED24-4C2D-90AE-08F518B8031E}" type="pres">
      <dgm:prSet presAssocID="{B255CA49-32BD-4814-BB3A-A73D194C5919}" presName="aNode" presStyleLbl="bgShp" presStyleIdx="1" presStyleCnt="3"/>
      <dgm:spPr/>
      <dgm:t>
        <a:bodyPr/>
        <a:lstStyle/>
        <a:p>
          <a:endParaRPr lang="es-CO"/>
        </a:p>
      </dgm:t>
    </dgm:pt>
    <dgm:pt modelId="{752C3D55-2089-4DA9-B645-CA50C803F527}" type="pres">
      <dgm:prSet presAssocID="{B255CA49-32BD-4814-BB3A-A73D194C5919}" presName="textNode" presStyleLbl="bgShp" presStyleIdx="1" presStyleCnt="3"/>
      <dgm:spPr/>
      <dgm:t>
        <a:bodyPr/>
        <a:lstStyle/>
        <a:p>
          <a:endParaRPr lang="es-CO"/>
        </a:p>
      </dgm:t>
    </dgm:pt>
    <dgm:pt modelId="{BD37DC91-2CFF-4E8E-AC38-838D1225D6EB}" type="pres">
      <dgm:prSet presAssocID="{B255CA49-32BD-4814-BB3A-A73D194C5919}" presName="compChildNode" presStyleCnt="0"/>
      <dgm:spPr/>
      <dgm:t>
        <a:bodyPr/>
        <a:lstStyle/>
        <a:p>
          <a:endParaRPr lang="es-ES"/>
        </a:p>
      </dgm:t>
    </dgm:pt>
    <dgm:pt modelId="{D7471588-5D54-4DFE-BD23-0F89EFFD6743}" type="pres">
      <dgm:prSet presAssocID="{B255CA49-32BD-4814-BB3A-A73D194C5919}" presName="theInnerList" presStyleCnt="0"/>
      <dgm:spPr/>
      <dgm:t>
        <a:bodyPr/>
        <a:lstStyle/>
        <a:p>
          <a:endParaRPr lang="es-ES"/>
        </a:p>
      </dgm:t>
    </dgm:pt>
    <dgm:pt modelId="{219857F9-629E-4AAB-BC56-CF7F1BCE9F33}" type="pres">
      <dgm:prSet presAssocID="{A15F8430-D6CA-4DC8-B4D5-FA92B25E547D}" presName="childNode" presStyleLbl="node1" presStyleIdx="6" presStyleCnt="1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B9A640F-FEFA-4D0B-B328-01C475287FF4}" type="pres">
      <dgm:prSet presAssocID="{A15F8430-D6CA-4DC8-B4D5-FA92B25E547D}" presName="aSpace2" presStyleCnt="0"/>
      <dgm:spPr/>
      <dgm:t>
        <a:bodyPr/>
        <a:lstStyle/>
        <a:p>
          <a:endParaRPr lang="es-ES"/>
        </a:p>
      </dgm:t>
    </dgm:pt>
    <dgm:pt modelId="{062BC486-B625-4623-A4EA-CAE6C551DFD6}" type="pres">
      <dgm:prSet presAssocID="{34A904AE-0454-46C9-88FF-DFBA19EC94F5}" presName="childNode" presStyleLbl="node1" presStyleIdx="7" presStyleCnt="1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076DAAD-1841-4F5E-BDB8-837270F89B5A}" type="pres">
      <dgm:prSet presAssocID="{34A904AE-0454-46C9-88FF-DFBA19EC94F5}" presName="aSpace2" presStyleCnt="0"/>
      <dgm:spPr/>
      <dgm:t>
        <a:bodyPr/>
        <a:lstStyle/>
        <a:p>
          <a:endParaRPr lang="es-ES"/>
        </a:p>
      </dgm:t>
    </dgm:pt>
    <dgm:pt modelId="{6158B4D6-708D-448F-A971-DC5D7180903C}" type="pres">
      <dgm:prSet presAssocID="{7A357C95-10B2-47A6-B8E3-9F95910020F3}" presName="childNode" presStyleLbl="node1" presStyleIdx="8" presStyleCnt="1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CA96461-CBBF-43E1-9EB0-7733D9357145}" type="pres">
      <dgm:prSet presAssocID="{7A357C95-10B2-47A6-B8E3-9F95910020F3}" presName="aSpace2" presStyleCnt="0"/>
      <dgm:spPr/>
      <dgm:t>
        <a:bodyPr/>
        <a:lstStyle/>
        <a:p>
          <a:endParaRPr lang="es-ES"/>
        </a:p>
      </dgm:t>
    </dgm:pt>
    <dgm:pt modelId="{37E88D4C-59AC-4BF9-8172-4785A463A71C}" type="pres">
      <dgm:prSet presAssocID="{F704E74D-E5DE-4D6F-8EB0-8401372B0922}" presName="childNode" presStyleLbl="node1" presStyleIdx="9" presStyleCnt="1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13AAEF9-B2A7-45FF-A34F-C115E6D962C1}" type="pres">
      <dgm:prSet presAssocID="{F704E74D-E5DE-4D6F-8EB0-8401372B0922}" presName="aSpace2" presStyleCnt="0"/>
      <dgm:spPr/>
      <dgm:t>
        <a:bodyPr/>
        <a:lstStyle/>
        <a:p>
          <a:endParaRPr lang="es-ES"/>
        </a:p>
      </dgm:t>
    </dgm:pt>
    <dgm:pt modelId="{767E8E6D-D438-40A8-8E4B-089B4EE61A79}" type="pres">
      <dgm:prSet presAssocID="{F91A8BC2-1170-4CC3-AC4F-B06A2CA00821}" presName="childNode" presStyleLbl="node1" presStyleIdx="10" presStyleCnt="1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2DDA705-1D81-4CD1-AA98-38E1D29B81D1}" type="pres">
      <dgm:prSet presAssocID="{F91A8BC2-1170-4CC3-AC4F-B06A2CA00821}" presName="aSpace2" presStyleCnt="0"/>
      <dgm:spPr/>
      <dgm:t>
        <a:bodyPr/>
        <a:lstStyle/>
        <a:p>
          <a:endParaRPr lang="es-ES"/>
        </a:p>
      </dgm:t>
    </dgm:pt>
    <dgm:pt modelId="{AFB81383-E221-4966-BB98-110C9323B511}" type="pres">
      <dgm:prSet presAssocID="{1BB10DCF-087C-451F-97C9-4D87F92C8A24}" presName="childNode" presStyleLbl="node1" presStyleIdx="11" presStyleCnt="1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EB21EA7-11FF-498E-B16B-107963831FE6}" type="pres">
      <dgm:prSet presAssocID="{B255CA49-32BD-4814-BB3A-A73D194C5919}" presName="aSpace" presStyleCnt="0"/>
      <dgm:spPr/>
      <dgm:t>
        <a:bodyPr/>
        <a:lstStyle/>
        <a:p>
          <a:endParaRPr lang="es-ES"/>
        </a:p>
      </dgm:t>
    </dgm:pt>
    <dgm:pt modelId="{8A3F6392-8F3C-426C-B28C-0948F804671E}" type="pres">
      <dgm:prSet presAssocID="{1C0B0589-6597-4E25-B154-02C7A558404D}" presName="compNode" presStyleCnt="0"/>
      <dgm:spPr/>
      <dgm:t>
        <a:bodyPr/>
        <a:lstStyle/>
        <a:p>
          <a:endParaRPr lang="es-ES"/>
        </a:p>
      </dgm:t>
    </dgm:pt>
    <dgm:pt modelId="{B027BFE1-0190-459C-BE09-6793BAC5C4ED}" type="pres">
      <dgm:prSet presAssocID="{1C0B0589-6597-4E25-B154-02C7A558404D}" presName="aNode" presStyleLbl="bgShp" presStyleIdx="2" presStyleCnt="3"/>
      <dgm:spPr/>
      <dgm:t>
        <a:bodyPr/>
        <a:lstStyle/>
        <a:p>
          <a:endParaRPr lang="es-CO"/>
        </a:p>
      </dgm:t>
    </dgm:pt>
    <dgm:pt modelId="{30E25CAA-1824-487F-BE80-355F4D7391F2}" type="pres">
      <dgm:prSet presAssocID="{1C0B0589-6597-4E25-B154-02C7A558404D}" presName="textNode" presStyleLbl="bgShp" presStyleIdx="2" presStyleCnt="3"/>
      <dgm:spPr/>
      <dgm:t>
        <a:bodyPr/>
        <a:lstStyle/>
        <a:p>
          <a:endParaRPr lang="es-CO"/>
        </a:p>
      </dgm:t>
    </dgm:pt>
    <dgm:pt modelId="{3E2FF56E-494D-412F-8CC9-434B121ECF87}" type="pres">
      <dgm:prSet presAssocID="{1C0B0589-6597-4E25-B154-02C7A558404D}" presName="compChildNode" presStyleCnt="0"/>
      <dgm:spPr/>
      <dgm:t>
        <a:bodyPr/>
        <a:lstStyle/>
        <a:p>
          <a:endParaRPr lang="es-ES"/>
        </a:p>
      </dgm:t>
    </dgm:pt>
    <dgm:pt modelId="{0050C674-89AD-4EC0-8409-7BC0E63F5F45}" type="pres">
      <dgm:prSet presAssocID="{1C0B0589-6597-4E25-B154-02C7A558404D}" presName="theInnerList" presStyleCnt="0"/>
      <dgm:spPr/>
      <dgm:t>
        <a:bodyPr/>
        <a:lstStyle/>
        <a:p>
          <a:endParaRPr lang="es-ES"/>
        </a:p>
      </dgm:t>
    </dgm:pt>
    <dgm:pt modelId="{C84E1CD8-AF91-42BA-A72C-3D58630A038E}" type="pres">
      <dgm:prSet presAssocID="{82BA1C58-D7A6-4B06-8C91-01D1BD2DBA48}" presName="childNode" presStyleLbl="node1" presStyleIdx="12" presStyleCnt="1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C77148D-C8CF-4E96-818F-4373C694D9DE}" type="pres">
      <dgm:prSet presAssocID="{82BA1C58-D7A6-4B06-8C91-01D1BD2DBA48}" presName="aSpace2" presStyleCnt="0"/>
      <dgm:spPr/>
      <dgm:t>
        <a:bodyPr/>
        <a:lstStyle/>
        <a:p>
          <a:endParaRPr lang="es-ES"/>
        </a:p>
      </dgm:t>
    </dgm:pt>
    <dgm:pt modelId="{EAD8826F-85CE-4F51-88BC-82D3DD88265B}" type="pres">
      <dgm:prSet presAssocID="{210BC146-F16D-4FAA-96E8-FCB7AE50EBD5}" presName="childNode" presStyleLbl="node1" presStyleIdx="13" presStyleCnt="1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E57A770-DA9C-4E04-B3B5-6B5C5F3EA477}" type="pres">
      <dgm:prSet presAssocID="{210BC146-F16D-4FAA-96E8-FCB7AE50EBD5}" presName="aSpace2" presStyleCnt="0"/>
      <dgm:spPr/>
      <dgm:t>
        <a:bodyPr/>
        <a:lstStyle/>
        <a:p>
          <a:endParaRPr lang="es-ES"/>
        </a:p>
      </dgm:t>
    </dgm:pt>
    <dgm:pt modelId="{785EF393-97D1-48C0-A45D-9C324F4F17B3}" type="pres">
      <dgm:prSet presAssocID="{33E7B15B-6C6E-49B7-840D-44EBFC2814AD}" presName="childNode" presStyleLbl="node1" presStyleIdx="14" presStyleCnt="1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7BF6463-81FB-4491-9FF4-E48ABBC4C52E}" type="pres">
      <dgm:prSet presAssocID="{33E7B15B-6C6E-49B7-840D-44EBFC2814AD}" presName="aSpace2" presStyleCnt="0"/>
      <dgm:spPr/>
      <dgm:t>
        <a:bodyPr/>
        <a:lstStyle/>
        <a:p>
          <a:endParaRPr lang="es-ES"/>
        </a:p>
      </dgm:t>
    </dgm:pt>
    <dgm:pt modelId="{5AE9E6C2-6FAF-41BE-AAA6-9C59F7662FBF}" type="pres">
      <dgm:prSet presAssocID="{E6A2C3BE-A01B-4F22-BFA4-F9565D1B8F68}" presName="childNode" presStyleLbl="node1" presStyleIdx="15" presStyleCnt="1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59AE35F-A30B-4918-B7BB-FCE9013EB72E}" srcId="{2642A018-1E05-4D2B-A04D-89A66B59E29B}" destId="{35FE699E-CDAD-4B44-B03F-58C133A4E5D1}" srcOrd="4" destOrd="0" parTransId="{051F840B-F429-495E-90EF-D7D503E74BB1}" sibTransId="{C27D6317-2D73-4F3F-AE13-0CB64195DCD2}"/>
    <dgm:cxn modelId="{0E6559EF-FB31-4508-AE8D-FAD3BCAD898D}" type="presOf" srcId="{35FE699E-CDAD-4B44-B03F-58C133A4E5D1}" destId="{BD32EF84-086A-4CFB-8CD9-4101AF7BCCD9}" srcOrd="0" destOrd="0" presId="urn:microsoft.com/office/officeart/2005/8/layout/lProcess2"/>
    <dgm:cxn modelId="{DE6EBA8C-B94A-4FFE-A04D-62B8224876A8}" srcId="{DE1177A5-C422-4AA8-B288-BF9113499612}" destId="{2642A018-1E05-4D2B-A04D-89A66B59E29B}" srcOrd="0" destOrd="0" parTransId="{46EE9FB9-C380-44BE-B457-3BA7730EE54B}" sibTransId="{8A9DC69E-8305-47AB-BD8F-1F33E4FECC2A}"/>
    <dgm:cxn modelId="{F056AC76-85B5-4A8F-95BD-39F969FA880C}" srcId="{DE1177A5-C422-4AA8-B288-BF9113499612}" destId="{B255CA49-32BD-4814-BB3A-A73D194C5919}" srcOrd="1" destOrd="0" parTransId="{B2D34E53-B0EC-4249-A771-D4AA9F3C4227}" sibTransId="{53A02576-B61F-4121-9174-C70D539A21D7}"/>
    <dgm:cxn modelId="{4AE7633C-668A-4C54-A816-C8CA5EC13268}" type="presOf" srcId="{E6A2C3BE-A01B-4F22-BFA4-F9565D1B8F68}" destId="{5AE9E6C2-6FAF-41BE-AAA6-9C59F7662FBF}" srcOrd="0" destOrd="0" presId="urn:microsoft.com/office/officeart/2005/8/layout/lProcess2"/>
    <dgm:cxn modelId="{1BEFB844-4D10-4CBB-8D3C-A03E72A34849}" type="presOf" srcId="{33E7B15B-6C6E-49B7-840D-44EBFC2814AD}" destId="{785EF393-97D1-48C0-A45D-9C324F4F17B3}" srcOrd="0" destOrd="0" presId="urn:microsoft.com/office/officeart/2005/8/layout/lProcess2"/>
    <dgm:cxn modelId="{8631B7FE-E45A-41E9-9116-D55500E24DDC}" type="presOf" srcId="{82BA1C58-D7A6-4B06-8C91-01D1BD2DBA48}" destId="{C84E1CD8-AF91-42BA-A72C-3D58630A038E}" srcOrd="0" destOrd="0" presId="urn:microsoft.com/office/officeart/2005/8/layout/lProcess2"/>
    <dgm:cxn modelId="{5296D277-B11D-4142-87F2-C89E3EFC5C82}" srcId="{1C0B0589-6597-4E25-B154-02C7A558404D}" destId="{E6A2C3BE-A01B-4F22-BFA4-F9565D1B8F68}" srcOrd="3" destOrd="0" parTransId="{C23914F1-FF31-41BB-B0B5-4F90F627E977}" sibTransId="{EFB7A7AF-C438-42EF-8A76-DBCC52535204}"/>
    <dgm:cxn modelId="{64DD656B-FC0A-4DB2-95D4-657866034667}" srcId="{2642A018-1E05-4D2B-A04D-89A66B59E29B}" destId="{440A4FC6-8FB7-4509-9C47-B11BC1D4116E}" srcOrd="0" destOrd="0" parTransId="{FA1FE122-1139-4018-A189-53F9D4BA34A7}" sibTransId="{BD6CFB6F-AB4E-4D5F-95D8-0338AACB239E}"/>
    <dgm:cxn modelId="{B40DCD99-E58B-4386-AC87-7FE6F46E42C8}" type="presOf" srcId="{F91A8BC2-1170-4CC3-AC4F-B06A2CA00821}" destId="{767E8E6D-D438-40A8-8E4B-089B4EE61A79}" srcOrd="0" destOrd="0" presId="urn:microsoft.com/office/officeart/2005/8/layout/lProcess2"/>
    <dgm:cxn modelId="{2E03D29B-E7BA-4F2C-849C-7640561D765E}" srcId="{2642A018-1E05-4D2B-A04D-89A66B59E29B}" destId="{5AF76B82-3B15-4FF0-96DE-2A3FAF061C8A}" srcOrd="1" destOrd="0" parTransId="{F6AFF0C5-BCE0-4B67-9B00-2FF35A8A0971}" sibTransId="{3D10257A-95E2-419E-9052-339D45B3C74F}"/>
    <dgm:cxn modelId="{6811B43D-A1B0-4346-AA98-37C7E73B2264}" type="presOf" srcId="{B255CA49-32BD-4814-BB3A-A73D194C5919}" destId="{752C3D55-2089-4DA9-B645-CA50C803F527}" srcOrd="1" destOrd="0" presId="urn:microsoft.com/office/officeart/2005/8/layout/lProcess2"/>
    <dgm:cxn modelId="{170FC151-608B-46FB-B133-E71C74F0DFBD}" srcId="{2642A018-1E05-4D2B-A04D-89A66B59E29B}" destId="{E1A18822-50F3-4F51-AA92-38D1779530DB}" srcOrd="2" destOrd="0" parTransId="{73033E46-E2BF-44FE-B5CC-520EDA1D5ECC}" sibTransId="{A1985D27-6A7B-4EF9-9AAD-0179630F9A87}"/>
    <dgm:cxn modelId="{B27F4C37-58E5-4763-9E23-EC3B1CE6CCE2}" srcId="{1C0B0589-6597-4E25-B154-02C7A558404D}" destId="{210BC146-F16D-4FAA-96E8-FCB7AE50EBD5}" srcOrd="1" destOrd="0" parTransId="{E74144F6-506A-4920-95ED-1CF434119371}" sibTransId="{EE5E54ED-0F10-4EDF-8058-3A9D60BEBE81}"/>
    <dgm:cxn modelId="{FFF3A6E7-F21F-406E-AA4E-5CD7BE96C2B5}" type="presOf" srcId="{1C0B0589-6597-4E25-B154-02C7A558404D}" destId="{30E25CAA-1824-487F-BE80-355F4D7391F2}" srcOrd="1" destOrd="0" presId="urn:microsoft.com/office/officeart/2005/8/layout/lProcess2"/>
    <dgm:cxn modelId="{5736BAF0-CD16-4D47-A6A6-0E1C393F57D2}" type="presOf" srcId="{2C03C3D0-7E5D-449D-8D29-F8F187DCAC16}" destId="{A66EB872-2166-4D2F-AB9B-9824FC861020}" srcOrd="0" destOrd="0" presId="urn:microsoft.com/office/officeart/2005/8/layout/lProcess2"/>
    <dgm:cxn modelId="{EC5D2398-46AF-49EB-B3ED-A87F72649DB8}" srcId="{1C0B0589-6597-4E25-B154-02C7A558404D}" destId="{82BA1C58-D7A6-4B06-8C91-01D1BD2DBA48}" srcOrd="0" destOrd="0" parTransId="{75478EB5-13BB-4025-B995-45C23746D7B2}" sibTransId="{2FB08A2C-D84A-497F-80AD-B762754BD03D}"/>
    <dgm:cxn modelId="{C0534B52-5F40-41CF-9BA1-18A5952E6FC4}" srcId="{B255CA49-32BD-4814-BB3A-A73D194C5919}" destId="{7A357C95-10B2-47A6-B8E3-9F95910020F3}" srcOrd="2" destOrd="0" parTransId="{AEA24CCB-A1D0-4FCE-BABE-ADBB989E2092}" sibTransId="{B45A3FA1-C527-4B75-9B2D-D29041786A20}"/>
    <dgm:cxn modelId="{BE070CF4-34DD-418E-854D-AD69274F63FF}" srcId="{B255CA49-32BD-4814-BB3A-A73D194C5919}" destId="{1BB10DCF-087C-451F-97C9-4D87F92C8A24}" srcOrd="5" destOrd="0" parTransId="{B036ADC1-9F76-40C2-B03A-F2E05111AB49}" sibTransId="{71DDD787-13A3-49F4-956E-89F6DA80DBF3}"/>
    <dgm:cxn modelId="{0B056927-5A78-4F55-9D87-832E29A6DABC}" type="presOf" srcId="{2642A018-1E05-4D2B-A04D-89A66B59E29B}" destId="{0391BFB3-5039-4239-A2CE-152634F4A2FB}" srcOrd="0" destOrd="0" presId="urn:microsoft.com/office/officeart/2005/8/layout/lProcess2"/>
    <dgm:cxn modelId="{FEBE719A-7113-499E-BABC-45C31C866789}" type="presOf" srcId="{7A357C95-10B2-47A6-B8E3-9F95910020F3}" destId="{6158B4D6-708D-448F-A971-DC5D7180903C}" srcOrd="0" destOrd="0" presId="urn:microsoft.com/office/officeart/2005/8/layout/lProcess2"/>
    <dgm:cxn modelId="{3C4509C6-174D-48C2-960D-01C992B4F0C9}" type="presOf" srcId="{A15F8430-D6CA-4DC8-B4D5-FA92B25E547D}" destId="{219857F9-629E-4AAB-BC56-CF7F1BCE9F33}" srcOrd="0" destOrd="0" presId="urn:microsoft.com/office/officeart/2005/8/layout/lProcess2"/>
    <dgm:cxn modelId="{05D29786-7209-4ADF-8C5D-5CF7FE9E0571}" type="presOf" srcId="{5AF76B82-3B15-4FF0-96DE-2A3FAF061C8A}" destId="{71DB852E-C5D8-4FA8-8042-5456FD6BBFB3}" srcOrd="0" destOrd="0" presId="urn:microsoft.com/office/officeart/2005/8/layout/lProcess2"/>
    <dgm:cxn modelId="{717DFAF5-A6AA-4520-AC9A-E3308F7BF895}" srcId="{B255CA49-32BD-4814-BB3A-A73D194C5919}" destId="{34A904AE-0454-46C9-88FF-DFBA19EC94F5}" srcOrd="1" destOrd="0" parTransId="{0D1C21C6-2AB7-4013-B37C-11F9CF9C096E}" sibTransId="{755815E8-566A-4FDB-9FC9-91CD70CCB571}"/>
    <dgm:cxn modelId="{76C6DB66-9357-4EC8-84B6-63E5CF2340C3}" srcId="{B255CA49-32BD-4814-BB3A-A73D194C5919}" destId="{F91A8BC2-1170-4CC3-AC4F-B06A2CA00821}" srcOrd="4" destOrd="0" parTransId="{F0F91911-9639-4988-AD7C-42DCE9FEAE00}" sibTransId="{30E02223-E009-4B0F-B308-E9EC5D16334E}"/>
    <dgm:cxn modelId="{BD04EAE7-0F65-4386-8872-D1FCFAF64620}" srcId="{DE1177A5-C422-4AA8-B288-BF9113499612}" destId="{1C0B0589-6597-4E25-B154-02C7A558404D}" srcOrd="2" destOrd="0" parTransId="{35860BF2-6C6A-495C-9292-F0F2B80F933B}" sibTransId="{971EC3A0-98B9-42BA-AF99-7AFEB1F453E0}"/>
    <dgm:cxn modelId="{C94769F7-5D29-41DE-A2B5-464FDCA07D60}" srcId="{2642A018-1E05-4D2B-A04D-89A66B59E29B}" destId="{66EDAFE0-6B9A-43FE-8C34-5DE87320DFDD}" srcOrd="3" destOrd="0" parTransId="{67DFBD29-9F8D-4448-96FC-0EA12E4B5D7C}" sibTransId="{8F3BEBA3-4E3C-4C2C-8F6D-0628C446732E}"/>
    <dgm:cxn modelId="{36B995E1-860A-485B-8966-DC840FC0F362}" type="presOf" srcId="{DE1177A5-C422-4AA8-B288-BF9113499612}" destId="{0B2CC756-449A-4CAB-81F7-C78B98CCBD47}" srcOrd="0" destOrd="0" presId="urn:microsoft.com/office/officeart/2005/8/layout/lProcess2"/>
    <dgm:cxn modelId="{703463A2-F632-4D87-A59E-E893543CEB36}" type="presOf" srcId="{34A904AE-0454-46C9-88FF-DFBA19EC94F5}" destId="{062BC486-B625-4623-A4EA-CAE6C551DFD6}" srcOrd="0" destOrd="0" presId="urn:microsoft.com/office/officeart/2005/8/layout/lProcess2"/>
    <dgm:cxn modelId="{19AF0ECF-1F29-41A3-A89E-92425E34E53D}" type="presOf" srcId="{1BB10DCF-087C-451F-97C9-4D87F92C8A24}" destId="{AFB81383-E221-4966-BB98-110C9323B511}" srcOrd="0" destOrd="0" presId="urn:microsoft.com/office/officeart/2005/8/layout/lProcess2"/>
    <dgm:cxn modelId="{6F2216D3-0211-4B65-ADBE-9F97F84540F3}" srcId="{B255CA49-32BD-4814-BB3A-A73D194C5919}" destId="{A15F8430-D6CA-4DC8-B4D5-FA92B25E547D}" srcOrd="0" destOrd="0" parTransId="{74CC4E0C-F206-4EA0-BB44-92B5C099D658}" sibTransId="{53563233-0980-4332-AAB1-4AFAED25AD73}"/>
    <dgm:cxn modelId="{BA7C6958-285A-467D-8C09-58F9B329DB6B}" srcId="{1C0B0589-6597-4E25-B154-02C7A558404D}" destId="{33E7B15B-6C6E-49B7-840D-44EBFC2814AD}" srcOrd="2" destOrd="0" parTransId="{67B4B1FD-7CDB-4CA1-905D-FF46644A81D7}" sibTransId="{98E4E48E-1C26-4018-A091-80AB6FD42658}"/>
    <dgm:cxn modelId="{A1AAD740-1EE9-4B8E-B186-8A926418B3CF}" type="presOf" srcId="{66EDAFE0-6B9A-43FE-8C34-5DE87320DFDD}" destId="{4FEBFD06-9E7B-4622-B716-D583752C2F3F}" srcOrd="0" destOrd="0" presId="urn:microsoft.com/office/officeart/2005/8/layout/lProcess2"/>
    <dgm:cxn modelId="{1E1F8945-2BD0-476D-90BF-00F2FAB4E694}" srcId="{B255CA49-32BD-4814-BB3A-A73D194C5919}" destId="{F704E74D-E5DE-4D6F-8EB0-8401372B0922}" srcOrd="3" destOrd="0" parTransId="{838D1367-DB6E-4AC7-BF7A-A4359B5E0E63}" sibTransId="{5C483A26-5825-4C6C-8D59-BAAD818BCA2B}"/>
    <dgm:cxn modelId="{5DC4AA41-41D9-4D82-BBDA-3DAB97984528}" srcId="{2642A018-1E05-4D2B-A04D-89A66B59E29B}" destId="{2C03C3D0-7E5D-449D-8D29-F8F187DCAC16}" srcOrd="5" destOrd="0" parTransId="{0234FDDB-41E0-4709-84CA-115F2971B159}" sibTransId="{325B1221-A028-4D5B-95FF-748BA07F61D6}"/>
    <dgm:cxn modelId="{B9C430B2-B279-4C34-946C-7962772CE87C}" type="presOf" srcId="{1C0B0589-6597-4E25-B154-02C7A558404D}" destId="{B027BFE1-0190-459C-BE09-6793BAC5C4ED}" srcOrd="0" destOrd="0" presId="urn:microsoft.com/office/officeart/2005/8/layout/lProcess2"/>
    <dgm:cxn modelId="{DEEA1D30-C07A-42AC-96D2-E70C07E8A6AD}" type="presOf" srcId="{F704E74D-E5DE-4D6F-8EB0-8401372B0922}" destId="{37E88D4C-59AC-4BF9-8172-4785A463A71C}" srcOrd="0" destOrd="0" presId="urn:microsoft.com/office/officeart/2005/8/layout/lProcess2"/>
    <dgm:cxn modelId="{C6D775D9-0629-4594-BF5F-5151EDAD7D3A}" type="presOf" srcId="{210BC146-F16D-4FAA-96E8-FCB7AE50EBD5}" destId="{EAD8826F-85CE-4F51-88BC-82D3DD88265B}" srcOrd="0" destOrd="0" presId="urn:microsoft.com/office/officeart/2005/8/layout/lProcess2"/>
    <dgm:cxn modelId="{39995691-F45C-4E93-B371-E7887907C596}" type="presOf" srcId="{440A4FC6-8FB7-4509-9C47-B11BC1D4116E}" destId="{A3108F0D-63A5-4C6E-A82B-0FCFBB7CBD51}" srcOrd="0" destOrd="0" presId="urn:microsoft.com/office/officeart/2005/8/layout/lProcess2"/>
    <dgm:cxn modelId="{601432E0-8B5B-43DA-AB09-6C22148AE30F}" type="presOf" srcId="{E1A18822-50F3-4F51-AA92-38D1779530DB}" destId="{E0E47D6B-31DD-499F-B001-328207ADD980}" srcOrd="0" destOrd="0" presId="urn:microsoft.com/office/officeart/2005/8/layout/lProcess2"/>
    <dgm:cxn modelId="{3EB82108-E8B4-466D-BD9E-D503C16A7C5F}" type="presOf" srcId="{2642A018-1E05-4D2B-A04D-89A66B59E29B}" destId="{3933E496-A835-41FA-807D-4B12BD240FD4}" srcOrd="1" destOrd="0" presId="urn:microsoft.com/office/officeart/2005/8/layout/lProcess2"/>
    <dgm:cxn modelId="{5ADB0B16-0C01-42C4-A541-EF128AA0AC00}" type="presOf" srcId="{B255CA49-32BD-4814-BB3A-A73D194C5919}" destId="{6CF96AAC-ED24-4C2D-90AE-08F518B8031E}" srcOrd="0" destOrd="0" presId="urn:microsoft.com/office/officeart/2005/8/layout/lProcess2"/>
    <dgm:cxn modelId="{9F8794AB-2854-4C09-BA61-69EC98672B3F}" type="presParOf" srcId="{0B2CC756-449A-4CAB-81F7-C78B98CCBD47}" destId="{085DC1E4-E7B4-4D5D-9781-89C61D290730}" srcOrd="0" destOrd="0" presId="urn:microsoft.com/office/officeart/2005/8/layout/lProcess2"/>
    <dgm:cxn modelId="{D489F2BA-4D90-45DA-86EB-285883B88407}" type="presParOf" srcId="{085DC1E4-E7B4-4D5D-9781-89C61D290730}" destId="{0391BFB3-5039-4239-A2CE-152634F4A2FB}" srcOrd="0" destOrd="0" presId="urn:microsoft.com/office/officeart/2005/8/layout/lProcess2"/>
    <dgm:cxn modelId="{C3253BF3-3947-43FB-BCF5-B9ACB2F1946E}" type="presParOf" srcId="{085DC1E4-E7B4-4D5D-9781-89C61D290730}" destId="{3933E496-A835-41FA-807D-4B12BD240FD4}" srcOrd="1" destOrd="0" presId="urn:microsoft.com/office/officeart/2005/8/layout/lProcess2"/>
    <dgm:cxn modelId="{885F0C11-DEF5-4E1B-9B41-627CB99F5A5B}" type="presParOf" srcId="{085DC1E4-E7B4-4D5D-9781-89C61D290730}" destId="{46D53E17-F9B1-450F-B335-209072DF3C65}" srcOrd="2" destOrd="0" presId="urn:microsoft.com/office/officeart/2005/8/layout/lProcess2"/>
    <dgm:cxn modelId="{90676C7F-DE8F-409B-AE6F-3529C22730D5}" type="presParOf" srcId="{46D53E17-F9B1-450F-B335-209072DF3C65}" destId="{C02F4069-AAC8-4C2D-9249-C24A63E7C5D7}" srcOrd="0" destOrd="0" presId="urn:microsoft.com/office/officeart/2005/8/layout/lProcess2"/>
    <dgm:cxn modelId="{C739E565-8F53-4D9E-9928-841E2CD17A8A}" type="presParOf" srcId="{C02F4069-AAC8-4C2D-9249-C24A63E7C5D7}" destId="{A3108F0D-63A5-4C6E-A82B-0FCFBB7CBD51}" srcOrd="0" destOrd="0" presId="urn:microsoft.com/office/officeart/2005/8/layout/lProcess2"/>
    <dgm:cxn modelId="{08983979-53DF-40FD-8F75-062A6900E799}" type="presParOf" srcId="{C02F4069-AAC8-4C2D-9249-C24A63E7C5D7}" destId="{BF274271-E5FE-4BB6-813E-8BDA23D59DFB}" srcOrd="1" destOrd="0" presId="urn:microsoft.com/office/officeart/2005/8/layout/lProcess2"/>
    <dgm:cxn modelId="{0CE881A1-8D8B-4D63-9439-3278B066F540}" type="presParOf" srcId="{C02F4069-AAC8-4C2D-9249-C24A63E7C5D7}" destId="{71DB852E-C5D8-4FA8-8042-5456FD6BBFB3}" srcOrd="2" destOrd="0" presId="urn:microsoft.com/office/officeart/2005/8/layout/lProcess2"/>
    <dgm:cxn modelId="{9F4FADFC-E709-4197-80DA-33E7C355EB0E}" type="presParOf" srcId="{C02F4069-AAC8-4C2D-9249-C24A63E7C5D7}" destId="{8DF8DC25-E3D7-4E76-A506-272F92F64FB1}" srcOrd="3" destOrd="0" presId="urn:microsoft.com/office/officeart/2005/8/layout/lProcess2"/>
    <dgm:cxn modelId="{13399F4C-92A0-4E27-99C9-3788A9E6945B}" type="presParOf" srcId="{C02F4069-AAC8-4C2D-9249-C24A63E7C5D7}" destId="{E0E47D6B-31DD-499F-B001-328207ADD980}" srcOrd="4" destOrd="0" presId="urn:microsoft.com/office/officeart/2005/8/layout/lProcess2"/>
    <dgm:cxn modelId="{8C108D78-72A6-4B69-A91E-5403BEFCF56C}" type="presParOf" srcId="{C02F4069-AAC8-4C2D-9249-C24A63E7C5D7}" destId="{DF8C4CAC-F4D4-46B6-9BA2-050A3F0EF0B6}" srcOrd="5" destOrd="0" presId="urn:microsoft.com/office/officeart/2005/8/layout/lProcess2"/>
    <dgm:cxn modelId="{8CC7D516-CF31-4B72-AB68-4810546CD4CB}" type="presParOf" srcId="{C02F4069-AAC8-4C2D-9249-C24A63E7C5D7}" destId="{4FEBFD06-9E7B-4622-B716-D583752C2F3F}" srcOrd="6" destOrd="0" presId="urn:microsoft.com/office/officeart/2005/8/layout/lProcess2"/>
    <dgm:cxn modelId="{E51BA5D9-911F-4E52-891D-88A982F972DD}" type="presParOf" srcId="{C02F4069-AAC8-4C2D-9249-C24A63E7C5D7}" destId="{E252B8DD-BE36-4D9B-9468-92AE5FA8248D}" srcOrd="7" destOrd="0" presId="urn:microsoft.com/office/officeart/2005/8/layout/lProcess2"/>
    <dgm:cxn modelId="{7B28D85B-8900-4768-B237-C67FBEAB32C3}" type="presParOf" srcId="{C02F4069-AAC8-4C2D-9249-C24A63E7C5D7}" destId="{BD32EF84-086A-4CFB-8CD9-4101AF7BCCD9}" srcOrd="8" destOrd="0" presId="urn:microsoft.com/office/officeart/2005/8/layout/lProcess2"/>
    <dgm:cxn modelId="{95F936B1-F978-4447-8A26-BFD6BBA109B3}" type="presParOf" srcId="{C02F4069-AAC8-4C2D-9249-C24A63E7C5D7}" destId="{86EE08F3-E1AF-4F49-A65F-FB290B69361F}" srcOrd="9" destOrd="0" presId="urn:microsoft.com/office/officeart/2005/8/layout/lProcess2"/>
    <dgm:cxn modelId="{CC20EAF7-3D3A-45E6-AF6B-F417EFEAB422}" type="presParOf" srcId="{C02F4069-AAC8-4C2D-9249-C24A63E7C5D7}" destId="{A66EB872-2166-4D2F-AB9B-9824FC861020}" srcOrd="10" destOrd="0" presId="urn:microsoft.com/office/officeart/2005/8/layout/lProcess2"/>
    <dgm:cxn modelId="{00A1995F-8A24-4605-B43F-2146AB2D1B00}" type="presParOf" srcId="{0B2CC756-449A-4CAB-81F7-C78B98CCBD47}" destId="{53F5EF2E-0AA5-48CE-A1CF-052DF4EFB5FA}" srcOrd="1" destOrd="0" presId="urn:microsoft.com/office/officeart/2005/8/layout/lProcess2"/>
    <dgm:cxn modelId="{0018AF1A-52DC-41D2-A0C2-C292E80F9D63}" type="presParOf" srcId="{0B2CC756-449A-4CAB-81F7-C78B98CCBD47}" destId="{2DC530C1-9D4D-4471-9D08-97F9307C556D}" srcOrd="2" destOrd="0" presId="urn:microsoft.com/office/officeart/2005/8/layout/lProcess2"/>
    <dgm:cxn modelId="{490F4BC1-5146-49E7-954A-378FE5A9DB88}" type="presParOf" srcId="{2DC530C1-9D4D-4471-9D08-97F9307C556D}" destId="{6CF96AAC-ED24-4C2D-90AE-08F518B8031E}" srcOrd="0" destOrd="0" presId="urn:microsoft.com/office/officeart/2005/8/layout/lProcess2"/>
    <dgm:cxn modelId="{CDCE6773-AEF8-47F4-B7E1-AF27F2C6A75D}" type="presParOf" srcId="{2DC530C1-9D4D-4471-9D08-97F9307C556D}" destId="{752C3D55-2089-4DA9-B645-CA50C803F527}" srcOrd="1" destOrd="0" presId="urn:microsoft.com/office/officeart/2005/8/layout/lProcess2"/>
    <dgm:cxn modelId="{504168F7-E90F-4258-A1A3-7345D08EF435}" type="presParOf" srcId="{2DC530C1-9D4D-4471-9D08-97F9307C556D}" destId="{BD37DC91-2CFF-4E8E-AC38-838D1225D6EB}" srcOrd="2" destOrd="0" presId="urn:microsoft.com/office/officeart/2005/8/layout/lProcess2"/>
    <dgm:cxn modelId="{10F01FC8-DE13-4506-BD3A-478B360601E5}" type="presParOf" srcId="{BD37DC91-2CFF-4E8E-AC38-838D1225D6EB}" destId="{D7471588-5D54-4DFE-BD23-0F89EFFD6743}" srcOrd="0" destOrd="0" presId="urn:microsoft.com/office/officeart/2005/8/layout/lProcess2"/>
    <dgm:cxn modelId="{E7AD0F3F-F385-4888-A4D2-81EADBA8B8F2}" type="presParOf" srcId="{D7471588-5D54-4DFE-BD23-0F89EFFD6743}" destId="{219857F9-629E-4AAB-BC56-CF7F1BCE9F33}" srcOrd="0" destOrd="0" presId="urn:microsoft.com/office/officeart/2005/8/layout/lProcess2"/>
    <dgm:cxn modelId="{7A228A91-C591-4DB5-9A34-60728953937C}" type="presParOf" srcId="{D7471588-5D54-4DFE-BD23-0F89EFFD6743}" destId="{9B9A640F-FEFA-4D0B-B328-01C475287FF4}" srcOrd="1" destOrd="0" presId="urn:microsoft.com/office/officeart/2005/8/layout/lProcess2"/>
    <dgm:cxn modelId="{5E7C58FD-2121-4818-83BC-A5D2D38209BD}" type="presParOf" srcId="{D7471588-5D54-4DFE-BD23-0F89EFFD6743}" destId="{062BC486-B625-4623-A4EA-CAE6C551DFD6}" srcOrd="2" destOrd="0" presId="urn:microsoft.com/office/officeart/2005/8/layout/lProcess2"/>
    <dgm:cxn modelId="{FBEBE872-9ED9-4AA6-9DE6-9EE5896F9972}" type="presParOf" srcId="{D7471588-5D54-4DFE-BD23-0F89EFFD6743}" destId="{5076DAAD-1841-4F5E-BDB8-837270F89B5A}" srcOrd="3" destOrd="0" presId="urn:microsoft.com/office/officeart/2005/8/layout/lProcess2"/>
    <dgm:cxn modelId="{B8E89D99-BF84-4EC9-BB52-BF3FA37D9784}" type="presParOf" srcId="{D7471588-5D54-4DFE-BD23-0F89EFFD6743}" destId="{6158B4D6-708D-448F-A971-DC5D7180903C}" srcOrd="4" destOrd="0" presId="urn:microsoft.com/office/officeart/2005/8/layout/lProcess2"/>
    <dgm:cxn modelId="{E4808A39-775F-486F-BCD3-1628BBCE20FA}" type="presParOf" srcId="{D7471588-5D54-4DFE-BD23-0F89EFFD6743}" destId="{0CA96461-CBBF-43E1-9EB0-7733D9357145}" srcOrd="5" destOrd="0" presId="urn:microsoft.com/office/officeart/2005/8/layout/lProcess2"/>
    <dgm:cxn modelId="{F7A4EBEE-E205-47F1-837F-7D7FFDF7E359}" type="presParOf" srcId="{D7471588-5D54-4DFE-BD23-0F89EFFD6743}" destId="{37E88D4C-59AC-4BF9-8172-4785A463A71C}" srcOrd="6" destOrd="0" presId="urn:microsoft.com/office/officeart/2005/8/layout/lProcess2"/>
    <dgm:cxn modelId="{07B62EFD-D662-4D83-9D4F-E34C29E4F366}" type="presParOf" srcId="{D7471588-5D54-4DFE-BD23-0F89EFFD6743}" destId="{013AAEF9-B2A7-45FF-A34F-C115E6D962C1}" srcOrd="7" destOrd="0" presId="urn:microsoft.com/office/officeart/2005/8/layout/lProcess2"/>
    <dgm:cxn modelId="{548AC8EA-9FBF-43BD-9373-19ED844FB15B}" type="presParOf" srcId="{D7471588-5D54-4DFE-BD23-0F89EFFD6743}" destId="{767E8E6D-D438-40A8-8E4B-089B4EE61A79}" srcOrd="8" destOrd="0" presId="urn:microsoft.com/office/officeart/2005/8/layout/lProcess2"/>
    <dgm:cxn modelId="{B9100545-23D9-4810-85AA-E52C75A4FB0A}" type="presParOf" srcId="{D7471588-5D54-4DFE-BD23-0F89EFFD6743}" destId="{B2DDA705-1D81-4CD1-AA98-38E1D29B81D1}" srcOrd="9" destOrd="0" presId="urn:microsoft.com/office/officeart/2005/8/layout/lProcess2"/>
    <dgm:cxn modelId="{9EC60231-C8D6-42F7-A2D1-78D655FAD8F1}" type="presParOf" srcId="{D7471588-5D54-4DFE-BD23-0F89EFFD6743}" destId="{AFB81383-E221-4966-BB98-110C9323B511}" srcOrd="10" destOrd="0" presId="urn:microsoft.com/office/officeart/2005/8/layout/lProcess2"/>
    <dgm:cxn modelId="{30B16046-BAD4-475E-909E-1BFC44649516}" type="presParOf" srcId="{0B2CC756-449A-4CAB-81F7-C78B98CCBD47}" destId="{8EB21EA7-11FF-498E-B16B-107963831FE6}" srcOrd="3" destOrd="0" presId="urn:microsoft.com/office/officeart/2005/8/layout/lProcess2"/>
    <dgm:cxn modelId="{87206073-0FE0-4611-A26D-501B5D034597}" type="presParOf" srcId="{0B2CC756-449A-4CAB-81F7-C78B98CCBD47}" destId="{8A3F6392-8F3C-426C-B28C-0948F804671E}" srcOrd="4" destOrd="0" presId="urn:microsoft.com/office/officeart/2005/8/layout/lProcess2"/>
    <dgm:cxn modelId="{89EED78E-5F50-46E4-B37E-7BFD1A10333A}" type="presParOf" srcId="{8A3F6392-8F3C-426C-B28C-0948F804671E}" destId="{B027BFE1-0190-459C-BE09-6793BAC5C4ED}" srcOrd="0" destOrd="0" presId="urn:microsoft.com/office/officeart/2005/8/layout/lProcess2"/>
    <dgm:cxn modelId="{C2172675-BBB4-4A57-ACDD-27B46BAEFE2C}" type="presParOf" srcId="{8A3F6392-8F3C-426C-B28C-0948F804671E}" destId="{30E25CAA-1824-487F-BE80-355F4D7391F2}" srcOrd="1" destOrd="0" presId="urn:microsoft.com/office/officeart/2005/8/layout/lProcess2"/>
    <dgm:cxn modelId="{44C958F6-E37D-447F-AF63-02098591DE69}" type="presParOf" srcId="{8A3F6392-8F3C-426C-B28C-0948F804671E}" destId="{3E2FF56E-494D-412F-8CC9-434B121ECF87}" srcOrd="2" destOrd="0" presId="urn:microsoft.com/office/officeart/2005/8/layout/lProcess2"/>
    <dgm:cxn modelId="{F7348EDE-737A-468A-8671-0461A8090DBF}" type="presParOf" srcId="{3E2FF56E-494D-412F-8CC9-434B121ECF87}" destId="{0050C674-89AD-4EC0-8409-7BC0E63F5F45}" srcOrd="0" destOrd="0" presId="urn:microsoft.com/office/officeart/2005/8/layout/lProcess2"/>
    <dgm:cxn modelId="{141F096F-C5EA-4F68-A70B-C4C8CF653344}" type="presParOf" srcId="{0050C674-89AD-4EC0-8409-7BC0E63F5F45}" destId="{C84E1CD8-AF91-42BA-A72C-3D58630A038E}" srcOrd="0" destOrd="0" presId="urn:microsoft.com/office/officeart/2005/8/layout/lProcess2"/>
    <dgm:cxn modelId="{08D95190-2BCA-4F15-A12C-3E9A65C623F8}" type="presParOf" srcId="{0050C674-89AD-4EC0-8409-7BC0E63F5F45}" destId="{4C77148D-C8CF-4E96-818F-4373C694D9DE}" srcOrd="1" destOrd="0" presId="urn:microsoft.com/office/officeart/2005/8/layout/lProcess2"/>
    <dgm:cxn modelId="{930DFC3B-53E9-4311-B206-A646F6B87704}" type="presParOf" srcId="{0050C674-89AD-4EC0-8409-7BC0E63F5F45}" destId="{EAD8826F-85CE-4F51-88BC-82D3DD88265B}" srcOrd="2" destOrd="0" presId="urn:microsoft.com/office/officeart/2005/8/layout/lProcess2"/>
    <dgm:cxn modelId="{D9E7B88B-432E-4925-9260-D5004CE1BF1A}" type="presParOf" srcId="{0050C674-89AD-4EC0-8409-7BC0E63F5F45}" destId="{9E57A770-DA9C-4E04-B3B5-6B5C5F3EA477}" srcOrd="3" destOrd="0" presId="urn:microsoft.com/office/officeart/2005/8/layout/lProcess2"/>
    <dgm:cxn modelId="{F7DF7480-F1A0-4538-86D2-8C0F44AA2437}" type="presParOf" srcId="{0050C674-89AD-4EC0-8409-7BC0E63F5F45}" destId="{785EF393-97D1-48C0-A45D-9C324F4F17B3}" srcOrd="4" destOrd="0" presId="urn:microsoft.com/office/officeart/2005/8/layout/lProcess2"/>
    <dgm:cxn modelId="{AEF1D18F-654E-426B-8BCC-0B26188D11F2}" type="presParOf" srcId="{0050C674-89AD-4EC0-8409-7BC0E63F5F45}" destId="{A7BF6463-81FB-4491-9FF4-E48ABBC4C52E}" srcOrd="5" destOrd="0" presId="urn:microsoft.com/office/officeart/2005/8/layout/lProcess2"/>
    <dgm:cxn modelId="{81906FA6-660D-44C4-AC46-A3516A597755}" type="presParOf" srcId="{0050C674-89AD-4EC0-8409-7BC0E63F5F45}" destId="{5AE9E6C2-6FAF-41BE-AAA6-9C59F7662FB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B6792-FF65-4857-B73E-4699F16483C0}" type="datetimeFigureOut">
              <a:rPr lang="es-ES" smtClean="0"/>
              <a:t>06/01/2017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45000"/>
            <a:ext cx="5607050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4AD07-0E12-4671-84CE-5460646564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359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0395-D9FA-4D47-B5D9-A5A7A4C38A34}" type="datetime1">
              <a:rPr lang="es-ES" smtClean="0"/>
              <a:t>06/01/2017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A173-F38B-4786-8105-2D2CE34D67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4243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7D876-EB28-4265-972B-C556BA97EC69}" type="datetime1">
              <a:rPr lang="es-ES" smtClean="0"/>
              <a:t>06/01/2017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A173-F38B-4786-8105-2D2CE34D67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8280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3706-11D5-4D0B-BDAF-3268ABF22343}" type="datetime1">
              <a:rPr lang="es-ES" smtClean="0"/>
              <a:t>06/01/2017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A173-F38B-4786-8105-2D2CE34D67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7415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41825-B4C5-4962-A6CD-EC0EBA6292F2}" type="datetime1">
              <a:rPr lang="es-ES" smtClean="0"/>
              <a:t>06/01/2017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A173-F38B-4786-8105-2D2CE34D67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024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5C3F-36DB-480C-B772-0999E209C97D}" type="datetime1">
              <a:rPr lang="es-ES" smtClean="0"/>
              <a:t>06/01/2017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A173-F38B-4786-8105-2D2CE34D67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8302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C52D-8F23-41B3-BA22-BA139AA426E4}" type="datetime1">
              <a:rPr lang="es-ES" smtClean="0"/>
              <a:t>06/01/2017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A173-F38B-4786-8105-2D2CE34D67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7909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3F88-A2D2-4290-9317-F5FD9DA2D357}" type="datetime1">
              <a:rPr lang="es-ES" smtClean="0"/>
              <a:t>06/01/2017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A173-F38B-4786-8105-2D2CE34D67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615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CD06-43F8-404D-B2B3-139DA0F1DFA3}" type="datetime1">
              <a:rPr lang="es-ES" smtClean="0"/>
              <a:t>06/01/2017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A173-F38B-4786-8105-2D2CE34D67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033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B963-9955-4D9D-89D5-551FAFA4388B}" type="datetime1">
              <a:rPr lang="es-ES" smtClean="0"/>
              <a:t>06/01/2017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A173-F38B-4786-8105-2D2CE34D67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350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A090-044E-48D5-81E5-B37AF1D52117}" type="datetime1">
              <a:rPr lang="es-ES" smtClean="0"/>
              <a:t>06/01/2017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A173-F38B-4786-8105-2D2CE34D67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0855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8285-867A-4346-B02B-7EB005FE4EB2}" type="datetime1">
              <a:rPr lang="es-ES" smtClean="0"/>
              <a:t>06/01/2017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A173-F38B-4786-8105-2D2CE34D67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291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CBC64-5B34-4B5D-A9A0-89F333170C27}" type="datetime1">
              <a:rPr lang="es-ES" smtClean="0"/>
              <a:t>06/01/2017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1A173-F38B-4786-8105-2D2CE34D67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10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2.emf"/><Relationship Id="rId4" Type="http://schemas.openxmlformats.org/officeDocument/2006/relationships/package" Target="../embeddings/Microsoft_Word_Document1.doc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Excel_Worksheet2.xlsx"/><Relationship Id="rId5" Type="http://schemas.openxmlformats.org/officeDocument/2006/relationships/oleObject" Target="../embeddings/oleObject2.bin"/><Relationship Id="rId4" Type="http://schemas.openxmlformats.org/officeDocument/2006/relationships/hyperlink" Target="Final%20y%20&#250;ltimo%20con%20men&#250;%20-%20Plan%20de%20Desarrollo.xls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slide" Target="slide14.xml"/><Relationship Id="rId3" Type="http://schemas.openxmlformats.org/officeDocument/2006/relationships/slide" Target="slide5.xml"/><Relationship Id="rId7" Type="http://schemas.openxmlformats.org/officeDocument/2006/relationships/slide" Target="slide7.xml"/><Relationship Id="rId12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11" Type="http://schemas.openxmlformats.org/officeDocument/2006/relationships/slide" Target="slide10.xml"/><Relationship Id="rId5" Type="http://schemas.openxmlformats.org/officeDocument/2006/relationships/slide" Target="slide6.xml"/><Relationship Id="rId10" Type="http://schemas.openxmlformats.org/officeDocument/2006/relationships/image" Target="../media/image9.jpg"/><Relationship Id="rId4" Type="http://schemas.openxmlformats.org/officeDocument/2006/relationships/image" Target="../media/image6.jpeg"/><Relationship Id="rId9" Type="http://schemas.openxmlformats.org/officeDocument/2006/relationships/slide" Target="slide11.xml"/><Relationship Id="rId1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1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391176" y="553718"/>
            <a:ext cx="8555865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47900" indent="449580" algn="r">
              <a:lnSpc>
                <a:spcPct val="150000"/>
              </a:lnSpc>
              <a:spcAft>
                <a:spcPts val="0"/>
              </a:spcAft>
            </a:pPr>
            <a:r>
              <a:rPr lang="es-ES" b="1" i="1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“Para gobernar a Antioquia hay que crear la cultura del largo plazo. Sólo el pensamiento visionario y orientado a resultados permitirá alcanzar mejores niveles de vida para la población antioqueña”</a:t>
            </a:r>
            <a:r>
              <a:rPr lang="es-ES" b="1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  <a:endParaRPr lang="es-CO" sz="2400" b="1" dirty="0">
              <a:solidFill>
                <a:schemeClr val="bg1"/>
              </a:solidFill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47900" indent="449580" algn="r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 </a:t>
            </a:r>
            <a:endParaRPr lang="es-CO" sz="2400" b="1" dirty="0">
              <a:solidFill>
                <a:schemeClr val="bg1"/>
              </a:solidFill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s-ES" b="1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Luis Pérez Gutiérrez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369238" y="2562938"/>
            <a:ext cx="10822762" cy="39703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533650" algn="l"/>
              </a:tabLst>
            </a:pPr>
            <a:endParaRPr lang="pt-BR" sz="2800" b="1" dirty="0" smtClean="0">
              <a:solidFill>
                <a:schemeClr val="bg1"/>
              </a:solidFill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533650" algn="l"/>
              </a:tabLst>
            </a:pPr>
            <a:r>
              <a:rPr lang="pt-BR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PLAN </a:t>
            </a:r>
            <a:r>
              <a:rPr lang="pt-BR" sz="2800" b="1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DE DESARROLLO </a:t>
            </a:r>
            <a:endParaRPr lang="es-CO" sz="1400" dirty="0">
              <a:solidFill>
                <a:schemeClr val="bg1"/>
              </a:solidFill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533650" algn="l"/>
              </a:tabLst>
            </a:pPr>
            <a:r>
              <a:rPr lang="pt-BR" sz="2800" b="1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“ANTIOQUIA PIENSA EN </a:t>
            </a:r>
            <a:r>
              <a:rPr lang="pt-BR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GRANDE” </a:t>
            </a:r>
            <a:endParaRPr lang="es-CO" sz="1400" dirty="0">
              <a:solidFill>
                <a:schemeClr val="bg1"/>
              </a:solidFill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533650" algn="l"/>
              </a:tabLst>
            </a:pPr>
            <a:r>
              <a:rPr lang="pt-BR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2016-2019 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533650" algn="l"/>
              </a:tabLst>
            </a:pPr>
            <a:endParaRPr lang="pt-BR" sz="2800" b="1" dirty="0" smtClean="0">
              <a:solidFill>
                <a:schemeClr val="bg1"/>
              </a:solidFill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533650" algn="l"/>
              </a:tabLst>
            </a:pPr>
            <a:r>
              <a:rPr lang="pt-BR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                 </a:t>
            </a:r>
            <a:endParaRPr lang="es-CO" sz="1400" dirty="0">
              <a:solidFill>
                <a:schemeClr val="bg1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989" y="4272375"/>
            <a:ext cx="2392680" cy="16002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214028" y="6050990"/>
            <a:ext cx="214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</a:rPr>
              <a:t>Agosto de 2016</a:t>
            </a: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367" y="232132"/>
            <a:ext cx="2462012" cy="1467489"/>
          </a:xfrm>
          <a:prstGeom prst="rect">
            <a:avLst/>
          </a:prstGeom>
        </p:spPr>
      </p:pic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799-0E4C-4134-848B-F2682A52887C}" type="datetime1">
              <a:rPr lang="es-ES" smtClean="0"/>
              <a:t>06/01/2017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A173-F38B-4786-8105-2D2CE34D67A4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906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903077" y="503263"/>
            <a:ext cx="4317913" cy="46166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O" sz="2400" b="1" dirty="0" smtClean="0"/>
              <a:t>ARTICULACIONES ESTRATÉGICAS</a:t>
            </a:r>
            <a:endParaRPr lang="es-CO" sz="2400" b="1" dirty="0"/>
          </a:p>
        </p:txBody>
      </p:sp>
      <p:sp>
        <p:nvSpPr>
          <p:cNvPr id="4" name="Rectángulo 3"/>
          <p:cNvSpPr/>
          <p:nvPr/>
        </p:nvSpPr>
        <p:spPr>
          <a:xfrm>
            <a:off x="665409" y="2719533"/>
            <a:ext cx="60960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ES" b="1" dirty="0">
                <a:latin typeface="Tahoma" panose="020B0604030504040204" pitchFamily="34" charset="0"/>
                <a:ea typeface="Microsoft JhengHei" panose="020B0604030504040204" pitchFamily="34" charset="-120"/>
              </a:rPr>
              <a:t>Articulación con el Plan Nacional de Desarrollo (PND) 2014-2018, </a:t>
            </a:r>
            <a:r>
              <a:rPr lang="es-ES" b="1" i="1" dirty="0">
                <a:latin typeface="Tahoma" panose="020B0604030504040204" pitchFamily="34" charset="0"/>
                <a:ea typeface="Microsoft JhengHei" panose="020B0604030504040204" pitchFamily="34" charset="-120"/>
              </a:rPr>
              <a:t>“Todos por un nuevo país</a:t>
            </a:r>
            <a:r>
              <a:rPr lang="es-ES" b="1" dirty="0">
                <a:latin typeface="Tahoma" panose="020B0604030504040204" pitchFamily="34" charset="0"/>
                <a:ea typeface="Microsoft JhengHei" panose="020B0604030504040204" pitchFamily="34" charset="-120"/>
              </a:rPr>
              <a:t>”</a:t>
            </a:r>
            <a:endParaRPr lang="es-CO" dirty="0"/>
          </a:p>
        </p:txBody>
      </p:sp>
      <p:sp>
        <p:nvSpPr>
          <p:cNvPr id="5" name="Rectángulo 4"/>
          <p:cNvSpPr/>
          <p:nvPr/>
        </p:nvSpPr>
        <p:spPr>
          <a:xfrm>
            <a:off x="1051776" y="4460682"/>
            <a:ext cx="383791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b="1" dirty="0">
                <a:latin typeface="Tahoma" panose="020B0604030504040204" pitchFamily="34" charset="0"/>
                <a:ea typeface="Microsoft JhengHei" panose="020B0604030504040204" pitchFamily="34" charset="-120"/>
              </a:rPr>
              <a:t>Sinergias interdepartamentales</a:t>
            </a:r>
            <a:endParaRPr lang="es-CO" dirty="0"/>
          </a:p>
        </p:txBody>
      </p:sp>
      <p:sp>
        <p:nvSpPr>
          <p:cNvPr id="6" name="Rectángulo 5"/>
          <p:cNvSpPr/>
          <p:nvPr/>
        </p:nvSpPr>
        <p:spPr>
          <a:xfrm>
            <a:off x="5990356" y="3814541"/>
            <a:ext cx="459613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b="1" dirty="0">
                <a:latin typeface="Tahoma" panose="020B0604030504040204" pitchFamily="34" charset="0"/>
                <a:ea typeface="Microsoft JhengHei" panose="020B0604030504040204" pitchFamily="34" charset="-120"/>
              </a:rPr>
              <a:t>Interacción Departamento-Municipios</a:t>
            </a:r>
            <a:endParaRPr lang="es-CO" dirty="0"/>
          </a:p>
        </p:txBody>
      </p:sp>
      <p:sp>
        <p:nvSpPr>
          <p:cNvPr id="7" name="Rectángulo 6"/>
          <p:cNvSpPr/>
          <p:nvPr/>
        </p:nvSpPr>
        <p:spPr>
          <a:xfrm>
            <a:off x="4117868" y="1876315"/>
            <a:ext cx="3188693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b="1" dirty="0">
                <a:latin typeface="Tahoma" panose="020B0604030504040204" pitchFamily="34" charset="0"/>
                <a:ea typeface="Microsoft JhengHei" panose="020B0604030504040204" pitchFamily="34" charset="-120"/>
              </a:rPr>
              <a:t>Articulación con el mundo</a:t>
            </a:r>
            <a:endParaRPr lang="es-CO" dirty="0"/>
          </a:p>
        </p:txBody>
      </p:sp>
      <p:sp>
        <p:nvSpPr>
          <p:cNvPr id="8" name="Rectángulo 7"/>
          <p:cNvSpPr/>
          <p:nvPr/>
        </p:nvSpPr>
        <p:spPr>
          <a:xfrm>
            <a:off x="7306561" y="4953328"/>
            <a:ext cx="4466287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b="1" dirty="0">
                <a:latin typeface="Tahoma" panose="020B0604030504040204" pitchFamily="34" charset="0"/>
                <a:ea typeface="Microsoft JhengHei" panose="020B0604030504040204" pitchFamily="34" charset="-120"/>
              </a:rPr>
              <a:t>Asociaciones Público–Privadas (APP)</a:t>
            </a:r>
            <a:endParaRPr lang="es-CO" dirty="0"/>
          </a:p>
        </p:txBody>
      </p:sp>
      <p:sp>
        <p:nvSpPr>
          <p:cNvPr id="9" name="Rectángulo 8"/>
          <p:cNvSpPr/>
          <p:nvPr/>
        </p:nvSpPr>
        <p:spPr>
          <a:xfrm>
            <a:off x="3928713" y="5846145"/>
            <a:ext cx="3567002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b="1" dirty="0">
                <a:latin typeface="Tahoma" panose="020B0604030504040204" pitchFamily="34" charset="0"/>
                <a:ea typeface="Microsoft JhengHei" panose="020B0604030504040204" pitchFamily="34" charset="-120"/>
              </a:rPr>
              <a:t>De la mano con la ciudadanía</a:t>
            </a:r>
            <a:endParaRPr lang="es-CO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84" y="231183"/>
            <a:ext cx="2462012" cy="1467489"/>
          </a:xfrm>
          <a:prstGeom prst="rect">
            <a:avLst/>
          </a:prstGeom>
        </p:spPr>
      </p:pic>
      <p:sp>
        <p:nvSpPr>
          <p:cNvPr id="11" name="Botón de acción: Hacia atrás o Anterior 10">
            <a:hlinkClick r:id="rId3" action="ppaction://hlinksldjump" highlightClick="1"/>
          </p:cNvPr>
          <p:cNvSpPr/>
          <p:nvPr/>
        </p:nvSpPr>
        <p:spPr>
          <a:xfrm>
            <a:off x="10610210" y="6119719"/>
            <a:ext cx="555713" cy="321972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noFill/>
            </a:endParaRPr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FE8B1-EDD2-438B-B787-4939EEE2C1F8}" type="datetime1">
              <a:rPr lang="es-ES" smtClean="0"/>
              <a:t>06/01/2017</a:t>
            </a:fld>
            <a:endParaRPr lang="es-ES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A173-F38B-4786-8105-2D2CE34D67A4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899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16 Diagrama"/>
          <p:cNvGraphicFramePr/>
          <p:nvPr>
            <p:extLst>
              <p:ext uri="{D42A27DB-BD31-4B8C-83A1-F6EECF244321}">
                <p14:modId xmlns:p14="http://schemas.microsoft.com/office/powerpoint/2010/main" val="3477042019"/>
              </p:ext>
            </p:extLst>
          </p:nvPr>
        </p:nvGraphicFramePr>
        <p:xfrm>
          <a:off x="2676391" y="1350728"/>
          <a:ext cx="7703313" cy="4831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18 Rectángulo"/>
          <p:cNvSpPr/>
          <p:nvPr/>
        </p:nvSpPr>
        <p:spPr>
          <a:xfrm>
            <a:off x="6381685" y="518705"/>
            <a:ext cx="4481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sz="2000" b="1" dirty="0"/>
              <a:t>ESTRUCTURA DEL PLAN DE DESARROLLO</a:t>
            </a:r>
          </a:p>
        </p:txBody>
      </p:sp>
      <p:cxnSp>
        <p:nvCxnSpPr>
          <p:cNvPr id="13" name="Conector recto de flecha 12"/>
          <p:cNvCxnSpPr/>
          <p:nvPr/>
        </p:nvCxnSpPr>
        <p:spPr>
          <a:xfrm flipH="1">
            <a:off x="5231904" y="4437112"/>
            <a:ext cx="1296144" cy="5760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6528048" y="4437112"/>
            <a:ext cx="1512168" cy="2880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184" y="231183"/>
            <a:ext cx="2462012" cy="1467489"/>
          </a:xfrm>
          <a:prstGeom prst="rect">
            <a:avLst/>
          </a:prstGeom>
        </p:spPr>
      </p:pic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C9ED-18A4-4292-B63C-EC592F04C4B4}" type="datetime1">
              <a:rPr lang="es-ES" smtClean="0"/>
              <a:t>06/01/2017</a:t>
            </a:fld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A173-F38B-4786-8105-2D2CE34D67A4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854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544339" y="701794"/>
            <a:ext cx="8732270" cy="6021124"/>
            <a:chOff x="1876848" y="888830"/>
            <a:chExt cx="8467624" cy="5858928"/>
          </a:xfrm>
        </p:grpSpPr>
        <p:sp>
          <p:nvSpPr>
            <p:cNvPr id="28" name="27 CuadroTexto"/>
            <p:cNvSpPr txBox="1"/>
            <p:nvPr/>
          </p:nvSpPr>
          <p:spPr>
            <a:xfrm>
              <a:off x="2567608" y="1556792"/>
              <a:ext cx="4235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2000" b="1" dirty="0">
                  <a:solidFill>
                    <a:schemeClr val="bg1"/>
                  </a:solidFill>
                </a:rPr>
                <a:t>L1</a:t>
              </a:r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4376342" y="1556792"/>
              <a:ext cx="4235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2000" b="1" dirty="0">
                  <a:solidFill>
                    <a:schemeClr val="bg1"/>
                  </a:solidFill>
                </a:rPr>
                <a:t>L2</a:t>
              </a:r>
            </a:p>
          </p:txBody>
        </p:sp>
        <p:sp>
          <p:nvSpPr>
            <p:cNvPr id="30" name="29 CuadroTexto"/>
            <p:cNvSpPr txBox="1"/>
            <p:nvPr/>
          </p:nvSpPr>
          <p:spPr>
            <a:xfrm>
              <a:off x="6032526" y="1556792"/>
              <a:ext cx="4235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2000" b="1" dirty="0">
                  <a:solidFill>
                    <a:schemeClr val="bg1"/>
                  </a:solidFill>
                </a:rPr>
                <a:t>L3</a:t>
              </a:r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7760718" y="1556792"/>
              <a:ext cx="4235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2000" b="1" dirty="0">
                  <a:solidFill>
                    <a:schemeClr val="bg1"/>
                  </a:solidFill>
                </a:rPr>
                <a:t>L4</a:t>
              </a:r>
            </a:p>
          </p:txBody>
        </p:sp>
        <p:sp>
          <p:nvSpPr>
            <p:cNvPr id="32" name="31 CuadroTexto"/>
            <p:cNvSpPr txBox="1"/>
            <p:nvPr/>
          </p:nvSpPr>
          <p:spPr>
            <a:xfrm>
              <a:off x="9488910" y="1556792"/>
              <a:ext cx="4235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2000" b="1" dirty="0">
                  <a:solidFill>
                    <a:schemeClr val="bg1"/>
                  </a:solidFill>
                </a:rPr>
                <a:t>L5</a:t>
              </a:r>
            </a:p>
          </p:txBody>
        </p:sp>
        <p:grpSp>
          <p:nvGrpSpPr>
            <p:cNvPr id="41" name="40 Grupo"/>
            <p:cNvGrpSpPr/>
            <p:nvPr/>
          </p:nvGrpSpPr>
          <p:grpSpPr>
            <a:xfrm>
              <a:off x="3026618" y="888830"/>
              <a:ext cx="7317854" cy="5858928"/>
              <a:chOff x="1502618" y="888829"/>
              <a:chExt cx="7317854" cy="5858928"/>
            </a:xfrm>
          </p:grpSpPr>
          <p:sp>
            <p:nvSpPr>
              <p:cNvPr id="35" name="34 CuadroTexto"/>
              <p:cNvSpPr txBox="1"/>
              <p:nvPr/>
            </p:nvSpPr>
            <p:spPr>
              <a:xfrm>
                <a:off x="3279232" y="888829"/>
                <a:ext cx="27537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dirty="0"/>
                  <a:t>Dimensiones del Desarrollo</a:t>
                </a:r>
              </a:p>
            </p:txBody>
          </p:sp>
          <p:sp>
            <p:nvSpPr>
              <p:cNvPr id="36" name="35 Elipse"/>
              <p:cNvSpPr/>
              <p:nvPr/>
            </p:nvSpPr>
            <p:spPr>
              <a:xfrm>
                <a:off x="1502618" y="1340768"/>
                <a:ext cx="1485206" cy="10081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400" b="1" dirty="0"/>
                  <a:t>Desarrollo Económico</a:t>
                </a:r>
              </a:p>
            </p:txBody>
          </p:sp>
          <p:sp>
            <p:nvSpPr>
              <p:cNvPr id="37" name="36 Elipse"/>
              <p:cNvSpPr/>
              <p:nvPr/>
            </p:nvSpPr>
            <p:spPr>
              <a:xfrm>
                <a:off x="3939742" y="1340768"/>
                <a:ext cx="1496354" cy="1008112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600" b="1" dirty="0">
                    <a:solidFill>
                      <a:schemeClr val="bg1"/>
                    </a:solidFill>
                  </a:rPr>
                  <a:t>Desarrollo Social</a:t>
                </a:r>
              </a:p>
            </p:txBody>
          </p:sp>
          <p:sp>
            <p:nvSpPr>
              <p:cNvPr id="38" name="37 Elipse"/>
              <p:cNvSpPr/>
              <p:nvPr/>
            </p:nvSpPr>
            <p:spPr>
              <a:xfrm>
                <a:off x="5692552" y="1340768"/>
                <a:ext cx="1471736" cy="1008112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600" dirty="0"/>
                  <a:t>Desarrollo Ambiental</a:t>
                </a:r>
              </a:p>
            </p:txBody>
          </p:sp>
          <p:sp>
            <p:nvSpPr>
              <p:cNvPr id="39" name="38 Elipse"/>
              <p:cNvSpPr/>
              <p:nvPr/>
            </p:nvSpPr>
            <p:spPr>
              <a:xfrm>
                <a:off x="7385248" y="1340768"/>
                <a:ext cx="1435224" cy="1008112"/>
              </a:xfrm>
              <a:prstGeom prst="ellipse">
                <a:avLst/>
              </a:prstGeom>
              <a:solidFill>
                <a:srgbClr val="9900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400" b="1" dirty="0">
                    <a:solidFill>
                      <a:schemeClr val="bg1"/>
                    </a:solidFill>
                  </a:rPr>
                  <a:t>Desarrollo Político</a:t>
                </a:r>
              </a:p>
            </p:txBody>
          </p:sp>
          <p:sp>
            <p:nvSpPr>
              <p:cNvPr id="40" name="39 Elipse"/>
              <p:cNvSpPr/>
              <p:nvPr/>
            </p:nvSpPr>
            <p:spPr>
              <a:xfrm>
                <a:off x="3795727" y="5739645"/>
                <a:ext cx="1861330" cy="1008112"/>
              </a:xfrm>
              <a:prstGeom prst="ellipse">
                <a:avLst/>
              </a:pr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600" b="1" dirty="0">
                    <a:solidFill>
                      <a:schemeClr val="bg1"/>
                    </a:solidFill>
                  </a:rPr>
                  <a:t>Desarrollo Institucional</a:t>
                </a:r>
              </a:p>
            </p:txBody>
          </p:sp>
        </p:grpSp>
        <p:cxnSp>
          <p:nvCxnSpPr>
            <p:cNvPr id="44" name="43 Conector angular"/>
            <p:cNvCxnSpPr>
              <a:stCxn id="16" idx="0"/>
              <a:endCxn id="36" idx="4"/>
            </p:cNvCxnSpPr>
            <p:nvPr/>
          </p:nvCxnSpPr>
          <p:spPr>
            <a:xfrm rot="5400000" flipH="1" flipV="1">
              <a:off x="3019704" y="2103421"/>
              <a:ext cx="504056" cy="994977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47 Conector angular"/>
            <p:cNvCxnSpPr>
              <a:stCxn id="17" idx="0"/>
            </p:cNvCxnSpPr>
            <p:nvPr/>
          </p:nvCxnSpPr>
          <p:spPr>
            <a:xfrm rot="16200000" flipV="1">
              <a:off x="4037100" y="2333029"/>
              <a:ext cx="275438" cy="811196"/>
            </a:xfrm>
            <a:prstGeom prst="bentConnector2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54" name="53 Grupo"/>
            <p:cNvGrpSpPr/>
            <p:nvPr/>
          </p:nvGrpSpPr>
          <p:grpSpPr>
            <a:xfrm>
              <a:off x="1876848" y="2740858"/>
              <a:ext cx="8395617" cy="2334855"/>
              <a:chOff x="352847" y="2740858"/>
              <a:chExt cx="8395617" cy="2334855"/>
            </a:xfrm>
          </p:grpSpPr>
          <p:grpSp>
            <p:nvGrpSpPr>
              <p:cNvPr id="42" name="41 Grupo"/>
              <p:cNvGrpSpPr/>
              <p:nvPr/>
            </p:nvGrpSpPr>
            <p:grpSpPr>
              <a:xfrm>
                <a:off x="352847" y="2852936"/>
                <a:ext cx="8395617" cy="2222777"/>
                <a:chOff x="352847" y="2852936"/>
                <a:chExt cx="8395617" cy="2222777"/>
              </a:xfrm>
            </p:grpSpPr>
            <p:sp>
              <p:nvSpPr>
                <p:cNvPr id="16" name="Rectangle 13"/>
                <p:cNvSpPr>
                  <a:spLocks noChangeArrowheads="1"/>
                </p:cNvSpPr>
                <p:nvPr/>
              </p:nvSpPr>
              <p:spPr bwMode="auto">
                <a:xfrm>
                  <a:off x="400472" y="2852936"/>
                  <a:ext cx="1699543" cy="1199541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0070C0"/>
                  </a:extrusionClr>
                </a:sp3d>
              </p:spPr>
              <p:txBody>
                <a:bodyPr anchor="ctr">
                  <a:flatTx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/>
                  <a:r>
                    <a:rPr lang="es-CO" sz="1200" b="1" dirty="0">
                      <a:solidFill>
                        <a:schemeClr val="bg1"/>
                      </a:solidFill>
                    </a:rPr>
                    <a:t>COMPETITIVIDAD</a:t>
                  </a:r>
                </a:p>
                <a:p>
                  <a:pPr algn="ctr"/>
                  <a:r>
                    <a:rPr lang="es-CO" sz="1200" b="1" dirty="0">
                      <a:solidFill>
                        <a:schemeClr val="bg1"/>
                      </a:solidFill>
                    </a:rPr>
                    <a:t>E</a:t>
                  </a:r>
                </a:p>
                <a:p>
                  <a:pPr algn="ctr"/>
                  <a:r>
                    <a:rPr lang="es-CO" sz="1200" b="1" dirty="0">
                      <a:solidFill>
                        <a:schemeClr val="bg1"/>
                      </a:solidFill>
                    </a:rPr>
                    <a:t>INFRAESTRUCTURA</a:t>
                  </a:r>
                </a:p>
              </p:txBody>
            </p:sp>
            <p:sp>
              <p:nvSpPr>
                <p:cNvPr id="17" name="Rectangle 14"/>
                <p:cNvSpPr>
                  <a:spLocks noChangeArrowheads="1"/>
                </p:cNvSpPr>
                <p:nvPr/>
              </p:nvSpPr>
              <p:spPr bwMode="auto">
                <a:xfrm>
                  <a:off x="2272680" y="2876346"/>
                  <a:ext cx="1567473" cy="1233814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008000"/>
                  </a:extrusionClr>
                </a:sp3d>
              </p:spPr>
              <p:txBody>
                <a:bodyPr anchor="ctr">
                  <a:flatTx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s-ES" altLang="es-CO" sz="1200" b="1" dirty="0">
                      <a:solidFill>
                        <a:schemeClr val="bg1"/>
                      </a:solidFill>
                    </a:rPr>
                    <a:t>LA NUEVA RURALIDAD, PARA VIVIR MEJOR EN EL CAMPO</a:t>
                  </a:r>
                </a:p>
              </p:txBody>
            </p:sp>
            <p:sp>
              <p:nvSpPr>
                <p:cNvPr id="18" name="Rectangle 15"/>
                <p:cNvSpPr>
                  <a:spLocks noChangeArrowheads="1"/>
                </p:cNvSpPr>
                <p:nvPr/>
              </p:nvSpPr>
              <p:spPr bwMode="auto">
                <a:xfrm>
                  <a:off x="5657056" y="2877668"/>
                  <a:ext cx="1507232" cy="1285223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chemeClr val="accent6"/>
                  </a:extrusion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flatTx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s-ES" altLang="es-CO" sz="1200" b="1" dirty="0">
                      <a:solidFill>
                        <a:schemeClr val="bg1"/>
                      </a:solidFill>
                    </a:rPr>
                    <a:t>SOSTENIBILIDAD</a:t>
                  </a:r>
                </a:p>
                <a:p>
                  <a:pPr algn="ctr" eaLnBrk="1" hangingPunct="1"/>
                  <a:r>
                    <a:rPr lang="es-ES" altLang="es-CO" sz="1200" b="1" dirty="0">
                      <a:solidFill>
                        <a:schemeClr val="bg1"/>
                      </a:solidFill>
                    </a:rPr>
                    <a:t>AMBIENTAL</a:t>
                  </a:r>
                </a:p>
              </p:txBody>
            </p:sp>
            <p:sp>
              <p:nvSpPr>
                <p:cNvPr id="19" name="Rectangle 16"/>
                <p:cNvSpPr>
                  <a:spLocks noChangeArrowheads="1"/>
                </p:cNvSpPr>
                <p:nvPr/>
              </p:nvSpPr>
              <p:spPr bwMode="auto">
                <a:xfrm>
                  <a:off x="4030191" y="2887648"/>
                  <a:ext cx="1410841" cy="128522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chemeClr val="accent2"/>
                  </a:extrusion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flatTx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s-ES" altLang="es-CO" sz="1200" b="1" dirty="0">
                      <a:solidFill>
                        <a:schemeClr val="bg1"/>
                      </a:solidFill>
                    </a:rPr>
                    <a:t>EQUIDAD</a:t>
                  </a:r>
                </a:p>
                <a:p>
                  <a:pPr algn="ctr" eaLnBrk="1" hangingPunct="1"/>
                  <a:r>
                    <a:rPr lang="es-ES" altLang="es-CO" sz="1200" b="1" dirty="0">
                      <a:solidFill>
                        <a:schemeClr val="bg1"/>
                      </a:solidFill>
                    </a:rPr>
                    <a:t>Y MOVILIDAD</a:t>
                  </a:r>
                </a:p>
                <a:p>
                  <a:pPr algn="ctr" eaLnBrk="1" hangingPunct="1"/>
                  <a:r>
                    <a:rPr lang="es-ES" altLang="es-CO" sz="1200" b="1" dirty="0">
                      <a:solidFill>
                        <a:schemeClr val="bg1"/>
                      </a:solidFill>
                    </a:rPr>
                    <a:t>SOCIAL</a:t>
                  </a:r>
                </a:p>
              </p:txBody>
            </p:sp>
            <p:sp>
              <p:nvSpPr>
                <p:cNvPr id="20" name="Rectangle 15"/>
                <p:cNvSpPr>
                  <a:spLocks noChangeArrowheads="1"/>
                </p:cNvSpPr>
                <p:nvPr/>
              </p:nvSpPr>
              <p:spPr bwMode="auto">
                <a:xfrm>
                  <a:off x="7385248" y="2854385"/>
                  <a:ext cx="1363216" cy="1285223"/>
                </a:xfrm>
                <a:prstGeom prst="rect">
                  <a:avLst/>
                </a:prstGeom>
                <a:solidFill>
                  <a:srgbClr val="990099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990099"/>
                  </a:extrusionClr>
                </a:sp3d>
              </p:spPr>
              <p:txBody>
                <a:bodyPr anchor="ctr">
                  <a:flatTx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s-ES" altLang="es-CO" sz="1200" b="1" dirty="0">
                      <a:solidFill>
                        <a:schemeClr val="bg1"/>
                      </a:solidFill>
                    </a:rPr>
                    <a:t>SEGURIDAD, JUSTICIA</a:t>
                  </a:r>
                </a:p>
                <a:p>
                  <a:pPr algn="ctr" eaLnBrk="1" hangingPunct="1"/>
                  <a:r>
                    <a:rPr lang="es-ES" altLang="es-CO" sz="1200" b="1" dirty="0">
                      <a:solidFill>
                        <a:schemeClr val="bg1"/>
                      </a:solidFill>
                    </a:rPr>
                    <a:t>Y DDHH</a:t>
                  </a:r>
                  <a:endParaRPr lang="es-ES" altLang="es-CO" sz="1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Rectangle 16"/>
                <p:cNvSpPr>
                  <a:spLocks noChangeArrowheads="1"/>
                </p:cNvSpPr>
                <p:nvPr/>
              </p:nvSpPr>
              <p:spPr bwMode="auto">
                <a:xfrm>
                  <a:off x="352847" y="4241066"/>
                  <a:ext cx="8251601" cy="417323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006600"/>
                  </a:extrusionClr>
                </a:sp3d>
              </p:spPr>
              <p:txBody>
                <a:bodyPr anchor="ctr">
                  <a:flatTx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s-ES" altLang="es-CO" sz="1400" b="1" dirty="0">
                      <a:solidFill>
                        <a:schemeClr val="bg1"/>
                      </a:solidFill>
                    </a:rPr>
                    <a:t>POSCONFLICTO</a:t>
                  </a:r>
                </a:p>
              </p:txBody>
            </p:sp>
            <p:sp>
              <p:nvSpPr>
                <p:cNvPr id="22" name="AutoShape 30"/>
                <p:cNvSpPr>
                  <a:spLocks noChangeArrowheads="1"/>
                </p:cNvSpPr>
                <p:nvPr/>
              </p:nvSpPr>
              <p:spPr bwMode="auto">
                <a:xfrm>
                  <a:off x="971600" y="4643665"/>
                  <a:ext cx="577761" cy="432048"/>
                </a:xfrm>
                <a:prstGeom prst="can">
                  <a:avLst>
                    <a:gd name="adj" fmla="val 25000"/>
                  </a:avLst>
                </a:prstGeom>
                <a:solidFill>
                  <a:schemeClr val="bg1">
                    <a:lumMod val="75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es-CO" altLang="es-CO"/>
                </a:p>
              </p:txBody>
            </p:sp>
            <p:sp>
              <p:nvSpPr>
                <p:cNvPr id="23" name="AutoShape 30"/>
                <p:cNvSpPr>
                  <a:spLocks noChangeArrowheads="1"/>
                </p:cNvSpPr>
                <p:nvPr/>
              </p:nvSpPr>
              <p:spPr bwMode="auto">
                <a:xfrm>
                  <a:off x="2771800" y="4643665"/>
                  <a:ext cx="637986" cy="432048"/>
                </a:xfrm>
                <a:prstGeom prst="can">
                  <a:avLst>
                    <a:gd name="adj" fmla="val 25000"/>
                  </a:avLst>
                </a:prstGeom>
                <a:solidFill>
                  <a:schemeClr val="bg1">
                    <a:lumMod val="75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es-CO" altLang="es-CO"/>
                </a:p>
              </p:txBody>
            </p:sp>
            <p:sp>
              <p:nvSpPr>
                <p:cNvPr id="24" name="AutoShape 30"/>
                <p:cNvSpPr>
                  <a:spLocks noChangeArrowheads="1"/>
                </p:cNvSpPr>
                <p:nvPr/>
              </p:nvSpPr>
              <p:spPr bwMode="auto">
                <a:xfrm>
                  <a:off x="4499992" y="4643665"/>
                  <a:ext cx="637986" cy="432048"/>
                </a:xfrm>
                <a:prstGeom prst="can">
                  <a:avLst>
                    <a:gd name="adj" fmla="val 25000"/>
                  </a:avLst>
                </a:prstGeom>
                <a:solidFill>
                  <a:schemeClr val="bg1">
                    <a:lumMod val="75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es-CO" altLang="es-CO"/>
                </a:p>
              </p:txBody>
            </p:sp>
            <p:sp>
              <p:nvSpPr>
                <p:cNvPr id="25" name="AutoShape 30"/>
                <p:cNvSpPr>
                  <a:spLocks noChangeArrowheads="1"/>
                </p:cNvSpPr>
                <p:nvPr/>
              </p:nvSpPr>
              <p:spPr bwMode="auto">
                <a:xfrm>
                  <a:off x="6156176" y="4643665"/>
                  <a:ext cx="637986" cy="432048"/>
                </a:xfrm>
                <a:prstGeom prst="can">
                  <a:avLst>
                    <a:gd name="adj" fmla="val 25000"/>
                  </a:avLst>
                </a:prstGeom>
                <a:solidFill>
                  <a:schemeClr val="bg1">
                    <a:lumMod val="75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es-CO" altLang="es-CO"/>
                </a:p>
              </p:txBody>
            </p:sp>
            <p:sp>
              <p:nvSpPr>
                <p:cNvPr id="26" name="AutoShape 30"/>
                <p:cNvSpPr>
                  <a:spLocks noChangeArrowheads="1"/>
                </p:cNvSpPr>
                <p:nvPr/>
              </p:nvSpPr>
              <p:spPr bwMode="auto">
                <a:xfrm>
                  <a:off x="7822446" y="4643665"/>
                  <a:ext cx="637986" cy="432048"/>
                </a:xfrm>
                <a:prstGeom prst="can">
                  <a:avLst>
                    <a:gd name="adj" fmla="val 25000"/>
                  </a:avLst>
                </a:prstGeom>
                <a:solidFill>
                  <a:schemeClr val="bg1">
                    <a:lumMod val="75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es-CO" altLang="es-CO"/>
                </a:p>
              </p:txBody>
            </p:sp>
            <p:sp>
              <p:nvSpPr>
                <p:cNvPr id="33" name="32 CuadroTexto"/>
                <p:cNvSpPr txBox="1"/>
                <p:nvPr/>
              </p:nvSpPr>
              <p:spPr>
                <a:xfrm>
                  <a:off x="2339752" y="4211617"/>
                  <a:ext cx="42351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CO" sz="2000" b="1" dirty="0">
                      <a:solidFill>
                        <a:schemeClr val="bg1"/>
                      </a:solidFill>
                    </a:rPr>
                    <a:t>L6</a:t>
                  </a:r>
                </a:p>
              </p:txBody>
            </p:sp>
          </p:grpSp>
          <p:sp>
            <p:nvSpPr>
              <p:cNvPr id="49" name="48 CuadroTexto"/>
              <p:cNvSpPr txBox="1"/>
              <p:nvPr/>
            </p:nvSpPr>
            <p:spPr>
              <a:xfrm>
                <a:off x="467544" y="2740858"/>
                <a:ext cx="4235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2000" b="1" dirty="0">
                    <a:solidFill>
                      <a:schemeClr val="bg1"/>
                    </a:solidFill>
                  </a:rPr>
                  <a:t>L1</a:t>
                </a:r>
              </a:p>
            </p:txBody>
          </p:sp>
          <p:sp>
            <p:nvSpPr>
              <p:cNvPr id="50" name="49 CuadroTexto"/>
              <p:cNvSpPr txBox="1"/>
              <p:nvPr/>
            </p:nvSpPr>
            <p:spPr>
              <a:xfrm>
                <a:off x="2267744" y="2780928"/>
                <a:ext cx="4235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2000" b="1" dirty="0">
                    <a:solidFill>
                      <a:schemeClr val="bg1"/>
                    </a:solidFill>
                  </a:rPr>
                  <a:t>L2</a:t>
                </a:r>
              </a:p>
            </p:txBody>
          </p:sp>
          <p:sp>
            <p:nvSpPr>
              <p:cNvPr id="51" name="50 CuadroTexto"/>
              <p:cNvSpPr txBox="1"/>
              <p:nvPr/>
            </p:nvSpPr>
            <p:spPr>
              <a:xfrm>
                <a:off x="4004470" y="2780928"/>
                <a:ext cx="4235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2000" b="1" dirty="0">
                    <a:solidFill>
                      <a:schemeClr val="bg1"/>
                    </a:solidFill>
                  </a:rPr>
                  <a:t>L3</a:t>
                </a:r>
              </a:p>
            </p:txBody>
          </p:sp>
          <p:sp>
            <p:nvSpPr>
              <p:cNvPr id="52" name="51 CuadroTexto"/>
              <p:cNvSpPr txBox="1"/>
              <p:nvPr/>
            </p:nvSpPr>
            <p:spPr>
              <a:xfrm>
                <a:off x="5660654" y="2780928"/>
                <a:ext cx="4235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2000" b="1" dirty="0">
                    <a:solidFill>
                      <a:schemeClr val="bg1"/>
                    </a:solidFill>
                  </a:rPr>
                  <a:t>L4</a:t>
                </a:r>
              </a:p>
            </p:txBody>
          </p:sp>
          <p:sp>
            <p:nvSpPr>
              <p:cNvPr id="53" name="52 CuadroTexto"/>
              <p:cNvSpPr txBox="1"/>
              <p:nvPr/>
            </p:nvSpPr>
            <p:spPr>
              <a:xfrm>
                <a:off x="7388846" y="2780928"/>
                <a:ext cx="4235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2000" b="1" dirty="0">
                    <a:solidFill>
                      <a:schemeClr val="bg1"/>
                    </a:solidFill>
                  </a:rPr>
                  <a:t>L5</a:t>
                </a:r>
              </a:p>
            </p:txBody>
          </p:sp>
        </p:grpSp>
        <p:cxnSp>
          <p:nvCxnSpPr>
            <p:cNvPr id="56" name="55 Conector angular"/>
            <p:cNvCxnSpPr>
              <a:stCxn id="19" idx="0"/>
              <a:endCxn id="37" idx="4"/>
            </p:cNvCxnSpPr>
            <p:nvPr/>
          </p:nvCxnSpPr>
          <p:spPr>
            <a:xfrm rot="16200000" flipV="1">
              <a:off x="5966382" y="2594418"/>
              <a:ext cx="538768" cy="47693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57 Conector angular"/>
            <p:cNvCxnSpPr>
              <a:stCxn id="18" idx="0"/>
              <a:endCxn id="38" idx="4"/>
            </p:cNvCxnSpPr>
            <p:nvPr/>
          </p:nvCxnSpPr>
          <p:spPr>
            <a:xfrm rot="5400000" flipH="1" flipV="1">
              <a:off x="7679152" y="2604400"/>
              <a:ext cx="528788" cy="17748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59 Conector angular"/>
            <p:cNvCxnSpPr>
              <a:stCxn id="20" idx="0"/>
            </p:cNvCxnSpPr>
            <p:nvPr/>
          </p:nvCxnSpPr>
          <p:spPr>
            <a:xfrm rot="5400000" flipH="1" flipV="1">
              <a:off x="9248095" y="2475619"/>
              <a:ext cx="721529" cy="36004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61 Conector angular"/>
            <p:cNvCxnSpPr>
              <a:stCxn id="21" idx="3"/>
            </p:cNvCxnSpPr>
            <p:nvPr/>
          </p:nvCxnSpPr>
          <p:spPr>
            <a:xfrm flipV="1">
              <a:off x="10128448" y="2132856"/>
              <a:ext cx="144016" cy="2316872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63 Conector angular"/>
            <p:cNvCxnSpPr>
              <a:endCxn id="40" idx="0"/>
            </p:cNvCxnSpPr>
            <p:nvPr/>
          </p:nvCxnSpPr>
          <p:spPr>
            <a:xfrm rot="16200000" flipH="1">
              <a:off x="6019326" y="5508580"/>
              <a:ext cx="244266" cy="217865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Rectangle 16"/>
            <p:cNvSpPr>
              <a:spLocks noChangeArrowheads="1"/>
            </p:cNvSpPr>
            <p:nvPr/>
          </p:nvSpPr>
          <p:spPr bwMode="auto">
            <a:xfrm>
              <a:off x="1909140" y="5114945"/>
              <a:ext cx="8075293" cy="400110"/>
            </a:xfrm>
            <a:prstGeom prst="rect">
              <a:avLst/>
            </a:prstGeom>
            <a:solidFill>
              <a:srgbClr val="FF5050"/>
            </a:solidFill>
            <a:scene3d>
              <a:camera prst="orthographicFront"/>
              <a:lightRig rig="threePt" dir="t"/>
            </a:scene3d>
            <a:sp3d extrusionH="76200">
              <a:extrusionClr>
                <a:srgbClr val="FF5050"/>
              </a:extrusionClr>
            </a:sp3d>
          </p:spPr>
          <p:txBody>
            <a:bodyPr wrap="square" rtlCol="0">
              <a:spAutoFit/>
            </a:bodyPr>
            <a:lstStyle/>
            <a:p>
              <a:r>
                <a:rPr lang="es-ES" altLang="es-CO" sz="2000" b="1" dirty="0" smtClean="0">
                  <a:solidFill>
                    <a:schemeClr val="bg1"/>
                  </a:solidFill>
                </a:rPr>
                <a:t>                          GOBERNANZA </a:t>
              </a:r>
              <a:r>
                <a:rPr lang="es-ES" altLang="es-CO" sz="2000" b="1" dirty="0">
                  <a:solidFill>
                    <a:schemeClr val="bg1"/>
                  </a:solidFill>
                </a:rPr>
                <a:t>Y PRÁCTICAS DE BUEN GOBIERNO</a:t>
              </a:r>
            </a:p>
          </p:txBody>
        </p:sp>
        <p:sp>
          <p:nvSpPr>
            <p:cNvPr id="57" name="33 CuadroTexto"/>
            <p:cNvSpPr txBox="1"/>
            <p:nvPr/>
          </p:nvSpPr>
          <p:spPr>
            <a:xfrm>
              <a:off x="2485204" y="5112015"/>
              <a:ext cx="423514" cy="400110"/>
            </a:xfrm>
            <a:prstGeom prst="rect">
              <a:avLst/>
            </a:prstGeom>
            <a:solidFill>
              <a:srgbClr val="FF5050"/>
            </a:solidFill>
            <a:scene3d>
              <a:camera prst="orthographicFront"/>
              <a:lightRig rig="threePt" dir="t"/>
            </a:scene3d>
            <a:sp3d extrusionH="76200">
              <a:extrusionClr>
                <a:srgbClr val="FF5050"/>
              </a:extrusionClr>
            </a:sp3d>
          </p:spPr>
          <p:txBody>
            <a:bodyPr wrap="none" rtlCol="0">
              <a:spAutoFit/>
            </a:bodyPr>
            <a:lstStyle/>
            <a:p>
              <a:r>
                <a:rPr lang="es-CO" sz="2000" b="1" dirty="0">
                  <a:solidFill>
                    <a:schemeClr val="bg1"/>
                  </a:solidFill>
                </a:rPr>
                <a:t>L7</a:t>
              </a:r>
            </a:p>
          </p:txBody>
        </p:sp>
      </p:grpSp>
      <p:pic>
        <p:nvPicPr>
          <p:cNvPr id="59" name="Imagen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84" y="231183"/>
            <a:ext cx="2462012" cy="1467489"/>
          </a:xfrm>
          <a:prstGeom prst="rect">
            <a:avLst/>
          </a:prstGeom>
        </p:spPr>
      </p:pic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CA786-AFDC-48D0-847D-B976607BFF9C}" type="datetime1">
              <a:rPr lang="es-ES" smtClean="0"/>
              <a:t>06/01/2017</a:t>
            </a:fld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A173-F38B-4786-8105-2D2CE34D67A4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266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CuadroTexto"/>
          <p:cNvSpPr txBox="1"/>
          <p:nvPr/>
        </p:nvSpPr>
        <p:spPr>
          <a:xfrm>
            <a:off x="2567608" y="548680"/>
            <a:ext cx="423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chemeClr val="bg1"/>
                </a:solidFill>
              </a:rPr>
              <a:t>L1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4376342" y="548680"/>
            <a:ext cx="423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chemeClr val="bg1"/>
                </a:solidFill>
              </a:rPr>
              <a:t>L2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6032526" y="548680"/>
            <a:ext cx="423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chemeClr val="bg1"/>
                </a:solidFill>
              </a:rPr>
              <a:t>L3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7760718" y="548680"/>
            <a:ext cx="423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chemeClr val="bg1"/>
                </a:solidFill>
              </a:rPr>
              <a:t>L4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9488910" y="548680"/>
            <a:ext cx="423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chemeClr val="bg1"/>
                </a:solidFill>
              </a:rPr>
              <a:t>L5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924473" y="228711"/>
            <a:ext cx="1699543" cy="1199541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70C0"/>
            </a:extrusionClr>
          </a:sp3d>
        </p:spPr>
        <p:txBody>
          <a:bodyPr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s-CO" sz="1200" b="1" dirty="0">
                <a:solidFill>
                  <a:schemeClr val="bg1"/>
                </a:solidFill>
              </a:rPr>
              <a:t>COMPETITIVIDAD</a:t>
            </a:r>
          </a:p>
          <a:p>
            <a:pPr algn="ctr"/>
            <a:r>
              <a:rPr lang="es-CO" sz="1200" b="1" dirty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es-CO" sz="1200" b="1" dirty="0">
                <a:solidFill>
                  <a:schemeClr val="bg1"/>
                </a:solidFill>
              </a:rPr>
              <a:t>INFRAESTRUCTURA</a:t>
            </a: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3796681" y="252120"/>
            <a:ext cx="1567473" cy="1233814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3">
                <a:lumMod val="60000"/>
                <a:lumOff val="40000"/>
              </a:schemeClr>
            </a:extrusionClr>
          </a:sp3d>
        </p:spPr>
        <p:txBody>
          <a:bodyPr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altLang="es-CO" sz="1200" b="1" dirty="0">
                <a:solidFill>
                  <a:schemeClr val="bg1"/>
                </a:solidFill>
              </a:rPr>
              <a:t>LA NUEVA RURALIDAD, PARA VIVIR MEJOR EN EL CAMPO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7181056" y="253443"/>
            <a:ext cx="1507232" cy="1285223"/>
          </a:xfrm>
          <a:prstGeom prst="rect">
            <a:avLst/>
          </a:prstGeom>
          <a:solidFill>
            <a:srgbClr val="92D05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/>
        </p:spPr>
        <p:txBody>
          <a:bodyPr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altLang="es-CO" sz="1200" b="1" dirty="0">
                <a:solidFill>
                  <a:schemeClr val="bg1"/>
                </a:solidFill>
              </a:rPr>
              <a:t>SOSTENIBILIDAD</a:t>
            </a:r>
          </a:p>
          <a:p>
            <a:pPr algn="ctr" eaLnBrk="1" hangingPunct="1"/>
            <a:r>
              <a:rPr lang="es-ES" altLang="es-CO" sz="1200" b="1" dirty="0">
                <a:solidFill>
                  <a:schemeClr val="bg1"/>
                </a:solidFill>
              </a:rPr>
              <a:t>AMBIENTAL</a:t>
            </a: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5554192" y="263423"/>
            <a:ext cx="1410841" cy="128522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/>
        </p:spPr>
        <p:txBody>
          <a:bodyPr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altLang="es-CO" sz="1200" b="1" dirty="0">
                <a:solidFill>
                  <a:schemeClr val="bg1"/>
                </a:solidFill>
              </a:rPr>
              <a:t>EQUIDAD</a:t>
            </a:r>
          </a:p>
          <a:p>
            <a:pPr algn="ctr" eaLnBrk="1" hangingPunct="1"/>
            <a:r>
              <a:rPr lang="es-ES" altLang="es-CO" sz="1200" b="1" dirty="0">
                <a:solidFill>
                  <a:schemeClr val="bg1"/>
                </a:solidFill>
              </a:rPr>
              <a:t>Y MOVILIDAD</a:t>
            </a:r>
          </a:p>
          <a:p>
            <a:pPr algn="ctr" eaLnBrk="1" hangingPunct="1"/>
            <a:r>
              <a:rPr lang="es-ES" altLang="es-CO" sz="1200" b="1" dirty="0">
                <a:solidFill>
                  <a:schemeClr val="bg1"/>
                </a:solidFill>
              </a:rPr>
              <a:t>SOCIAL</a:t>
            </a: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8909248" y="230160"/>
            <a:ext cx="1363216" cy="1285223"/>
          </a:xfrm>
          <a:prstGeom prst="rect">
            <a:avLst/>
          </a:prstGeom>
          <a:solidFill>
            <a:srgbClr val="990099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altLang="es-CO" sz="1200" b="1" dirty="0">
                <a:solidFill>
                  <a:schemeClr val="bg1"/>
                </a:solidFill>
              </a:rPr>
              <a:t>SEGURIDAD, JUSTICIA</a:t>
            </a:r>
          </a:p>
          <a:p>
            <a:pPr algn="ctr" eaLnBrk="1" hangingPunct="1"/>
            <a:r>
              <a:rPr lang="es-ES" altLang="es-CO" sz="1200" b="1" dirty="0">
                <a:solidFill>
                  <a:schemeClr val="bg1"/>
                </a:solidFill>
              </a:rPr>
              <a:t>Y DDHH</a:t>
            </a:r>
            <a:endParaRPr lang="es-ES" altLang="es-CO" sz="1000" b="1" dirty="0">
              <a:solidFill>
                <a:schemeClr val="bg1"/>
              </a:solidFill>
            </a:endParaRPr>
          </a:p>
        </p:txBody>
      </p:sp>
      <p:grpSp>
        <p:nvGrpSpPr>
          <p:cNvPr id="45" name="Grupo 44"/>
          <p:cNvGrpSpPr/>
          <p:nvPr/>
        </p:nvGrpSpPr>
        <p:grpSpPr>
          <a:xfrm>
            <a:off x="1868062" y="1588599"/>
            <a:ext cx="8251601" cy="446772"/>
            <a:chOff x="352847" y="2595503"/>
            <a:chExt cx="8251601" cy="446772"/>
          </a:xfrm>
          <a:solidFill>
            <a:srgbClr val="006600"/>
          </a:solidFill>
        </p:grpSpPr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352847" y="2624952"/>
              <a:ext cx="8251601" cy="417323"/>
            </a:xfrm>
            <a:prstGeom prst="rect">
              <a:avLst/>
            </a:prstGeom>
            <a:grpFill/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00"/>
              </a:extrusionClr>
            </a:sp3d>
          </p:spPr>
          <p:txBody>
            <a:bodyPr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s-ES" altLang="es-CO" sz="1400" b="1" dirty="0">
                  <a:solidFill>
                    <a:schemeClr val="bg1"/>
                  </a:solidFill>
                </a:rPr>
                <a:t>POSCONFLICTO</a:t>
              </a:r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2339752" y="2595503"/>
              <a:ext cx="423514" cy="400110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 extrusionH="76200">
              <a:extrusionClr>
                <a:srgbClr val="006600"/>
              </a:extrusionClr>
            </a:sp3d>
          </p:spPr>
          <p:txBody>
            <a:bodyPr wrap="none" rtlCol="0">
              <a:spAutoFit/>
            </a:bodyPr>
            <a:lstStyle/>
            <a:p>
              <a:r>
                <a:rPr lang="es-CO" sz="2000" b="1" dirty="0">
                  <a:solidFill>
                    <a:schemeClr val="bg1"/>
                  </a:solidFill>
                </a:rPr>
                <a:t>L6</a:t>
              </a:r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1966810" y="4653136"/>
            <a:ext cx="8251601" cy="453452"/>
            <a:chOff x="395536" y="3603616"/>
            <a:chExt cx="8251601" cy="453452"/>
          </a:xfrm>
          <a:solidFill>
            <a:srgbClr val="FF5050"/>
          </a:solidFill>
        </p:grpSpPr>
        <p:sp>
          <p:nvSpPr>
            <p:cNvPr id="27" name="Rectangle 16"/>
            <p:cNvSpPr>
              <a:spLocks noChangeArrowheads="1"/>
            </p:cNvSpPr>
            <p:nvPr/>
          </p:nvSpPr>
          <p:spPr bwMode="auto">
            <a:xfrm>
              <a:off x="395536" y="3603616"/>
              <a:ext cx="8251601" cy="448016"/>
            </a:xfrm>
            <a:prstGeom prst="rect">
              <a:avLst/>
            </a:prstGeom>
            <a:grpFill/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contourW="12700" prstMaterial="legacyMatte">
              <a:bevelT w="13500" h="13500" prst="angle"/>
              <a:bevelB w="13500" h="13500" prst="angle"/>
              <a:extrusionClr>
                <a:srgbClr val="FF5050"/>
              </a:extrusionClr>
              <a:contourClr>
                <a:schemeClr val="accent6"/>
              </a:contourClr>
            </a:sp3d>
          </p:spPr>
          <p:txBody>
            <a:bodyPr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s-ES" altLang="es-CO" sz="1400" b="1" dirty="0">
                  <a:solidFill>
                    <a:schemeClr val="bg1"/>
                  </a:solidFill>
                </a:rPr>
                <a:t>GOBERNANZA Y PRÁCTICAS DE BUEN GOBIERNO</a:t>
              </a:r>
            </a:p>
          </p:txBody>
        </p:sp>
        <p:sp>
          <p:nvSpPr>
            <p:cNvPr id="34" name="33 CuadroTexto"/>
            <p:cNvSpPr txBox="1"/>
            <p:nvPr/>
          </p:nvSpPr>
          <p:spPr>
            <a:xfrm>
              <a:off x="971600" y="3656958"/>
              <a:ext cx="423514" cy="400110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 extrusionH="76200">
              <a:extrusionClr>
                <a:srgbClr val="FF5050"/>
              </a:extrusionClr>
            </a:sp3d>
          </p:spPr>
          <p:txBody>
            <a:bodyPr wrap="none" rtlCol="0">
              <a:spAutoFit/>
            </a:bodyPr>
            <a:lstStyle/>
            <a:p>
              <a:r>
                <a:rPr lang="es-CO" sz="2000" b="1" dirty="0">
                  <a:solidFill>
                    <a:schemeClr val="bg1"/>
                  </a:solidFill>
                </a:rPr>
                <a:t>L7</a:t>
              </a:r>
            </a:p>
          </p:txBody>
        </p:sp>
      </p:grpSp>
      <p:sp>
        <p:nvSpPr>
          <p:cNvPr id="49" name="48 CuadroTexto"/>
          <p:cNvSpPr txBox="1"/>
          <p:nvPr/>
        </p:nvSpPr>
        <p:spPr>
          <a:xfrm>
            <a:off x="1991544" y="116632"/>
            <a:ext cx="423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chemeClr val="bg1"/>
                </a:solidFill>
              </a:rPr>
              <a:t>L1</a:t>
            </a:r>
          </a:p>
        </p:txBody>
      </p:sp>
      <p:sp>
        <p:nvSpPr>
          <p:cNvPr id="50" name="49 CuadroTexto"/>
          <p:cNvSpPr txBox="1"/>
          <p:nvPr/>
        </p:nvSpPr>
        <p:spPr>
          <a:xfrm>
            <a:off x="3791744" y="156702"/>
            <a:ext cx="423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chemeClr val="bg1"/>
                </a:solidFill>
              </a:rPr>
              <a:t>L2</a:t>
            </a:r>
          </a:p>
        </p:txBody>
      </p:sp>
      <p:sp>
        <p:nvSpPr>
          <p:cNvPr id="51" name="50 CuadroTexto"/>
          <p:cNvSpPr txBox="1"/>
          <p:nvPr/>
        </p:nvSpPr>
        <p:spPr>
          <a:xfrm>
            <a:off x="5528470" y="156702"/>
            <a:ext cx="423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chemeClr val="bg1"/>
                </a:solidFill>
              </a:rPr>
              <a:t>L3</a:t>
            </a:r>
          </a:p>
        </p:txBody>
      </p:sp>
      <p:sp>
        <p:nvSpPr>
          <p:cNvPr id="52" name="51 CuadroTexto"/>
          <p:cNvSpPr txBox="1"/>
          <p:nvPr/>
        </p:nvSpPr>
        <p:spPr>
          <a:xfrm>
            <a:off x="7184654" y="156702"/>
            <a:ext cx="423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chemeClr val="bg1"/>
                </a:solidFill>
              </a:rPr>
              <a:t>L4</a:t>
            </a:r>
          </a:p>
        </p:txBody>
      </p:sp>
      <p:sp>
        <p:nvSpPr>
          <p:cNvPr id="53" name="52 CuadroTexto"/>
          <p:cNvSpPr txBox="1"/>
          <p:nvPr/>
        </p:nvSpPr>
        <p:spPr>
          <a:xfrm>
            <a:off x="8912846" y="156702"/>
            <a:ext cx="423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chemeClr val="bg1"/>
                </a:solidFill>
              </a:rPr>
              <a:t>L5</a:t>
            </a:r>
          </a:p>
        </p:txBody>
      </p:sp>
      <p:sp>
        <p:nvSpPr>
          <p:cNvPr id="2" name="Trapecio 1"/>
          <p:cNvSpPr/>
          <p:nvPr/>
        </p:nvSpPr>
        <p:spPr>
          <a:xfrm rot="10800000">
            <a:off x="1840087" y="2072264"/>
            <a:ext cx="1923683" cy="2324929"/>
          </a:xfrm>
          <a:prstGeom prst="trapezoid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32 CuadroTexto"/>
          <p:cNvSpPr txBox="1"/>
          <p:nvPr/>
        </p:nvSpPr>
        <p:spPr>
          <a:xfrm>
            <a:off x="2085998" y="2132856"/>
            <a:ext cx="1516762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CO" sz="1100" b="1" dirty="0">
                <a:solidFill>
                  <a:schemeClr val="bg1"/>
                </a:solidFill>
              </a:rPr>
              <a:t>Desarrollo empresarial</a:t>
            </a:r>
          </a:p>
        </p:txBody>
      </p:sp>
      <p:sp>
        <p:nvSpPr>
          <p:cNvPr id="59" name="33 CuadroTexto"/>
          <p:cNvSpPr txBox="1"/>
          <p:nvPr/>
        </p:nvSpPr>
        <p:spPr>
          <a:xfrm>
            <a:off x="2282738" y="2537690"/>
            <a:ext cx="367408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CO" sz="1100" b="1" dirty="0">
                <a:solidFill>
                  <a:schemeClr val="bg1"/>
                </a:solidFill>
              </a:rPr>
              <a:t>CTI</a:t>
            </a:r>
          </a:p>
        </p:txBody>
      </p:sp>
      <p:sp>
        <p:nvSpPr>
          <p:cNvPr id="60" name="34 CuadroTexto"/>
          <p:cNvSpPr txBox="1"/>
          <p:nvPr/>
        </p:nvSpPr>
        <p:spPr>
          <a:xfrm>
            <a:off x="2934692" y="2547060"/>
            <a:ext cx="423514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CO" sz="1100" b="1" dirty="0">
                <a:solidFill>
                  <a:schemeClr val="bg1"/>
                </a:solidFill>
              </a:rPr>
              <a:t>TICs</a:t>
            </a:r>
          </a:p>
        </p:txBody>
      </p:sp>
      <p:sp>
        <p:nvSpPr>
          <p:cNvPr id="61" name="36 CuadroTexto"/>
          <p:cNvSpPr txBox="1"/>
          <p:nvPr/>
        </p:nvSpPr>
        <p:spPr>
          <a:xfrm>
            <a:off x="2418921" y="3611571"/>
            <a:ext cx="662361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CO" sz="1100" b="1" dirty="0">
                <a:solidFill>
                  <a:schemeClr val="bg1"/>
                </a:solidFill>
              </a:rPr>
              <a:t>Turismo</a:t>
            </a:r>
          </a:p>
        </p:txBody>
      </p:sp>
      <p:sp>
        <p:nvSpPr>
          <p:cNvPr id="62" name="37 CuadroTexto"/>
          <p:cNvSpPr txBox="1"/>
          <p:nvPr/>
        </p:nvSpPr>
        <p:spPr>
          <a:xfrm>
            <a:off x="2276170" y="2899714"/>
            <a:ext cx="1064715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CO" sz="1100" b="1" dirty="0">
                <a:solidFill>
                  <a:schemeClr val="bg1"/>
                </a:solidFill>
              </a:rPr>
              <a:t>Infraestructura</a:t>
            </a:r>
          </a:p>
        </p:txBody>
      </p:sp>
      <p:sp>
        <p:nvSpPr>
          <p:cNvPr id="63" name="38 CuadroTexto"/>
          <p:cNvSpPr txBox="1"/>
          <p:nvPr/>
        </p:nvSpPr>
        <p:spPr>
          <a:xfrm>
            <a:off x="2428540" y="3311406"/>
            <a:ext cx="643125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CO" sz="1100" b="1" dirty="0">
                <a:solidFill>
                  <a:schemeClr val="bg1"/>
                </a:solidFill>
              </a:rPr>
              <a:t>Minería</a:t>
            </a:r>
          </a:p>
        </p:txBody>
      </p:sp>
      <p:sp>
        <p:nvSpPr>
          <p:cNvPr id="65" name="40 CuadroTexto"/>
          <p:cNvSpPr txBox="1"/>
          <p:nvPr/>
        </p:nvSpPr>
        <p:spPr>
          <a:xfrm>
            <a:off x="2466442" y="3915212"/>
            <a:ext cx="625492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CO" sz="1100" b="1" dirty="0" smtClean="0">
                <a:solidFill>
                  <a:schemeClr val="bg1"/>
                </a:solidFill>
              </a:rPr>
              <a:t>Empleo</a:t>
            </a:r>
            <a:endParaRPr lang="es-CO" sz="1100" b="1" dirty="0">
              <a:solidFill>
                <a:schemeClr val="bg1"/>
              </a:solidFill>
            </a:endParaRPr>
          </a:p>
        </p:txBody>
      </p:sp>
      <p:sp>
        <p:nvSpPr>
          <p:cNvPr id="35" name="Trapecio 34"/>
          <p:cNvSpPr/>
          <p:nvPr/>
        </p:nvSpPr>
        <p:spPr>
          <a:xfrm rot="10800000">
            <a:off x="3791745" y="2060847"/>
            <a:ext cx="1736725" cy="2324929"/>
          </a:xfrm>
          <a:prstGeom prst="trapezoid">
            <a:avLst/>
          </a:prstGeom>
          <a:solidFill>
            <a:srgbClr val="008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6" name="Trapecio 35"/>
          <p:cNvSpPr/>
          <p:nvPr/>
        </p:nvSpPr>
        <p:spPr>
          <a:xfrm rot="10800000">
            <a:off x="5519937" y="2060848"/>
            <a:ext cx="1661119" cy="2324929"/>
          </a:xfrm>
          <a:prstGeom prst="trapezoid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Trapecio 36"/>
          <p:cNvSpPr/>
          <p:nvPr/>
        </p:nvSpPr>
        <p:spPr>
          <a:xfrm rot="10800000">
            <a:off x="7176122" y="2060849"/>
            <a:ext cx="1661119" cy="2324929"/>
          </a:xfrm>
          <a:prstGeom prst="trapezoid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Trapecio 37"/>
          <p:cNvSpPr/>
          <p:nvPr/>
        </p:nvSpPr>
        <p:spPr>
          <a:xfrm rot="10800000">
            <a:off x="8832305" y="2060849"/>
            <a:ext cx="1661119" cy="2324929"/>
          </a:xfrm>
          <a:prstGeom prst="trapezoid">
            <a:avLst/>
          </a:prstGeom>
          <a:solidFill>
            <a:srgbClr val="9900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Trapecio 38"/>
          <p:cNvSpPr/>
          <p:nvPr/>
        </p:nvSpPr>
        <p:spPr>
          <a:xfrm rot="10800000">
            <a:off x="5303914" y="5134724"/>
            <a:ext cx="1661119" cy="1424192"/>
          </a:xfrm>
          <a:prstGeom prst="trapezoid">
            <a:avLst/>
          </a:prstGeom>
          <a:solidFill>
            <a:srgbClr val="FF5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41 CuadroTexto"/>
          <p:cNvSpPr txBox="1"/>
          <p:nvPr/>
        </p:nvSpPr>
        <p:spPr>
          <a:xfrm>
            <a:off x="4112217" y="2052166"/>
            <a:ext cx="1042272" cy="6001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>
                <a:solidFill>
                  <a:schemeClr val="bg1"/>
                </a:solidFill>
              </a:rPr>
              <a:t>Ordenamiento</a:t>
            </a:r>
          </a:p>
          <a:p>
            <a:pPr algn="ctr"/>
            <a:r>
              <a:rPr lang="es-CO" sz="1100" b="1" dirty="0">
                <a:solidFill>
                  <a:schemeClr val="bg1"/>
                </a:solidFill>
              </a:rPr>
              <a:t>Territorial </a:t>
            </a:r>
          </a:p>
          <a:p>
            <a:pPr algn="ctr"/>
            <a:r>
              <a:rPr lang="es-CO" sz="1100" b="1" dirty="0">
                <a:solidFill>
                  <a:schemeClr val="bg1"/>
                </a:solidFill>
              </a:rPr>
              <a:t>Rural</a:t>
            </a:r>
          </a:p>
        </p:txBody>
      </p:sp>
      <p:sp>
        <p:nvSpPr>
          <p:cNvPr id="41" name="42 CuadroTexto"/>
          <p:cNvSpPr txBox="1"/>
          <p:nvPr/>
        </p:nvSpPr>
        <p:spPr>
          <a:xfrm>
            <a:off x="3986893" y="2566066"/>
            <a:ext cx="1273105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CO" sz="1100" b="1" dirty="0">
                <a:solidFill>
                  <a:schemeClr val="bg1"/>
                </a:solidFill>
              </a:rPr>
              <a:t>Acceso a bienes y </a:t>
            </a:r>
          </a:p>
          <a:p>
            <a:r>
              <a:rPr lang="es-CO" sz="1100" b="1" dirty="0">
                <a:solidFill>
                  <a:schemeClr val="bg1"/>
                </a:solidFill>
              </a:rPr>
              <a:t>Servicios de apoyo</a:t>
            </a:r>
          </a:p>
        </p:txBody>
      </p:sp>
      <p:sp>
        <p:nvSpPr>
          <p:cNvPr id="42" name="43 CuadroTexto"/>
          <p:cNvSpPr txBox="1"/>
          <p:nvPr/>
        </p:nvSpPr>
        <p:spPr>
          <a:xfrm>
            <a:off x="4321317" y="3525807"/>
            <a:ext cx="70884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>
                <a:solidFill>
                  <a:schemeClr val="bg1"/>
                </a:solidFill>
              </a:rPr>
              <a:t>Inclusión</a:t>
            </a:r>
          </a:p>
          <a:p>
            <a:pPr algn="ctr"/>
            <a:r>
              <a:rPr lang="es-CO" sz="1100" b="1" dirty="0">
                <a:solidFill>
                  <a:schemeClr val="bg1"/>
                </a:solidFill>
              </a:rPr>
              <a:t> social</a:t>
            </a:r>
          </a:p>
        </p:txBody>
      </p:sp>
      <p:sp>
        <p:nvSpPr>
          <p:cNvPr id="44" name="44 CuadroTexto"/>
          <p:cNvSpPr txBox="1"/>
          <p:nvPr/>
        </p:nvSpPr>
        <p:spPr>
          <a:xfrm>
            <a:off x="4079777" y="3070122"/>
            <a:ext cx="111685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>
                <a:solidFill>
                  <a:schemeClr val="bg1"/>
                </a:solidFill>
              </a:rPr>
              <a:t>Competitividad</a:t>
            </a:r>
          </a:p>
          <a:p>
            <a:pPr algn="ctr"/>
            <a:r>
              <a:rPr lang="es-CO" sz="1100" b="1" dirty="0">
                <a:solidFill>
                  <a:schemeClr val="bg1"/>
                </a:solidFill>
              </a:rPr>
              <a:t> Rural</a:t>
            </a:r>
          </a:p>
        </p:txBody>
      </p:sp>
      <p:sp>
        <p:nvSpPr>
          <p:cNvPr id="46" name="45 CuadroTexto"/>
          <p:cNvSpPr txBox="1"/>
          <p:nvPr/>
        </p:nvSpPr>
        <p:spPr>
          <a:xfrm>
            <a:off x="4247468" y="3934218"/>
            <a:ext cx="912429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CO" sz="1100" b="1" dirty="0">
                <a:solidFill>
                  <a:schemeClr val="bg1"/>
                </a:solidFill>
              </a:rPr>
              <a:t>Desarrollo </a:t>
            </a:r>
          </a:p>
          <a:p>
            <a:r>
              <a:rPr lang="es-CO" sz="1100" b="1" dirty="0">
                <a:solidFill>
                  <a:schemeClr val="bg1"/>
                </a:solidFill>
              </a:rPr>
              <a:t>Institucional</a:t>
            </a:r>
          </a:p>
        </p:txBody>
      </p:sp>
      <p:sp>
        <p:nvSpPr>
          <p:cNvPr id="70" name="46 CuadroTexto"/>
          <p:cNvSpPr txBox="1"/>
          <p:nvPr/>
        </p:nvSpPr>
        <p:spPr>
          <a:xfrm>
            <a:off x="5591944" y="2016423"/>
            <a:ext cx="506870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CO" sz="1100" b="1" dirty="0">
                <a:solidFill>
                  <a:schemeClr val="bg1"/>
                </a:solidFill>
              </a:rPr>
              <a:t>Salud</a:t>
            </a:r>
          </a:p>
        </p:txBody>
      </p:sp>
      <p:sp>
        <p:nvSpPr>
          <p:cNvPr id="71" name="47 CuadroTexto"/>
          <p:cNvSpPr txBox="1"/>
          <p:nvPr/>
        </p:nvSpPr>
        <p:spPr>
          <a:xfrm>
            <a:off x="6165195" y="2016423"/>
            <a:ext cx="777777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CO" sz="1100" b="1" dirty="0">
                <a:solidFill>
                  <a:schemeClr val="bg1"/>
                </a:solidFill>
              </a:rPr>
              <a:t>Educación</a:t>
            </a:r>
          </a:p>
        </p:txBody>
      </p:sp>
      <p:sp>
        <p:nvSpPr>
          <p:cNvPr id="73" name="49 CuadroTexto"/>
          <p:cNvSpPr txBox="1"/>
          <p:nvPr/>
        </p:nvSpPr>
        <p:spPr>
          <a:xfrm>
            <a:off x="6240016" y="2231286"/>
            <a:ext cx="696024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CO" sz="1100" b="1" dirty="0">
                <a:solidFill>
                  <a:schemeClr val="bg1"/>
                </a:solidFill>
              </a:rPr>
              <a:t>Vivienda</a:t>
            </a:r>
          </a:p>
        </p:txBody>
      </p:sp>
      <p:sp>
        <p:nvSpPr>
          <p:cNvPr id="74" name="50 CuadroTexto"/>
          <p:cNvSpPr txBox="1"/>
          <p:nvPr/>
        </p:nvSpPr>
        <p:spPr>
          <a:xfrm>
            <a:off x="5519937" y="2276872"/>
            <a:ext cx="614271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CO" sz="1100" b="1" dirty="0">
                <a:solidFill>
                  <a:schemeClr val="bg1"/>
                </a:solidFill>
              </a:rPr>
              <a:t>Cultura</a:t>
            </a:r>
          </a:p>
        </p:txBody>
      </p:sp>
      <p:sp>
        <p:nvSpPr>
          <p:cNvPr id="75" name="51 CuadroTexto"/>
          <p:cNvSpPr txBox="1"/>
          <p:nvPr/>
        </p:nvSpPr>
        <p:spPr>
          <a:xfrm>
            <a:off x="6240017" y="2422050"/>
            <a:ext cx="798617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CO" sz="1100" b="1" dirty="0">
                <a:solidFill>
                  <a:schemeClr val="bg1"/>
                </a:solidFill>
              </a:rPr>
              <a:t>Deporte y</a:t>
            </a:r>
          </a:p>
          <a:p>
            <a:r>
              <a:rPr lang="es-CO" sz="1100" b="1" dirty="0">
                <a:solidFill>
                  <a:schemeClr val="bg1"/>
                </a:solidFill>
              </a:rPr>
              <a:t>recreación</a:t>
            </a:r>
          </a:p>
        </p:txBody>
      </p:sp>
      <p:sp>
        <p:nvSpPr>
          <p:cNvPr id="76" name="52 CuadroTexto"/>
          <p:cNvSpPr txBox="1"/>
          <p:nvPr/>
        </p:nvSpPr>
        <p:spPr>
          <a:xfrm>
            <a:off x="5519937" y="2492897"/>
            <a:ext cx="837089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CO" sz="1100" b="1" dirty="0">
                <a:solidFill>
                  <a:schemeClr val="bg1"/>
                </a:solidFill>
              </a:rPr>
              <a:t>Equidad de</a:t>
            </a:r>
          </a:p>
          <a:p>
            <a:r>
              <a:rPr lang="es-CO" sz="1100" b="1" dirty="0">
                <a:solidFill>
                  <a:schemeClr val="bg1"/>
                </a:solidFill>
              </a:rPr>
              <a:t> Género</a:t>
            </a:r>
          </a:p>
        </p:txBody>
      </p:sp>
      <p:sp>
        <p:nvSpPr>
          <p:cNvPr id="77" name="53 CuadroTexto"/>
          <p:cNvSpPr txBox="1"/>
          <p:nvPr/>
        </p:nvSpPr>
        <p:spPr>
          <a:xfrm>
            <a:off x="5661216" y="2852937"/>
            <a:ext cx="137088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CO" sz="1100" b="1" dirty="0">
                <a:solidFill>
                  <a:schemeClr val="bg1"/>
                </a:solidFill>
              </a:rPr>
              <a:t>Niñez, adolescencia</a:t>
            </a:r>
          </a:p>
          <a:p>
            <a:r>
              <a:rPr lang="es-CO" sz="1100" b="1" dirty="0">
                <a:solidFill>
                  <a:schemeClr val="bg1"/>
                </a:solidFill>
              </a:rPr>
              <a:t>juventud y familia</a:t>
            </a:r>
          </a:p>
        </p:txBody>
      </p:sp>
      <p:sp>
        <p:nvSpPr>
          <p:cNvPr id="78" name="54 CuadroTexto"/>
          <p:cNvSpPr txBox="1"/>
          <p:nvPr/>
        </p:nvSpPr>
        <p:spPr>
          <a:xfrm>
            <a:off x="5702259" y="3212976"/>
            <a:ext cx="1196161" cy="6001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>
                <a:solidFill>
                  <a:schemeClr val="bg1"/>
                </a:solidFill>
              </a:rPr>
              <a:t>Adulto mayor y P</a:t>
            </a:r>
          </a:p>
          <a:p>
            <a:pPr algn="ctr"/>
            <a:r>
              <a:rPr lang="es-CO" sz="1100" b="1" dirty="0">
                <a:solidFill>
                  <a:schemeClr val="bg1"/>
                </a:solidFill>
              </a:rPr>
              <a:t> en situación de </a:t>
            </a:r>
          </a:p>
          <a:p>
            <a:pPr algn="ctr"/>
            <a:r>
              <a:rPr lang="es-CO" sz="1100" b="1" dirty="0">
                <a:solidFill>
                  <a:schemeClr val="bg1"/>
                </a:solidFill>
              </a:rPr>
              <a:t>discapacidad</a:t>
            </a:r>
          </a:p>
        </p:txBody>
      </p:sp>
      <p:sp>
        <p:nvSpPr>
          <p:cNvPr id="79" name="55 CuadroTexto"/>
          <p:cNvSpPr txBox="1"/>
          <p:nvPr/>
        </p:nvSpPr>
        <p:spPr>
          <a:xfrm>
            <a:off x="5807969" y="3717032"/>
            <a:ext cx="1064715" cy="6001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CO" sz="1100" b="1" dirty="0">
                <a:solidFill>
                  <a:schemeClr val="bg1"/>
                </a:solidFill>
              </a:rPr>
              <a:t>Población </a:t>
            </a:r>
          </a:p>
          <a:p>
            <a:r>
              <a:rPr lang="es-CO" sz="1100" b="1" dirty="0">
                <a:solidFill>
                  <a:schemeClr val="bg1"/>
                </a:solidFill>
              </a:rPr>
              <a:t>indígena, afro, </a:t>
            </a:r>
          </a:p>
          <a:p>
            <a:r>
              <a:rPr lang="es-CO" sz="1100" b="1" dirty="0">
                <a:solidFill>
                  <a:schemeClr val="bg1"/>
                </a:solidFill>
              </a:rPr>
              <a:t>LGTBI</a:t>
            </a:r>
          </a:p>
        </p:txBody>
      </p:sp>
      <p:sp>
        <p:nvSpPr>
          <p:cNvPr id="80" name="68 CuadroTexto"/>
          <p:cNvSpPr txBox="1"/>
          <p:nvPr/>
        </p:nvSpPr>
        <p:spPr>
          <a:xfrm>
            <a:off x="7472892" y="2143715"/>
            <a:ext cx="1196161" cy="6001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CO" sz="1100" b="1" dirty="0"/>
              <a:t>Adaptación y </a:t>
            </a:r>
          </a:p>
          <a:p>
            <a:r>
              <a:rPr lang="es-CO" sz="1100" b="1" dirty="0"/>
              <a:t>Mitigación al</a:t>
            </a:r>
          </a:p>
          <a:p>
            <a:r>
              <a:rPr lang="es-CO" sz="1100" b="1" dirty="0"/>
              <a:t>Cambio climático</a:t>
            </a:r>
          </a:p>
        </p:txBody>
      </p:sp>
      <p:sp>
        <p:nvSpPr>
          <p:cNvPr id="81" name="69 CuadroTexto"/>
          <p:cNvSpPr txBox="1"/>
          <p:nvPr/>
        </p:nvSpPr>
        <p:spPr>
          <a:xfrm>
            <a:off x="7372934" y="2766526"/>
            <a:ext cx="1263487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CO" sz="1100" b="1" dirty="0"/>
              <a:t>Gestión ambiental</a:t>
            </a:r>
          </a:p>
        </p:txBody>
      </p:sp>
      <p:sp>
        <p:nvSpPr>
          <p:cNvPr id="82" name="70 CuadroTexto"/>
          <p:cNvSpPr txBox="1"/>
          <p:nvPr/>
        </p:nvSpPr>
        <p:spPr>
          <a:xfrm>
            <a:off x="7580677" y="3523656"/>
            <a:ext cx="793807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/>
              <a:t>Minería </a:t>
            </a:r>
          </a:p>
          <a:p>
            <a:pPr algn="ctr"/>
            <a:r>
              <a:rPr lang="es-CO" sz="1100" b="1" dirty="0"/>
              <a:t>y </a:t>
            </a:r>
          </a:p>
          <a:p>
            <a:pPr algn="ctr"/>
            <a:r>
              <a:rPr lang="es-CO" sz="1100" b="1" dirty="0"/>
              <a:t>Medio</a:t>
            </a:r>
          </a:p>
          <a:p>
            <a:pPr algn="ctr"/>
            <a:r>
              <a:rPr lang="es-CO" sz="1100" b="1" dirty="0"/>
              <a:t> Ambiente</a:t>
            </a:r>
          </a:p>
        </p:txBody>
      </p:sp>
      <p:sp>
        <p:nvSpPr>
          <p:cNvPr id="83" name="56 CuadroTexto"/>
          <p:cNvSpPr txBox="1"/>
          <p:nvPr/>
        </p:nvSpPr>
        <p:spPr>
          <a:xfrm>
            <a:off x="9005274" y="2125188"/>
            <a:ext cx="1350050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CO" sz="1100" b="1" dirty="0">
                <a:solidFill>
                  <a:schemeClr val="bg1"/>
                </a:solidFill>
              </a:rPr>
              <a:t>Derechos  Humanos</a:t>
            </a:r>
          </a:p>
          <a:p>
            <a:r>
              <a:rPr lang="es-CO" sz="1100" b="1" dirty="0">
                <a:solidFill>
                  <a:schemeClr val="bg1"/>
                </a:solidFill>
              </a:rPr>
              <a:t>DIH</a:t>
            </a:r>
          </a:p>
        </p:txBody>
      </p:sp>
      <p:sp>
        <p:nvSpPr>
          <p:cNvPr id="84" name="57 CuadroTexto"/>
          <p:cNvSpPr txBox="1"/>
          <p:nvPr/>
        </p:nvSpPr>
        <p:spPr>
          <a:xfrm>
            <a:off x="8936607" y="2652511"/>
            <a:ext cx="1457450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CO" sz="1100" b="1" dirty="0">
                <a:solidFill>
                  <a:schemeClr val="bg1"/>
                </a:solidFill>
              </a:rPr>
              <a:t>Restitución de Tierras</a:t>
            </a:r>
          </a:p>
        </p:txBody>
      </p:sp>
      <p:sp>
        <p:nvSpPr>
          <p:cNvPr id="85" name="74 CuadroTexto"/>
          <p:cNvSpPr txBox="1"/>
          <p:nvPr/>
        </p:nvSpPr>
        <p:spPr>
          <a:xfrm>
            <a:off x="9269289" y="3512633"/>
            <a:ext cx="901209" cy="6001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CO" sz="1100" b="1" dirty="0">
                <a:solidFill>
                  <a:schemeClr val="bg1"/>
                </a:solidFill>
              </a:rPr>
              <a:t>Seguridad y </a:t>
            </a:r>
          </a:p>
          <a:p>
            <a:r>
              <a:rPr lang="es-CO" sz="1100" b="1" dirty="0">
                <a:solidFill>
                  <a:schemeClr val="bg1"/>
                </a:solidFill>
              </a:rPr>
              <a:t>Orden</a:t>
            </a:r>
          </a:p>
          <a:p>
            <a:r>
              <a:rPr lang="es-CO" sz="1100" b="1" dirty="0">
                <a:solidFill>
                  <a:schemeClr val="bg1"/>
                </a:solidFill>
              </a:rPr>
              <a:t>Público</a:t>
            </a:r>
          </a:p>
        </p:txBody>
      </p:sp>
      <p:sp>
        <p:nvSpPr>
          <p:cNvPr id="86" name="66 CuadroTexto"/>
          <p:cNvSpPr txBox="1"/>
          <p:nvPr/>
        </p:nvSpPr>
        <p:spPr>
          <a:xfrm>
            <a:off x="5519936" y="5085185"/>
            <a:ext cx="1223412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CO" sz="1100" b="1" dirty="0"/>
              <a:t>Direccionamiento</a:t>
            </a:r>
          </a:p>
          <a:p>
            <a:r>
              <a:rPr lang="es-CO" sz="1100" b="1" dirty="0"/>
              <a:t>Estratégico</a:t>
            </a:r>
          </a:p>
        </p:txBody>
      </p:sp>
      <p:sp>
        <p:nvSpPr>
          <p:cNvPr id="87" name="67 CuadroTexto"/>
          <p:cNvSpPr txBox="1"/>
          <p:nvPr/>
        </p:nvSpPr>
        <p:spPr>
          <a:xfrm>
            <a:off x="5563942" y="5878449"/>
            <a:ext cx="1180131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CO" sz="1100" b="1" dirty="0"/>
              <a:t>Bienestar laboral</a:t>
            </a:r>
          </a:p>
        </p:txBody>
      </p:sp>
      <p:sp>
        <p:nvSpPr>
          <p:cNvPr id="95" name="69 CuadroTexto"/>
          <p:cNvSpPr txBox="1"/>
          <p:nvPr/>
        </p:nvSpPr>
        <p:spPr>
          <a:xfrm>
            <a:off x="7518284" y="3070122"/>
            <a:ext cx="881973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/>
              <a:t>Gestión del </a:t>
            </a:r>
          </a:p>
          <a:p>
            <a:pPr algn="ctr"/>
            <a:r>
              <a:rPr lang="es-CO" sz="1100" b="1" dirty="0"/>
              <a:t>riesgo</a:t>
            </a:r>
          </a:p>
        </p:txBody>
      </p:sp>
      <p:sp>
        <p:nvSpPr>
          <p:cNvPr id="96" name="57 CuadroTexto"/>
          <p:cNvSpPr txBox="1"/>
          <p:nvPr/>
        </p:nvSpPr>
        <p:spPr>
          <a:xfrm>
            <a:off x="9140679" y="2965802"/>
            <a:ext cx="889987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CO" sz="1100" b="1" dirty="0" smtClean="0">
                <a:solidFill>
                  <a:schemeClr val="bg1"/>
                </a:solidFill>
              </a:rPr>
              <a:t>Convivencia</a:t>
            </a:r>
          </a:p>
          <a:p>
            <a:r>
              <a:rPr lang="es-CO" sz="1100" b="1" dirty="0" smtClean="0">
                <a:solidFill>
                  <a:schemeClr val="bg1"/>
                </a:solidFill>
              </a:rPr>
              <a:t> </a:t>
            </a:r>
            <a:r>
              <a:rPr lang="es-CO" sz="1100" b="1" dirty="0">
                <a:solidFill>
                  <a:schemeClr val="bg1"/>
                </a:solidFill>
              </a:rPr>
              <a:t>ciudadana</a:t>
            </a:r>
          </a:p>
        </p:txBody>
      </p:sp>
      <p:sp>
        <p:nvSpPr>
          <p:cNvPr id="97" name="66 CuadroTexto"/>
          <p:cNvSpPr txBox="1"/>
          <p:nvPr/>
        </p:nvSpPr>
        <p:spPr>
          <a:xfrm>
            <a:off x="5519936" y="5446385"/>
            <a:ext cx="1402948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CO" sz="1100" b="1" dirty="0"/>
              <a:t>Fortalecimiento Inst.</a:t>
            </a:r>
          </a:p>
        </p:txBody>
      </p:sp>
      <p:sp>
        <p:nvSpPr>
          <p:cNvPr id="98" name="66 CuadroTexto"/>
          <p:cNvSpPr txBox="1"/>
          <p:nvPr/>
        </p:nvSpPr>
        <p:spPr>
          <a:xfrm>
            <a:off x="5447928" y="5687670"/>
            <a:ext cx="1361270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CO" sz="1100" b="1" dirty="0"/>
              <a:t>Gestión Tecnológica</a:t>
            </a:r>
          </a:p>
        </p:txBody>
      </p:sp>
      <p:sp>
        <p:nvSpPr>
          <p:cNvPr id="99" name="67 CuadroTexto"/>
          <p:cNvSpPr txBox="1"/>
          <p:nvPr/>
        </p:nvSpPr>
        <p:spPr>
          <a:xfrm>
            <a:off x="5555926" y="6119719"/>
            <a:ext cx="1188146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CO" sz="1100" b="1" dirty="0"/>
              <a:t>Gobierno de cara</a:t>
            </a:r>
          </a:p>
          <a:p>
            <a:r>
              <a:rPr lang="es-CO" sz="1100" b="1" dirty="0"/>
              <a:t>a la ciudadanía</a:t>
            </a:r>
          </a:p>
        </p:txBody>
      </p:sp>
      <p:sp>
        <p:nvSpPr>
          <p:cNvPr id="100" name="Botón de acción: Hacia atrás o Anterior 99">
            <a:hlinkClick r:id="rId2" action="ppaction://hlinksldjump" highlightClick="1"/>
          </p:cNvPr>
          <p:cNvSpPr/>
          <p:nvPr/>
        </p:nvSpPr>
        <p:spPr>
          <a:xfrm>
            <a:off x="10610210" y="6119719"/>
            <a:ext cx="555713" cy="321972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noFill/>
            </a:endParaRPr>
          </a:p>
        </p:txBody>
      </p:sp>
      <p:pic>
        <p:nvPicPr>
          <p:cNvPr id="101" name="Imagen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67" y="5327098"/>
            <a:ext cx="2462012" cy="1467489"/>
          </a:xfrm>
          <a:prstGeom prst="rect">
            <a:avLst/>
          </a:prstGeom>
        </p:spPr>
      </p:pic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E0D0-B2A8-4200-9A46-C6754772B4A4}" type="datetime1">
              <a:rPr lang="es-ES" smtClean="0"/>
              <a:t>06/01/2017</a:t>
            </a:fld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A173-F38B-4786-8105-2D2CE34D67A4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287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adroTexto 54"/>
          <p:cNvSpPr txBox="1"/>
          <p:nvPr/>
        </p:nvSpPr>
        <p:spPr>
          <a:xfrm>
            <a:off x="1868062" y="2907709"/>
            <a:ext cx="8044361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/>
              <a:t>PROYECTOS VISIONARIOS DETONANTES DEL DESARROLLO</a:t>
            </a:r>
            <a:endParaRPr lang="es-ES" sz="2000" b="1" dirty="0"/>
          </a:p>
        </p:txBody>
      </p:sp>
      <p:grpSp>
        <p:nvGrpSpPr>
          <p:cNvPr id="2" name="Grupo 1"/>
          <p:cNvGrpSpPr/>
          <p:nvPr/>
        </p:nvGrpSpPr>
        <p:grpSpPr>
          <a:xfrm>
            <a:off x="2096086" y="3767683"/>
            <a:ext cx="8240009" cy="2773793"/>
            <a:chOff x="2889266" y="3767684"/>
            <a:chExt cx="6806815" cy="239762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98413" y="3767684"/>
              <a:ext cx="3157237" cy="2397620"/>
            </a:xfrm>
            <a:prstGeom prst="rect">
              <a:avLst/>
            </a:prstGeom>
          </p:spPr>
        </p:pic>
        <p:sp>
          <p:nvSpPr>
            <p:cNvPr id="6" name="CuadroTexto 5"/>
            <p:cNvSpPr txBox="1"/>
            <p:nvPr/>
          </p:nvSpPr>
          <p:spPr>
            <a:xfrm>
              <a:off x="7662176" y="4827994"/>
              <a:ext cx="2033905" cy="34584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s-CO" sz="2000" b="1" dirty="0"/>
                <a:t>Proyectos Visionarios</a:t>
              </a:r>
            </a:p>
          </p:txBody>
        </p:sp>
        <p:cxnSp>
          <p:nvCxnSpPr>
            <p:cNvPr id="10" name="Conector angular 9"/>
            <p:cNvCxnSpPr/>
            <p:nvPr/>
          </p:nvCxnSpPr>
          <p:spPr>
            <a:xfrm rot="10800000" flipV="1">
              <a:off x="5879976" y="4936005"/>
              <a:ext cx="1782198" cy="108012"/>
            </a:xfrm>
            <a:prstGeom prst="bentConnector3">
              <a:avLst/>
            </a:prstGeom>
            <a:ln w="38100">
              <a:solidFill>
                <a:srgbClr val="FF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uadroTexto 10"/>
            <p:cNvSpPr txBox="1"/>
            <p:nvPr/>
          </p:nvSpPr>
          <p:spPr>
            <a:xfrm>
              <a:off x="2889266" y="5334723"/>
              <a:ext cx="1374192" cy="34584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s-CO" sz="2000" b="1" dirty="0"/>
                <a:t>Componentes</a:t>
              </a:r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3017659" y="4287934"/>
              <a:ext cx="1089439" cy="34584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s-CO" sz="2000" b="1" dirty="0"/>
                <a:t>Programas</a:t>
              </a:r>
            </a:p>
          </p:txBody>
        </p:sp>
        <p:cxnSp>
          <p:nvCxnSpPr>
            <p:cNvPr id="14" name="Conector angular 13"/>
            <p:cNvCxnSpPr/>
            <p:nvPr/>
          </p:nvCxnSpPr>
          <p:spPr>
            <a:xfrm flipV="1">
              <a:off x="4010150" y="5260044"/>
              <a:ext cx="231863" cy="74681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ector angular 21"/>
            <p:cNvCxnSpPr>
              <a:stCxn id="12" idx="3"/>
            </p:cNvCxnSpPr>
            <p:nvPr/>
          </p:nvCxnSpPr>
          <p:spPr>
            <a:xfrm>
              <a:off x="4107098" y="4460858"/>
              <a:ext cx="206705" cy="259125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11 Rectángulo"/>
          <p:cNvSpPr/>
          <p:nvPr/>
        </p:nvSpPr>
        <p:spPr>
          <a:xfrm>
            <a:off x="2207568" y="221499"/>
            <a:ext cx="1512168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</a:rPr>
              <a:t>Marco Jurídico</a:t>
            </a:r>
          </a:p>
        </p:txBody>
      </p:sp>
      <p:sp>
        <p:nvSpPr>
          <p:cNvPr id="36" name="12 Rectángulo"/>
          <p:cNvSpPr/>
          <p:nvPr/>
        </p:nvSpPr>
        <p:spPr>
          <a:xfrm>
            <a:off x="3935760" y="227990"/>
            <a:ext cx="1656184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</a:rPr>
              <a:t>Características</a:t>
            </a:r>
          </a:p>
        </p:txBody>
      </p:sp>
      <p:sp>
        <p:nvSpPr>
          <p:cNvPr id="37" name="13 Rectángulo"/>
          <p:cNvSpPr/>
          <p:nvPr/>
        </p:nvSpPr>
        <p:spPr>
          <a:xfrm>
            <a:off x="5807968" y="238876"/>
            <a:ext cx="1872208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</a:rPr>
              <a:t>Proceso y Metodología</a:t>
            </a:r>
          </a:p>
        </p:txBody>
      </p:sp>
      <p:sp>
        <p:nvSpPr>
          <p:cNvPr id="38" name="14 Rectángulo"/>
          <p:cNvSpPr/>
          <p:nvPr/>
        </p:nvSpPr>
        <p:spPr>
          <a:xfrm>
            <a:off x="7896200" y="249762"/>
            <a:ext cx="1872208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rgbClr val="FF0000"/>
                </a:solidFill>
              </a:rPr>
              <a:t>Estructura</a:t>
            </a:r>
          </a:p>
        </p:txBody>
      </p:sp>
      <p:sp>
        <p:nvSpPr>
          <p:cNvPr id="39" name="27 CuadroTexto"/>
          <p:cNvSpPr txBox="1"/>
          <p:nvPr/>
        </p:nvSpPr>
        <p:spPr>
          <a:xfrm>
            <a:off x="2567608" y="548680"/>
            <a:ext cx="423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chemeClr val="bg1"/>
                </a:solidFill>
              </a:rPr>
              <a:t>L1</a:t>
            </a:r>
          </a:p>
        </p:txBody>
      </p:sp>
      <p:sp>
        <p:nvSpPr>
          <p:cNvPr id="40" name="28 CuadroTexto"/>
          <p:cNvSpPr txBox="1"/>
          <p:nvPr/>
        </p:nvSpPr>
        <p:spPr>
          <a:xfrm>
            <a:off x="4376342" y="548680"/>
            <a:ext cx="423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chemeClr val="bg1"/>
                </a:solidFill>
              </a:rPr>
              <a:t>L2</a:t>
            </a:r>
          </a:p>
        </p:txBody>
      </p:sp>
      <p:sp>
        <p:nvSpPr>
          <p:cNvPr id="41" name="29 CuadroTexto"/>
          <p:cNvSpPr txBox="1"/>
          <p:nvPr/>
        </p:nvSpPr>
        <p:spPr>
          <a:xfrm>
            <a:off x="6032526" y="548680"/>
            <a:ext cx="423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chemeClr val="bg1"/>
                </a:solidFill>
              </a:rPr>
              <a:t>L3</a:t>
            </a:r>
          </a:p>
        </p:txBody>
      </p:sp>
      <p:sp>
        <p:nvSpPr>
          <p:cNvPr id="42" name="30 CuadroTexto"/>
          <p:cNvSpPr txBox="1"/>
          <p:nvPr/>
        </p:nvSpPr>
        <p:spPr>
          <a:xfrm>
            <a:off x="7760718" y="548680"/>
            <a:ext cx="423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chemeClr val="bg1"/>
                </a:solidFill>
              </a:rPr>
              <a:t>L4</a:t>
            </a:r>
          </a:p>
        </p:txBody>
      </p:sp>
      <p:sp>
        <p:nvSpPr>
          <p:cNvPr id="44" name="31 CuadroTexto"/>
          <p:cNvSpPr txBox="1"/>
          <p:nvPr/>
        </p:nvSpPr>
        <p:spPr>
          <a:xfrm>
            <a:off x="9488910" y="548680"/>
            <a:ext cx="423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chemeClr val="bg1"/>
                </a:solidFill>
              </a:rPr>
              <a:t>L5</a:t>
            </a:r>
          </a:p>
        </p:txBody>
      </p:sp>
      <p:sp>
        <p:nvSpPr>
          <p:cNvPr id="46" name="Rectangle 13"/>
          <p:cNvSpPr>
            <a:spLocks noChangeArrowheads="1"/>
          </p:cNvSpPr>
          <p:nvPr/>
        </p:nvSpPr>
        <p:spPr bwMode="auto">
          <a:xfrm>
            <a:off x="1924473" y="228711"/>
            <a:ext cx="1699543" cy="1199541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70C0"/>
            </a:extrusionClr>
          </a:sp3d>
        </p:spPr>
        <p:txBody>
          <a:bodyPr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s-CO" sz="1200" b="1" dirty="0">
                <a:solidFill>
                  <a:schemeClr val="bg1"/>
                </a:solidFill>
              </a:rPr>
              <a:t>COMPETITIVIDAD</a:t>
            </a:r>
          </a:p>
          <a:p>
            <a:pPr algn="ctr"/>
            <a:r>
              <a:rPr lang="es-CO" sz="1200" b="1" dirty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es-CO" sz="1200" b="1" dirty="0">
                <a:solidFill>
                  <a:schemeClr val="bg1"/>
                </a:solidFill>
              </a:rPr>
              <a:t>INFRAESTRUCTURA</a:t>
            </a:r>
          </a:p>
        </p:txBody>
      </p:sp>
      <p:sp>
        <p:nvSpPr>
          <p:cNvPr id="47" name="Rectangle 14"/>
          <p:cNvSpPr>
            <a:spLocks noChangeArrowheads="1"/>
          </p:cNvSpPr>
          <p:nvPr/>
        </p:nvSpPr>
        <p:spPr bwMode="auto">
          <a:xfrm>
            <a:off x="3796681" y="252120"/>
            <a:ext cx="1567473" cy="1233814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3">
                <a:lumMod val="60000"/>
                <a:lumOff val="40000"/>
              </a:schemeClr>
            </a:extrusionClr>
          </a:sp3d>
        </p:spPr>
        <p:txBody>
          <a:bodyPr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altLang="es-CO" sz="1200" b="1" dirty="0">
                <a:solidFill>
                  <a:schemeClr val="bg1"/>
                </a:solidFill>
              </a:rPr>
              <a:t>LA NUEVA RURALIDAD, PARA VIVIR MEJOR EN EL CAMPO</a:t>
            </a:r>
          </a:p>
        </p:txBody>
      </p:sp>
      <p:sp>
        <p:nvSpPr>
          <p:cNvPr id="48" name="Rectangle 15"/>
          <p:cNvSpPr>
            <a:spLocks noChangeArrowheads="1"/>
          </p:cNvSpPr>
          <p:nvPr/>
        </p:nvSpPr>
        <p:spPr bwMode="auto">
          <a:xfrm>
            <a:off x="7181056" y="253443"/>
            <a:ext cx="1507232" cy="1285223"/>
          </a:xfrm>
          <a:prstGeom prst="rect">
            <a:avLst/>
          </a:prstGeom>
          <a:solidFill>
            <a:srgbClr val="92D05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/>
        </p:spPr>
        <p:txBody>
          <a:bodyPr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altLang="es-CO" sz="1200" b="1" dirty="0">
                <a:solidFill>
                  <a:schemeClr val="bg1"/>
                </a:solidFill>
              </a:rPr>
              <a:t>SOSTENIBILIDAD</a:t>
            </a:r>
          </a:p>
          <a:p>
            <a:pPr algn="ctr" eaLnBrk="1" hangingPunct="1"/>
            <a:r>
              <a:rPr lang="es-ES" altLang="es-CO" sz="1200" b="1" dirty="0">
                <a:solidFill>
                  <a:schemeClr val="bg1"/>
                </a:solidFill>
              </a:rPr>
              <a:t>AMBIENTAL</a:t>
            </a:r>
          </a:p>
        </p:txBody>
      </p:sp>
      <p:sp>
        <p:nvSpPr>
          <p:cNvPr id="54" name="Rectangle 16"/>
          <p:cNvSpPr>
            <a:spLocks noChangeArrowheads="1"/>
          </p:cNvSpPr>
          <p:nvPr/>
        </p:nvSpPr>
        <p:spPr bwMode="auto">
          <a:xfrm>
            <a:off x="5554192" y="263423"/>
            <a:ext cx="1410841" cy="128522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/>
        </p:spPr>
        <p:txBody>
          <a:bodyPr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altLang="es-CO" sz="1200" b="1" dirty="0">
                <a:solidFill>
                  <a:schemeClr val="bg1"/>
                </a:solidFill>
              </a:rPr>
              <a:t>EQUIDAD</a:t>
            </a:r>
          </a:p>
          <a:p>
            <a:pPr algn="ctr" eaLnBrk="1" hangingPunct="1"/>
            <a:r>
              <a:rPr lang="es-ES" altLang="es-CO" sz="1200" b="1" dirty="0">
                <a:solidFill>
                  <a:schemeClr val="bg1"/>
                </a:solidFill>
              </a:rPr>
              <a:t>Y MOVILIDAD</a:t>
            </a:r>
          </a:p>
          <a:p>
            <a:pPr algn="ctr" eaLnBrk="1" hangingPunct="1"/>
            <a:r>
              <a:rPr lang="es-ES" altLang="es-CO" sz="1200" b="1" dirty="0">
                <a:solidFill>
                  <a:schemeClr val="bg1"/>
                </a:solidFill>
              </a:rPr>
              <a:t>SOCIAL</a:t>
            </a:r>
          </a:p>
        </p:txBody>
      </p:sp>
      <p:sp>
        <p:nvSpPr>
          <p:cNvPr id="56" name="Rectangle 15"/>
          <p:cNvSpPr>
            <a:spLocks noChangeArrowheads="1"/>
          </p:cNvSpPr>
          <p:nvPr/>
        </p:nvSpPr>
        <p:spPr bwMode="auto">
          <a:xfrm>
            <a:off x="8909248" y="230160"/>
            <a:ext cx="1363216" cy="1285223"/>
          </a:xfrm>
          <a:prstGeom prst="rect">
            <a:avLst/>
          </a:prstGeom>
          <a:solidFill>
            <a:srgbClr val="990099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altLang="es-CO" sz="1200" b="1" dirty="0">
                <a:solidFill>
                  <a:schemeClr val="bg1"/>
                </a:solidFill>
              </a:rPr>
              <a:t>SEGURIDAD, JUSTICIA</a:t>
            </a:r>
          </a:p>
          <a:p>
            <a:pPr algn="ctr" eaLnBrk="1" hangingPunct="1"/>
            <a:r>
              <a:rPr lang="es-ES" altLang="es-CO" sz="1200" b="1" dirty="0">
                <a:solidFill>
                  <a:schemeClr val="bg1"/>
                </a:solidFill>
              </a:rPr>
              <a:t>Y DDHH</a:t>
            </a:r>
            <a:endParaRPr lang="es-ES" altLang="es-CO" sz="1000" b="1" dirty="0">
              <a:solidFill>
                <a:schemeClr val="bg1"/>
              </a:solidFill>
            </a:endParaRPr>
          </a:p>
        </p:txBody>
      </p:sp>
      <p:grpSp>
        <p:nvGrpSpPr>
          <p:cNvPr id="57" name="Grupo 56"/>
          <p:cNvGrpSpPr/>
          <p:nvPr/>
        </p:nvGrpSpPr>
        <p:grpSpPr>
          <a:xfrm>
            <a:off x="1868062" y="1588599"/>
            <a:ext cx="8251601" cy="446772"/>
            <a:chOff x="352847" y="2595503"/>
            <a:chExt cx="8251601" cy="446772"/>
          </a:xfrm>
          <a:solidFill>
            <a:srgbClr val="006600"/>
          </a:solidFill>
        </p:grpSpPr>
        <p:sp>
          <p:nvSpPr>
            <p:cNvPr id="58" name="Rectangle 16"/>
            <p:cNvSpPr>
              <a:spLocks noChangeArrowheads="1"/>
            </p:cNvSpPr>
            <p:nvPr/>
          </p:nvSpPr>
          <p:spPr bwMode="auto">
            <a:xfrm>
              <a:off x="352847" y="2624952"/>
              <a:ext cx="8251601" cy="417323"/>
            </a:xfrm>
            <a:prstGeom prst="rect">
              <a:avLst/>
            </a:prstGeom>
            <a:grpFill/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00"/>
              </a:extrusionClr>
            </a:sp3d>
          </p:spPr>
          <p:txBody>
            <a:bodyPr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s-ES" altLang="es-CO" sz="1400" b="1" dirty="0">
                  <a:solidFill>
                    <a:schemeClr val="bg1"/>
                  </a:solidFill>
                </a:rPr>
                <a:t>POSCONFLICTO</a:t>
              </a:r>
            </a:p>
          </p:txBody>
        </p:sp>
        <p:sp>
          <p:nvSpPr>
            <p:cNvPr id="59" name="32 CuadroTexto"/>
            <p:cNvSpPr txBox="1"/>
            <p:nvPr/>
          </p:nvSpPr>
          <p:spPr>
            <a:xfrm>
              <a:off x="2339752" y="2595503"/>
              <a:ext cx="423514" cy="400110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 extrusionH="76200">
              <a:extrusionClr>
                <a:srgbClr val="006600"/>
              </a:extrusionClr>
            </a:sp3d>
          </p:spPr>
          <p:txBody>
            <a:bodyPr wrap="none" rtlCol="0">
              <a:spAutoFit/>
            </a:bodyPr>
            <a:lstStyle/>
            <a:p>
              <a:r>
                <a:rPr lang="es-CO" sz="2000" b="1" dirty="0">
                  <a:solidFill>
                    <a:schemeClr val="bg1"/>
                  </a:solidFill>
                </a:rPr>
                <a:t>L6</a:t>
              </a:r>
            </a:p>
          </p:txBody>
        </p:sp>
      </p:grpSp>
      <p:sp>
        <p:nvSpPr>
          <p:cNvPr id="60" name="48 CuadroTexto"/>
          <p:cNvSpPr txBox="1"/>
          <p:nvPr/>
        </p:nvSpPr>
        <p:spPr>
          <a:xfrm>
            <a:off x="1991544" y="116632"/>
            <a:ext cx="423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chemeClr val="bg1"/>
                </a:solidFill>
              </a:rPr>
              <a:t>L1</a:t>
            </a:r>
          </a:p>
        </p:txBody>
      </p:sp>
      <p:sp>
        <p:nvSpPr>
          <p:cNvPr id="61" name="49 CuadroTexto"/>
          <p:cNvSpPr txBox="1"/>
          <p:nvPr/>
        </p:nvSpPr>
        <p:spPr>
          <a:xfrm>
            <a:off x="3791744" y="156702"/>
            <a:ext cx="423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chemeClr val="bg1"/>
                </a:solidFill>
              </a:rPr>
              <a:t>L2</a:t>
            </a:r>
          </a:p>
        </p:txBody>
      </p:sp>
      <p:sp>
        <p:nvSpPr>
          <p:cNvPr id="62" name="50 CuadroTexto"/>
          <p:cNvSpPr txBox="1"/>
          <p:nvPr/>
        </p:nvSpPr>
        <p:spPr>
          <a:xfrm>
            <a:off x="5528470" y="156702"/>
            <a:ext cx="423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chemeClr val="bg1"/>
                </a:solidFill>
              </a:rPr>
              <a:t>L3</a:t>
            </a:r>
          </a:p>
        </p:txBody>
      </p:sp>
      <p:sp>
        <p:nvSpPr>
          <p:cNvPr id="63" name="51 CuadroTexto"/>
          <p:cNvSpPr txBox="1"/>
          <p:nvPr/>
        </p:nvSpPr>
        <p:spPr>
          <a:xfrm>
            <a:off x="7184654" y="156702"/>
            <a:ext cx="423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chemeClr val="bg1"/>
                </a:solidFill>
              </a:rPr>
              <a:t>L4</a:t>
            </a:r>
          </a:p>
        </p:txBody>
      </p:sp>
      <p:sp>
        <p:nvSpPr>
          <p:cNvPr id="64" name="52 CuadroTexto"/>
          <p:cNvSpPr txBox="1"/>
          <p:nvPr/>
        </p:nvSpPr>
        <p:spPr>
          <a:xfrm>
            <a:off x="8912846" y="156702"/>
            <a:ext cx="423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chemeClr val="bg1"/>
                </a:solidFill>
              </a:rPr>
              <a:t>L5</a:t>
            </a:r>
          </a:p>
        </p:txBody>
      </p:sp>
      <p:grpSp>
        <p:nvGrpSpPr>
          <p:cNvPr id="65" name="Grupo 64"/>
          <p:cNvGrpSpPr/>
          <p:nvPr/>
        </p:nvGrpSpPr>
        <p:grpSpPr>
          <a:xfrm>
            <a:off x="1826183" y="2262090"/>
            <a:ext cx="8251601" cy="453452"/>
            <a:chOff x="395536" y="3603616"/>
            <a:chExt cx="8251601" cy="453452"/>
          </a:xfrm>
          <a:solidFill>
            <a:srgbClr val="FF5050"/>
          </a:solidFill>
        </p:grpSpPr>
        <p:sp>
          <p:nvSpPr>
            <p:cNvPr id="66" name="Rectangle 16"/>
            <p:cNvSpPr>
              <a:spLocks noChangeArrowheads="1"/>
            </p:cNvSpPr>
            <p:nvPr/>
          </p:nvSpPr>
          <p:spPr bwMode="auto">
            <a:xfrm>
              <a:off x="395536" y="3603616"/>
              <a:ext cx="8251601" cy="448016"/>
            </a:xfrm>
            <a:prstGeom prst="rect">
              <a:avLst/>
            </a:prstGeom>
            <a:grpFill/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contourW="12700" prstMaterial="legacyMatte">
              <a:bevelT w="13500" h="13500" prst="angle"/>
              <a:bevelB w="13500" h="13500" prst="angle"/>
              <a:extrusionClr>
                <a:srgbClr val="FF5050"/>
              </a:extrusionClr>
              <a:contourClr>
                <a:schemeClr val="accent6"/>
              </a:contourClr>
            </a:sp3d>
          </p:spPr>
          <p:txBody>
            <a:bodyPr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s-ES" altLang="es-CO" sz="1400" b="1" dirty="0">
                  <a:solidFill>
                    <a:schemeClr val="bg1"/>
                  </a:solidFill>
                </a:rPr>
                <a:t>GOBERNANZA Y PRÁCTICAS DE BUEN GOBIERNO</a:t>
              </a:r>
            </a:p>
          </p:txBody>
        </p:sp>
        <p:sp>
          <p:nvSpPr>
            <p:cNvPr id="67" name="33 CuadroTexto"/>
            <p:cNvSpPr txBox="1"/>
            <p:nvPr/>
          </p:nvSpPr>
          <p:spPr>
            <a:xfrm>
              <a:off x="971600" y="3656958"/>
              <a:ext cx="423514" cy="400110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 extrusionH="76200">
              <a:extrusionClr>
                <a:srgbClr val="FF5050"/>
              </a:extrusionClr>
            </a:sp3d>
          </p:spPr>
          <p:txBody>
            <a:bodyPr wrap="none" rtlCol="0">
              <a:spAutoFit/>
            </a:bodyPr>
            <a:lstStyle/>
            <a:p>
              <a:r>
                <a:rPr lang="es-CO" sz="2000" b="1" dirty="0">
                  <a:solidFill>
                    <a:schemeClr val="bg1"/>
                  </a:solidFill>
                </a:rPr>
                <a:t>L7</a:t>
              </a:r>
            </a:p>
          </p:txBody>
        </p:sp>
      </p:grp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1A2A-C6A2-40F7-BA29-E86CE7D99F1C}" type="datetime1">
              <a:rPr lang="es-ES" smtClean="0"/>
              <a:t>06/01/2017</a:t>
            </a:fld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A173-F38B-4786-8105-2D2CE34D67A4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267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adroTexto 54"/>
          <p:cNvSpPr txBox="1"/>
          <p:nvPr/>
        </p:nvSpPr>
        <p:spPr>
          <a:xfrm>
            <a:off x="1736412" y="2083405"/>
            <a:ext cx="8587125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/>
              <a:t>PROYECTOS VISIONARIOS DETONANTES DEL DESARROLLO</a:t>
            </a:r>
            <a:endParaRPr lang="es-ES" sz="2000" b="1" dirty="0"/>
          </a:p>
        </p:txBody>
      </p:sp>
      <p:sp>
        <p:nvSpPr>
          <p:cNvPr id="36" name="Elipse 35"/>
          <p:cNvSpPr/>
          <p:nvPr/>
        </p:nvSpPr>
        <p:spPr>
          <a:xfrm>
            <a:off x="4007965" y="2449024"/>
            <a:ext cx="1221736" cy="1213683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Elipse 36"/>
          <p:cNvSpPr/>
          <p:nvPr/>
        </p:nvSpPr>
        <p:spPr>
          <a:xfrm>
            <a:off x="5461960" y="2549882"/>
            <a:ext cx="1083621" cy="834506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Elipse 37"/>
          <p:cNvSpPr/>
          <p:nvPr/>
        </p:nvSpPr>
        <p:spPr>
          <a:xfrm>
            <a:off x="7655588" y="2701064"/>
            <a:ext cx="1082120" cy="906714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Elipse 38"/>
          <p:cNvSpPr/>
          <p:nvPr/>
        </p:nvSpPr>
        <p:spPr>
          <a:xfrm>
            <a:off x="9010120" y="2693532"/>
            <a:ext cx="1529475" cy="1638433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Elipse 39"/>
          <p:cNvSpPr/>
          <p:nvPr/>
        </p:nvSpPr>
        <p:spPr>
          <a:xfrm>
            <a:off x="4517619" y="5535344"/>
            <a:ext cx="1277466" cy="9911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CuadroTexto 43"/>
          <p:cNvSpPr txBox="1"/>
          <p:nvPr/>
        </p:nvSpPr>
        <p:spPr>
          <a:xfrm>
            <a:off x="4060231" y="2593290"/>
            <a:ext cx="108796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Empresa</a:t>
            </a:r>
          </a:p>
          <a:p>
            <a:pPr algn="ctr"/>
            <a:r>
              <a:rPr lang="es-CO" sz="1600" b="1" dirty="0"/>
              <a:t> </a:t>
            </a:r>
            <a:r>
              <a:rPr lang="es-CO" sz="1600" b="1" dirty="0" smtClean="0"/>
              <a:t>Agro</a:t>
            </a:r>
          </a:p>
          <a:p>
            <a:pPr algn="ctr"/>
            <a:r>
              <a:rPr lang="es-CO" sz="1600" b="1" dirty="0" smtClean="0"/>
              <a:t>industrial </a:t>
            </a:r>
            <a:endParaRPr lang="es-ES" sz="1600" b="1" dirty="0"/>
          </a:p>
        </p:txBody>
      </p:sp>
      <p:sp>
        <p:nvSpPr>
          <p:cNvPr id="48" name="CuadroTexto 47"/>
          <p:cNvSpPr txBox="1"/>
          <p:nvPr/>
        </p:nvSpPr>
        <p:spPr>
          <a:xfrm>
            <a:off x="5415439" y="2719911"/>
            <a:ext cx="122907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Universidad</a:t>
            </a:r>
          </a:p>
          <a:p>
            <a:pPr algn="ctr"/>
            <a:r>
              <a:rPr lang="es-CO" sz="1600" b="1" dirty="0"/>
              <a:t>Digital</a:t>
            </a:r>
            <a:endParaRPr lang="es-ES" sz="1600" b="1" dirty="0"/>
          </a:p>
        </p:txBody>
      </p:sp>
      <p:sp>
        <p:nvSpPr>
          <p:cNvPr id="54" name="CuadroTexto 53"/>
          <p:cNvSpPr txBox="1"/>
          <p:nvPr/>
        </p:nvSpPr>
        <p:spPr>
          <a:xfrm>
            <a:off x="5536400" y="3455743"/>
            <a:ext cx="1087962" cy="9387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/>
              <a:t>Asociatividad</a:t>
            </a:r>
          </a:p>
          <a:p>
            <a:pPr algn="ctr"/>
            <a:r>
              <a:rPr lang="es-CO" sz="1100" b="1" dirty="0" smtClean="0"/>
              <a:t>Empresas </a:t>
            </a:r>
            <a:r>
              <a:rPr lang="es-CO" sz="1100" b="1" dirty="0"/>
              <a:t>de Servicios Públicos Regionales</a:t>
            </a:r>
            <a:endParaRPr lang="es-ES" sz="1100" b="1" dirty="0"/>
          </a:p>
        </p:txBody>
      </p:sp>
      <p:sp>
        <p:nvSpPr>
          <p:cNvPr id="56" name="CuadroTexto 55"/>
          <p:cNvSpPr txBox="1"/>
          <p:nvPr/>
        </p:nvSpPr>
        <p:spPr>
          <a:xfrm>
            <a:off x="4137592" y="3690236"/>
            <a:ext cx="971914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Red</a:t>
            </a:r>
          </a:p>
          <a:p>
            <a:pPr algn="ctr"/>
            <a:r>
              <a:rPr lang="es-CO" sz="1600" b="1" dirty="0"/>
              <a:t> Vial Terciaria</a:t>
            </a:r>
          </a:p>
          <a:p>
            <a:pPr algn="ctr"/>
            <a:endParaRPr lang="es-ES" sz="1600" b="1" dirty="0"/>
          </a:p>
        </p:txBody>
      </p:sp>
      <p:sp>
        <p:nvSpPr>
          <p:cNvPr id="57" name="CuadroTexto 56"/>
          <p:cNvSpPr txBox="1"/>
          <p:nvPr/>
        </p:nvSpPr>
        <p:spPr>
          <a:xfrm>
            <a:off x="9268911" y="3232681"/>
            <a:ext cx="108796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POT</a:t>
            </a:r>
          </a:p>
          <a:p>
            <a:pPr algn="ctr"/>
            <a:r>
              <a:rPr lang="es-CO" sz="1600" b="1" dirty="0"/>
              <a:t>Rural</a:t>
            </a:r>
            <a:endParaRPr lang="es-ES" sz="1600" b="1" dirty="0"/>
          </a:p>
        </p:txBody>
      </p:sp>
      <p:sp>
        <p:nvSpPr>
          <p:cNvPr id="58" name="CuadroTexto 57"/>
          <p:cNvSpPr txBox="1"/>
          <p:nvPr/>
        </p:nvSpPr>
        <p:spPr>
          <a:xfrm>
            <a:off x="4498584" y="5813833"/>
            <a:ext cx="137599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/>
              <a:t>Fortalecimiento Financiero</a:t>
            </a:r>
          </a:p>
        </p:txBody>
      </p:sp>
      <p:sp>
        <p:nvSpPr>
          <p:cNvPr id="69" name="Elipse 68"/>
          <p:cNvSpPr/>
          <p:nvPr/>
        </p:nvSpPr>
        <p:spPr>
          <a:xfrm>
            <a:off x="4024657" y="3579718"/>
            <a:ext cx="1289456" cy="1089110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Elipse 69"/>
          <p:cNvSpPr/>
          <p:nvPr/>
        </p:nvSpPr>
        <p:spPr>
          <a:xfrm>
            <a:off x="5415439" y="3349852"/>
            <a:ext cx="1170311" cy="1177070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" name="Elipse 70"/>
          <p:cNvSpPr/>
          <p:nvPr/>
        </p:nvSpPr>
        <p:spPr>
          <a:xfrm>
            <a:off x="7642998" y="3529501"/>
            <a:ext cx="1107300" cy="893263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Elipse 71"/>
          <p:cNvSpPr/>
          <p:nvPr/>
        </p:nvSpPr>
        <p:spPr>
          <a:xfrm>
            <a:off x="5831351" y="5576372"/>
            <a:ext cx="1242043" cy="96499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3" name="CuadroTexto 72"/>
          <p:cNvSpPr txBox="1"/>
          <p:nvPr/>
        </p:nvSpPr>
        <p:spPr>
          <a:xfrm>
            <a:off x="7710691" y="2930044"/>
            <a:ext cx="9719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/>
              <a:t>Defensa del Agua</a:t>
            </a:r>
            <a:endParaRPr lang="es-ES" sz="1600" b="1" dirty="0"/>
          </a:p>
        </p:txBody>
      </p:sp>
      <p:sp>
        <p:nvSpPr>
          <p:cNvPr id="74" name="CuadroTexto 73"/>
          <p:cNvSpPr txBox="1"/>
          <p:nvPr/>
        </p:nvSpPr>
        <p:spPr>
          <a:xfrm>
            <a:off x="7713741" y="3694218"/>
            <a:ext cx="9719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Cambio</a:t>
            </a:r>
          </a:p>
          <a:p>
            <a:pPr algn="ctr"/>
            <a:r>
              <a:rPr lang="es-CO" sz="1600" b="1" dirty="0"/>
              <a:t>Climático</a:t>
            </a:r>
            <a:endParaRPr lang="es-ES" sz="1600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6209298" y="5893297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APP</a:t>
            </a:r>
            <a:endParaRPr lang="es-ES" dirty="0"/>
          </a:p>
        </p:txBody>
      </p:sp>
      <p:sp>
        <p:nvSpPr>
          <p:cNvPr id="75" name="Elipse 74"/>
          <p:cNvSpPr/>
          <p:nvPr/>
        </p:nvSpPr>
        <p:spPr>
          <a:xfrm>
            <a:off x="1868062" y="2693532"/>
            <a:ext cx="1209044" cy="1053056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76" name="CuadroTexto 75"/>
          <p:cNvSpPr txBox="1"/>
          <p:nvPr/>
        </p:nvSpPr>
        <p:spPr>
          <a:xfrm>
            <a:off x="1998168" y="2748168"/>
            <a:ext cx="9261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Sistema</a:t>
            </a:r>
          </a:p>
          <a:p>
            <a:pPr algn="ctr"/>
            <a:r>
              <a:rPr lang="es-CO" sz="1600" b="1" dirty="0"/>
              <a:t>  Férreo</a:t>
            </a:r>
            <a:endParaRPr lang="es-ES" sz="1600" b="1" dirty="0"/>
          </a:p>
        </p:txBody>
      </p:sp>
      <p:sp>
        <p:nvSpPr>
          <p:cNvPr id="77" name="CuadroTexto 76"/>
          <p:cNvSpPr txBox="1"/>
          <p:nvPr/>
        </p:nvSpPr>
        <p:spPr>
          <a:xfrm>
            <a:off x="1757476" y="3829632"/>
            <a:ext cx="110828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Plan </a:t>
            </a:r>
          </a:p>
          <a:p>
            <a:pPr algn="ctr"/>
            <a:r>
              <a:rPr lang="es-CO" sz="1600" b="1" dirty="0"/>
              <a:t>Bulevares</a:t>
            </a:r>
            <a:endParaRPr lang="es-ES" sz="1600" b="1" dirty="0"/>
          </a:p>
        </p:txBody>
      </p:sp>
      <p:sp>
        <p:nvSpPr>
          <p:cNvPr id="78" name="CuadroTexto 77"/>
          <p:cNvSpPr txBox="1"/>
          <p:nvPr/>
        </p:nvSpPr>
        <p:spPr>
          <a:xfrm>
            <a:off x="2936943" y="3257253"/>
            <a:ext cx="1255473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1400" b="1" dirty="0" smtClean="0"/>
              <a:t>Nuevos</a:t>
            </a:r>
          </a:p>
          <a:p>
            <a:r>
              <a:rPr lang="es-CO" sz="1400" b="1" dirty="0" smtClean="0"/>
              <a:t> Desarrollos</a:t>
            </a:r>
          </a:p>
          <a:p>
            <a:r>
              <a:rPr lang="es-CO" sz="1400" b="1" dirty="0" smtClean="0"/>
              <a:t>Habitaciona</a:t>
            </a:r>
          </a:p>
          <a:p>
            <a:r>
              <a:rPr lang="es-CO" sz="1400" b="1" dirty="0" smtClean="0"/>
              <a:t>les</a:t>
            </a:r>
            <a:endParaRPr lang="es-ES" sz="1400" b="1" dirty="0"/>
          </a:p>
        </p:txBody>
      </p:sp>
      <p:sp>
        <p:nvSpPr>
          <p:cNvPr id="79" name="Elipse 78"/>
          <p:cNvSpPr/>
          <p:nvPr/>
        </p:nvSpPr>
        <p:spPr>
          <a:xfrm>
            <a:off x="2679749" y="3210352"/>
            <a:ext cx="1298191" cy="1072471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80" name="Elipse 79"/>
          <p:cNvSpPr/>
          <p:nvPr/>
        </p:nvSpPr>
        <p:spPr>
          <a:xfrm>
            <a:off x="1766736" y="3389721"/>
            <a:ext cx="1192568" cy="1165096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81" name="Elipse 80"/>
          <p:cNvSpPr/>
          <p:nvPr/>
        </p:nvSpPr>
        <p:spPr>
          <a:xfrm>
            <a:off x="6335910" y="2877268"/>
            <a:ext cx="1209887" cy="1322728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p:sp>
        <p:nvSpPr>
          <p:cNvPr id="82" name="CuadroTexto 81"/>
          <p:cNvSpPr txBox="1"/>
          <p:nvPr/>
        </p:nvSpPr>
        <p:spPr>
          <a:xfrm>
            <a:off x="6478272" y="2967135"/>
            <a:ext cx="934071" cy="141577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/>
              <a:t>Protección y garantía de Derechos de los niños… </a:t>
            </a:r>
          </a:p>
          <a:p>
            <a:pPr algn="ctr"/>
            <a:endParaRPr lang="es-ES" sz="1400" b="1" dirty="0"/>
          </a:p>
        </p:txBody>
      </p:sp>
      <p:sp>
        <p:nvSpPr>
          <p:cNvPr id="83" name="27 CuadroTexto"/>
          <p:cNvSpPr txBox="1"/>
          <p:nvPr/>
        </p:nvSpPr>
        <p:spPr>
          <a:xfrm>
            <a:off x="2567608" y="548680"/>
            <a:ext cx="423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chemeClr val="bg1"/>
                </a:solidFill>
              </a:rPr>
              <a:t>L1</a:t>
            </a:r>
          </a:p>
        </p:txBody>
      </p:sp>
      <p:sp>
        <p:nvSpPr>
          <p:cNvPr id="84" name="28 CuadroTexto"/>
          <p:cNvSpPr txBox="1"/>
          <p:nvPr/>
        </p:nvSpPr>
        <p:spPr>
          <a:xfrm>
            <a:off x="4376342" y="548680"/>
            <a:ext cx="423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chemeClr val="bg1"/>
                </a:solidFill>
              </a:rPr>
              <a:t>L2</a:t>
            </a:r>
          </a:p>
        </p:txBody>
      </p:sp>
      <p:sp>
        <p:nvSpPr>
          <p:cNvPr id="85" name="29 CuadroTexto"/>
          <p:cNvSpPr txBox="1"/>
          <p:nvPr/>
        </p:nvSpPr>
        <p:spPr>
          <a:xfrm>
            <a:off x="6032526" y="548680"/>
            <a:ext cx="423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chemeClr val="bg1"/>
                </a:solidFill>
              </a:rPr>
              <a:t>L3</a:t>
            </a:r>
          </a:p>
        </p:txBody>
      </p:sp>
      <p:sp>
        <p:nvSpPr>
          <p:cNvPr id="86" name="30 CuadroTexto"/>
          <p:cNvSpPr txBox="1"/>
          <p:nvPr/>
        </p:nvSpPr>
        <p:spPr>
          <a:xfrm>
            <a:off x="7760718" y="548680"/>
            <a:ext cx="423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chemeClr val="bg1"/>
                </a:solidFill>
              </a:rPr>
              <a:t>L4</a:t>
            </a:r>
          </a:p>
        </p:txBody>
      </p:sp>
      <p:sp>
        <p:nvSpPr>
          <p:cNvPr id="87" name="31 CuadroTexto"/>
          <p:cNvSpPr txBox="1"/>
          <p:nvPr/>
        </p:nvSpPr>
        <p:spPr>
          <a:xfrm>
            <a:off x="9488910" y="548680"/>
            <a:ext cx="423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chemeClr val="bg1"/>
                </a:solidFill>
              </a:rPr>
              <a:t>L5</a:t>
            </a:r>
          </a:p>
        </p:txBody>
      </p:sp>
      <p:sp>
        <p:nvSpPr>
          <p:cNvPr id="88" name="Rectangle 13"/>
          <p:cNvSpPr>
            <a:spLocks noChangeArrowheads="1"/>
          </p:cNvSpPr>
          <p:nvPr/>
        </p:nvSpPr>
        <p:spPr bwMode="auto">
          <a:xfrm>
            <a:off x="1924473" y="228711"/>
            <a:ext cx="1699543" cy="1199541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70C0"/>
            </a:extrusionClr>
          </a:sp3d>
        </p:spPr>
        <p:txBody>
          <a:bodyPr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s-CO" sz="1200" b="1" dirty="0">
                <a:solidFill>
                  <a:schemeClr val="bg1"/>
                </a:solidFill>
              </a:rPr>
              <a:t>COMPETITIVIDAD</a:t>
            </a:r>
          </a:p>
          <a:p>
            <a:pPr algn="ctr"/>
            <a:r>
              <a:rPr lang="es-CO" sz="1200" b="1" dirty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es-CO" sz="1200" b="1" dirty="0">
                <a:solidFill>
                  <a:schemeClr val="bg1"/>
                </a:solidFill>
              </a:rPr>
              <a:t>INFRAESTRUCTURA</a:t>
            </a:r>
          </a:p>
        </p:txBody>
      </p:sp>
      <p:sp>
        <p:nvSpPr>
          <p:cNvPr id="89" name="Rectangle 14"/>
          <p:cNvSpPr>
            <a:spLocks noChangeArrowheads="1"/>
          </p:cNvSpPr>
          <p:nvPr/>
        </p:nvSpPr>
        <p:spPr bwMode="auto">
          <a:xfrm>
            <a:off x="3796681" y="252120"/>
            <a:ext cx="1567473" cy="1233814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3">
                <a:lumMod val="60000"/>
                <a:lumOff val="40000"/>
              </a:schemeClr>
            </a:extrusionClr>
          </a:sp3d>
        </p:spPr>
        <p:txBody>
          <a:bodyPr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altLang="es-CO" sz="1200" b="1" dirty="0">
                <a:solidFill>
                  <a:schemeClr val="bg1"/>
                </a:solidFill>
              </a:rPr>
              <a:t>LA NUEVA RURALIDAD, PARA VIVIR MEJOR EN EL CAMPO</a:t>
            </a:r>
          </a:p>
        </p:txBody>
      </p:sp>
      <p:sp>
        <p:nvSpPr>
          <p:cNvPr id="90" name="Rectangle 15"/>
          <p:cNvSpPr>
            <a:spLocks noChangeArrowheads="1"/>
          </p:cNvSpPr>
          <p:nvPr/>
        </p:nvSpPr>
        <p:spPr bwMode="auto">
          <a:xfrm>
            <a:off x="7181056" y="253443"/>
            <a:ext cx="1507232" cy="1285223"/>
          </a:xfrm>
          <a:prstGeom prst="rect">
            <a:avLst/>
          </a:prstGeom>
          <a:solidFill>
            <a:srgbClr val="92D05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/>
        </p:spPr>
        <p:txBody>
          <a:bodyPr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altLang="es-CO" sz="1200" b="1" dirty="0">
                <a:solidFill>
                  <a:schemeClr val="bg1"/>
                </a:solidFill>
              </a:rPr>
              <a:t>SOSTENIBILIDAD</a:t>
            </a:r>
          </a:p>
          <a:p>
            <a:pPr algn="ctr" eaLnBrk="1" hangingPunct="1"/>
            <a:r>
              <a:rPr lang="es-ES" altLang="es-CO" sz="1200" b="1" dirty="0">
                <a:solidFill>
                  <a:schemeClr val="bg1"/>
                </a:solidFill>
              </a:rPr>
              <a:t>AMBIENTAL</a:t>
            </a:r>
          </a:p>
        </p:txBody>
      </p:sp>
      <p:sp>
        <p:nvSpPr>
          <p:cNvPr id="91" name="Rectangle 16"/>
          <p:cNvSpPr>
            <a:spLocks noChangeArrowheads="1"/>
          </p:cNvSpPr>
          <p:nvPr/>
        </p:nvSpPr>
        <p:spPr bwMode="auto">
          <a:xfrm>
            <a:off x="5554192" y="263423"/>
            <a:ext cx="1410841" cy="128522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/>
        </p:spPr>
        <p:txBody>
          <a:bodyPr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altLang="es-CO" sz="1200" b="1" dirty="0">
                <a:solidFill>
                  <a:schemeClr val="bg1"/>
                </a:solidFill>
              </a:rPr>
              <a:t>EQUIDAD</a:t>
            </a:r>
          </a:p>
          <a:p>
            <a:pPr algn="ctr" eaLnBrk="1" hangingPunct="1"/>
            <a:r>
              <a:rPr lang="es-ES" altLang="es-CO" sz="1200" b="1" dirty="0">
                <a:solidFill>
                  <a:schemeClr val="bg1"/>
                </a:solidFill>
              </a:rPr>
              <a:t>Y MOVILIDAD</a:t>
            </a:r>
          </a:p>
          <a:p>
            <a:pPr algn="ctr" eaLnBrk="1" hangingPunct="1"/>
            <a:r>
              <a:rPr lang="es-ES" altLang="es-CO" sz="1200" b="1" dirty="0">
                <a:solidFill>
                  <a:schemeClr val="bg1"/>
                </a:solidFill>
              </a:rPr>
              <a:t>SOCIAL</a:t>
            </a:r>
          </a:p>
        </p:txBody>
      </p:sp>
      <p:sp>
        <p:nvSpPr>
          <p:cNvPr id="92" name="Rectangle 15"/>
          <p:cNvSpPr>
            <a:spLocks noChangeArrowheads="1"/>
          </p:cNvSpPr>
          <p:nvPr/>
        </p:nvSpPr>
        <p:spPr bwMode="auto">
          <a:xfrm>
            <a:off x="8909248" y="230160"/>
            <a:ext cx="1363216" cy="1285223"/>
          </a:xfrm>
          <a:prstGeom prst="rect">
            <a:avLst/>
          </a:prstGeom>
          <a:solidFill>
            <a:srgbClr val="990099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altLang="es-CO" sz="1200" b="1" dirty="0">
                <a:solidFill>
                  <a:schemeClr val="bg1"/>
                </a:solidFill>
              </a:rPr>
              <a:t>SEGURIDAD, JUSTICIA</a:t>
            </a:r>
          </a:p>
          <a:p>
            <a:pPr algn="ctr" eaLnBrk="1" hangingPunct="1"/>
            <a:r>
              <a:rPr lang="es-ES" altLang="es-CO" sz="1200" b="1" dirty="0">
                <a:solidFill>
                  <a:schemeClr val="bg1"/>
                </a:solidFill>
              </a:rPr>
              <a:t>Y DDHH</a:t>
            </a:r>
            <a:endParaRPr lang="es-ES" altLang="es-CO" sz="1000" b="1" dirty="0">
              <a:solidFill>
                <a:schemeClr val="bg1"/>
              </a:solidFill>
            </a:endParaRPr>
          </a:p>
        </p:txBody>
      </p:sp>
      <p:grpSp>
        <p:nvGrpSpPr>
          <p:cNvPr id="93" name="Grupo 92"/>
          <p:cNvGrpSpPr/>
          <p:nvPr/>
        </p:nvGrpSpPr>
        <p:grpSpPr>
          <a:xfrm>
            <a:off x="1868062" y="1588599"/>
            <a:ext cx="8251601" cy="446772"/>
            <a:chOff x="352847" y="2595503"/>
            <a:chExt cx="8251601" cy="446772"/>
          </a:xfrm>
          <a:solidFill>
            <a:srgbClr val="006600"/>
          </a:solidFill>
        </p:grpSpPr>
        <p:sp>
          <p:nvSpPr>
            <p:cNvPr id="94" name="Rectangle 16"/>
            <p:cNvSpPr>
              <a:spLocks noChangeArrowheads="1"/>
            </p:cNvSpPr>
            <p:nvPr/>
          </p:nvSpPr>
          <p:spPr bwMode="auto">
            <a:xfrm>
              <a:off x="352847" y="2624952"/>
              <a:ext cx="8251601" cy="417323"/>
            </a:xfrm>
            <a:prstGeom prst="rect">
              <a:avLst/>
            </a:prstGeom>
            <a:grpFill/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00"/>
              </a:extrusionClr>
            </a:sp3d>
          </p:spPr>
          <p:txBody>
            <a:bodyPr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s-ES" altLang="es-CO" sz="1400" b="1" dirty="0">
                  <a:solidFill>
                    <a:schemeClr val="bg1"/>
                  </a:solidFill>
                </a:rPr>
                <a:t>POSCONFLICTO</a:t>
              </a:r>
            </a:p>
          </p:txBody>
        </p:sp>
        <p:sp>
          <p:nvSpPr>
            <p:cNvPr id="95" name="32 CuadroTexto"/>
            <p:cNvSpPr txBox="1"/>
            <p:nvPr/>
          </p:nvSpPr>
          <p:spPr>
            <a:xfrm>
              <a:off x="2339752" y="2595503"/>
              <a:ext cx="423514" cy="400110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 extrusionH="76200">
              <a:extrusionClr>
                <a:srgbClr val="006600"/>
              </a:extrusionClr>
            </a:sp3d>
          </p:spPr>
          <p:txBody>
            <a:bodyPr wrap="none" rtlCol="0">
              <a:spAutoFit/>
            </a:bodyPr>
            <a:lstStyle/>
            <a:p>
              <a:r>
                <a:rPr lang="es-CO" sz="2000" b="1" dirty="0">
                  <a:solidFill>
                    <a:schemeClr val="bg1"/>
                  </a:solidFill>
                </a:rPr>
                <a:t>L6</a:t>
              </a:r>
            </a:p>
          </p:txBody>
        </p:sp>
      </p:grpSp>
      <p:sp>
        <p:nvSpPr>
          <p:cNvPr id="96" name="48 CuadroTexto"/>
          <p:cNvSpPr txBox="1"/>
          <p:nvPr/>
        </p:nvSpPr>
        <p:spPr>
          <a:xfrm>
            <a:off x="1991544" y="116632"/>
            <a:ext cx="423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chemeClr val="bg1"/>
                </a:solidFill>
              </a:rPr>
              <a:t>L1</a:t>
            </a:r>
          </a:p>
        </p:txBody>
      </p:sp>
      <p:sp>
        <p:nvSpPr>
          <p:cNvPr id="97" name="49 CuadroTexto"/>
          <p:cNvSpPr txBox="1"/>
          <p:nvPr/>
        </p:nvSpPr>
        <p:spPr>
          <a:xfrm>
            <a:off x="3791744" y="156702"/>
            <a:ext cx="423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chemeClr val="bg1"/>
                </a:solidFill>
              </a:rPr>
              <a:t>L2</a:t>
            </a:r>
          </a:p>
        </p:txBody>
      </p:sp>
      <p:sp>
        <p:nvSpPr>
          <p:cNvPr id="98" name="50 CuadroTexto"/>
          <p:cNvSpPr txBox="1"/>
          <p:nvPr/>
        </p:nvSpPr>
        <p:spPr>
          <a:xfrm>
            <a:off x="5528470" y="156702"/>
            <a:ext cx="423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chemeClr val="bg1"/>
                </a:solidFill>
              </a:rPr>
              <a:t>L3</a:t>
            </a:r>
          </a:p>
        </p:txBody>
      </p:sp>
      <p:sp>
        <p:nvSpPr>
          <p:cNvPr id="99" name="51 CuadroTexto"/>
          <p:cNvSpPr txBox="1"/>
          <p:nvPr/>
        </p:nvSpPr>
        <p:spPr>
          <a:xfrm>
            <a:off x="7184654" y="156702"/>
            <a:ext cx="423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chemeClr val="bg1"/>
                </a:solidFill>
              </a:rPr>
              <a:t>L4</a:t>
            </a:r>
          </a:p>
        </p:txBody>
      </p:sp>
      <p:sp>
        <p:nvSpPr>
          <p:cNvPr id="100" name="52 CuadroTexto"/>
          <p:cNvSpPr txBox="1"/>
          <p:nvPr/>
        </p:nvSpPr>
        <p:spPr>
          <a:xfrm>
            <a:off x="8912846" y="156702"/>
            <a:ext cx="423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chemeClr val="bg1"/>
                </a:solidFill>
              </a:rPr>
              <a:t>L5</a:t>
            </a:r>
          </a:p>
        </p:txBody>
      </p:sp>
      <p:grpSp>
        <p:nvGrpSpPr>
          <p:cNvPr id="101" name="Grupo 100"/>
          <p:cNvGrpSpPr/>
          <p:nvPr/>
        </p:nvGrpSpPr>
        <p:grpSpPr>
          <a:xfrm>
            <a:off x="1966810" y="4892292"/>
            <a:ext cx="8251601" cy="453452"/>
            <a:chOff x="395536" y="3828704"/>
            <a:chExt cx="8251601" cy="453452"/>
          </a:xfrm>
          <a:solidFill>
            <a:srgbClr val="FF5050"/>
          </a:solidFill>
        </p:grpSpPr>
        <p:sp>
          <p:nvSpPr>
            <p:cNvPr id="102" name="Rectangle 16"/>
            <p:cNvSpPr>
              <a:spLocks noChangeArrowheads="1"/>
            </p:cNvSpPr>
            <p:nvPr/>
          </p:nvSpPr>
          <p:spPr bwMode="auto">
            <a:xfrm>
              <a:off x="395536" y="3828704"/>
              <a:ext cx="8251601" cy="448016"/>
            </a:xfrm>
            <a:prstGeom prst="rect">
              <a:avLst/>
            </a:prstGeom>
            <a:grpFill/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contourW="12700" prstMaterial="legacyMatte">
              <a:bevelT w="13500" h="13500" prst="angle"/>
              <a:bevelB w="13500" h="13500" prst="angle"/>
              <a:extrusionClr>
                <a:srgbClr val="FF5050"/>
              </a:extrusionClr>
              <a:contourClr>
                <a:schemeClr val="accent6"/>
              </a:contourClr>
            </a:sp3d>
          </p:spPr>
          <p:txBody>
            <a:bodyPr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s-ES" altLang="es-CO" sz="1400" b="1" dirty="0">
                  <a:solidFill>
                    <a:schemeClr val="bg1"/>
                  </a:solidFill>
                </a:rPr>
                <a:t>GOBERNANZA Y PRÁCTICAS DE BUEN GOBIERNO</a:t>
              </a:r>
            </a:p>
          </p:txBody>
        </p:sp>
        <p:sp>
          <p:nvSpPr>
            <p:cNvPr id="103" name="33 CuadroTexto"/>
            <p:cNvSpPr txBox="1"/>
            <p:nvPr/>
          </p:nvSpPr>
          <p:spPr>
            <a:xfrm>
              <a:off x="971600" y="3882046"/>
              <a:ext cx="423514" cy="400110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 extrusionH="76200">
              <a:extrusionClr>
                <a:srgbClr val="FF5050"/>
              </a:extrusionClr>
            </a:sp3d>
          </p:spPr>
          <p:txBody>
            <a:bodyPr wrap="none" rtlCol="0">
              <a:spAutoFit/>
            </a:bodyPr>
            <a:lstStyle/>
            <a:p>
              <a:r>
                <a:rPr lang="es-CO" sz="2000" b="1" dirty="0">
                  <a:solidFill>
                    <a:schemeClr val="bg1"/>
                  </a:solidFill>
                </a:rPr>
                <a:t>L7</a:t>
              </a:r>
            </a:p>
          </p:txBody>
        </p:sp>
      </p:grp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C245-5169-47BF-B6DA-30AD1D2941D3}" type="datetime1">
              <a:rPr lang="es-ES" smtClean="0"/>
              <a:t>06/01/2017</a:t>
            </a:fld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A173-F38B-4786-8105-2D2CE34D67A4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864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007768" y="3188353"/>
            <a:ext cx="4932040" cy="13681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4295800" y="1723800"/>
            <a:ext cx="4644008" cy="1440160"/>
          </a:xfrm>
          <a:prstGeom prst="rect">
            <a:avLst/>
          </a:prstGeom>
          <a:solidFill>
            <a:srgbClr val="F2C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3215680" y="1219745"/>
            <a:ext cx="11521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0" dirty="0">
                <a:solidFill>
                  <a:srgbClr val="F2C51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  <a:t>1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143672" y="2731913"/>
            <a:ext cx="146706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5000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  <a:t>2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079776" y="4604120"/>
            <a:ext cx="4860032" cy="1368152"/>
          </a:xfrm>
          <a:prstGeom prst="rect">
            <a:avLst/>
          </a:prstGeom>
          <a:solidFill>
            <a:srgbClr val="871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3180184" y="4147680"/>
            <a:ext cx="146706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5000" dirty="0">
                <a:solidFill>
                  <a:srgbClr val="871B2A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  <a:t>3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380346" y="1892210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 Black" pitchFamily="34" charset="0"/>
              </a:rPr>
              <a:t>Parte 1</a:t>
            </a:r>
            <a:endParaRPr lang="es-ES" sz="2400" dirty="0">
              <a:latin typeface="Arial Black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439816" y="2312350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Arial Narrow" pitchFamily="34" charset="0"/>
              </a:rPr>
              <a:t>Generalidades</a:t>
            </a:r>
            <a:endParaRPr lang="es-ES" sz="2400" b="1" dirty="0">
              <a:latin typeface="Arial Narrow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778165" y="485434"/>
            <a:ext cx="3046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400" b="1" dirty="0"/>
              <a:t>CONTENIDO</a:t>
            </a:r>
          </a:p>
        </p:txBody>
      </p:sp>
      <p:sp>
        <p:nvSpPr>
          <p:cNvPr id="17" name="9 CuadroTexto"/>
          <p:cNvSpPr txBox="1"/>
          <p:nvPr/>
        </p:nvSpPr>
        <p:spPr>
          <a:xfrm>
            <a:off x="4447552" y="3394797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Arial Black" pitchFamily="34" charset="0"/>
              </a:rPr>
              <a:t>Parte 2</a:t>
            </a:r>
            <a:endParaRPr lang="es-ES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0" name="18 CuadroTexto"/>
          <p:cNvSpPr txBox="1"/>
          <p:nvPr/>
        </p:nvSpPr>
        <p:spPr>
          <a:xfrm>
            <a:off x="4507022" y="3814937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Arial Narrow" pitchFamily="34" charset="0"/>
              </a:rPr>
              <a:t>Estratégica</a:t>
            </a:r>
            <a:endParaRPr lang="es-E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" name="9 CuadroTexto"/>
          <p:cNvSpPr txBox="1"/>
          <p:nvPr/>
        </p:nvSpPr>
        <p:spPr>
          <a:xfrm>
            <a:off x="4367808" y="4811730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  <a:latin typeface="Arial Black" pitchFamily="34" charset="0"/>
              </a:rPr>
              <a:t>Parte 3</a:t>
            </a:r>
            <a:endParaRPr lang="es-E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2" name="18 CuadroTexto"/>
          <p:cNvSpPr txBox="1"/>
          <p:nvPr/>
        </p:nvSpPr>
        <p:spPr>
          <a:xfrm>
            <a:off x="4427278" y="5231870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Arial Narrow" pitchFamily="34" charset="0"/>
              </a:rPr>
              <a:t>Plan Plurianual de Inversión</a:t>
            </a:r>
            <a:endParaRPr lang="es-E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4" name="18 CuadroTexto"/>
          <p:cNvSpPr txBox="1"/>
          <p:nvPr/>
        </p:nvSpPr>
        <p:spPr>
          <a:xfrm>
            <a:off x="4374993" y="5935044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Arial Narrow" pitchFamily="34" charset="0"/>
              </a:rPr>
              <a:t>Generalidades</a:t>
            </a:r>
            <a:endParaRPr lang="es-E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020" y="3590289"/>
            <a:ext cx="1613904" cy="910959"/>
          </a:xfrm>
          <a:prstGeom prst="rect">
            <a:avLst/>
          </a:prstGeom>
        </p:spPr>
      </p:pic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7C90-CE75-4298-8453-004238B31551}" type="datetime1">
              <a:rPr lang="es-ES" smtClean="0"/>
              <a:t>06/01/2017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A173-F38B-4786-8105-2D2CE34D67A4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07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1991545" y="476672"/>
            <a:ext cx="79232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sz="2000" b="1" dirty="0"/>
              <a:t>EL PLAN DE DESARROLLO  Y LOS OTROS INSTRUMENTOS DE PLANEACIÓN</a:t>
            </a:r>
          </a:p>
        </p:txBody>
      </p:sp>
      <p:graphicFrame>
        <p:nvGraphicFramePr>
          <p:cNvPr id="16" name="Diagrama 15"/>
          <p:cNvGraphicFramePr/>
          <p:nvPr>
            <p:extLst/>
          </p:nvPr>
        </p:nvGraphicFramePr>
        <p:xfrm>
          <a:off x="2207569" y="1052736"/>
          <a:ext cx="7707235" cy="471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8" name="7 Conector angular"/>
          <p:cNvCxnSpPr/>
          <p:nvPr/>
        </p:nvCxnSpPr>
        <p:spPr>
          <a:xfrm>
            <a:off x="2419569" y="2704434"/>
            <a:ext cx="48170" cy="519064"/>
          </a:xfrm>
          <a:prstGeom prst="bentConnector3">
            <a:avLst>
              <a:gd name="adj1" fmla="val -725000"/>
            </a:avLst>
          </a:prstGeom>
          <a:ln w="571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19 Flecha derecha"/>
          <p:cNvSpPr/>
          <p:nvPr/>
        </p:nvSpPr>
        <p:spPr>
          <a:xfrm>
            <a:off x="4604539" y="2973026"/>
            <a:ext cx="409040" cy="4721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19 Flecha derecha"/>
          <p:cNvSpPr/>
          <p:nvPr/>
        </p:nvSpPr>
        <p:spPr>
          <a:xfrm>
            <a:off x="7199834" y="2973026"/>
            <a:ext cx="409040" cy="4721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60D4-65A7-442E-A730-566151BA444B}" type="datetime1">
              <a:rPr lang="es-ES" smtClean="0"/>
              <a:t>06/01/2017</a:t>
            </a:fld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A173-F38B-4786-8105-2D2CE34D67A4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5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660817" y="316364"/>
            <a:ext cx="4932040" cy="13681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4 CuadroTexto"/>
          <p:cNvSpPr txBox="1"/>
          <p:nvPr/>
        </p:nvSpPr>
        <p:spPr>
          <a:xfrm>
            <a:off x="5796721" y="-140076"/>
            <a:ext cx="146706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5000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  <a:t>2</a:t>
            </a:r>
          </a:p>
        </p:txBody>
      </p:sp>
      <p:sp>
        <p:nvSpPr>
          <p:cNvPr id="4" name="9 CuadroTexto"/>
          <p:cNvSpPr txBox="1"/>
          <p:nvPr/>
        </p:nvSpPr>
        <p:spPr>
          <a:xfrm>
            <a:off x="7100601" y="522808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Arial Black" pitchFamily="34" charset="0"/>
              </a:rPr>
              <a:t>Parte 2</a:t>
            </a:r>
            <a:endParaRPr lang="es-ES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18 CuadroTexto"/>
          <p:cNvSpPr txBox="1"/>
          <p:nvPr/>
        </p:nvSpPr>
        <p:spPr>
          <a:xfrm>
            <a:off x="7160071" y="942948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Arial Narrow" pitchFamily="34" charset="0"/>
              </a:rPr>
              <a:t>Estratégica</a:t>
            </a:r>
            <a:endParaRPr lang="es-E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65" y="2305472"/>
            <a:ext cx="4355713" cy="326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792" y="1976023"/>
            <a:ext cx="3455988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21 Grupo"/>
          <p:cNvGrpSpPr/>
          <p:nvPr/>
        </p:nvGrpSpPr>
        <p:grpSpPr>
          <a:xfrm>
            <a:off x="1470700" y="3328702"/>
            <a:ext cx="1924716" cy="895040"/>
            <a:chOff x="0" y="1642524"/>
            <a:chExt cx="2237600" cy="895040"/>
          </a:xfrm>
        </p:grpSpPr>
        <p:sp>
          <p:nvSpPr>
            <p:cNvPr id="9" name="22 Cheurón"/>
            <p:cNvSpPr/>
            <p:nvPr/>
          </p:nvSpPr>
          <p:spPr>
            <a:xfrm>
              <a:off x="0" y="1642524"/>
              <a:ext cx="2237600" cy="895040"/>
            </a:xfrm>
            <a:prstGeom prst="chevron">
              <a:avLst/>
            </a:prstGeom>
            <a:solidFill>
              <a:srgbClr val="00CC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heurón 4"/>
            <p:cNvSpPr/>
            <p:nvPr/>
          </p:nvSpPr>
          <p:spPr>
            <a:xfrm>
              <a:off x="447520" y="1642524"/>
              <a:ext cx="1342560" cy="895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009" tIns="22670" rIns="22670" bIns="2267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Md BT"/>
                </a:rPr>
                <a:t>Insumos</a:t>
              </a:r>
            </a:p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Md BT"/>
                </a:rPr>
                <a:t>Recursos</a:t>
              </a:r>
            </a:p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/>
              </a:endParaRPr>
            </a:p>
          </p:txBody>
        </p:sp>
      </p:grpSp>
      <p:grpSp>
        <p:nvGrpSpPr>
          <p:cNvPr id="11" name="24 Grupo"/>
          <p:cNvGrpSpPr/>
          <p:nvPr/>
        </p:nvGrpSpPr>
        <p:grpSpPr>
          <a:xfrm>
            <a:off x="3172318" y="3328702"/>
            <a:ext cx="2383338" cy="895040"/>
            <a:chOff x="1924716" y="1642524"/>
            <a:chExt cx="2237600" cy="895040"/>
          </a:xfrm>
        </p:grpSpPr>
        <p:sp>
          <p:nvSpPr>
            <p:cNvPr id="12" name="25 Cheurón"/>
            <p:cNvSpPr/>
            <p:nvPr/>
          </p:nvSpPr>
          <p:spPr>
            <a:xfrm>
              <a:off x="1924716" y="1642524"/>
              <a:ext cx="2237600" cy="895040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urón 6"/>
            <p:cNvSpPr/>
            <p:nvPr/>
          </p:nvSpPr>
          <p:spPr>
            <a:xfrm>
              <a:off x="2372236" y="1642524"/>
              <a:ext cx="1342560" cy="895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009" tIns="22670" rIns="22670" bIns="2267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Md BT"/>
                </a:rPr>
                <a:t>Procesos</a:t>
              </a:r>
            </a:p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Md BT"/>
                </a:rPr>
                <a:t>Actividades</a:t>
              </a:r>
            </a:p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/>
              </a:endParaRPr>
            </a:p>
          </p:txBody>
        </p:sp>
      </p:grpSp>
      <p:grpSp>
        <p:nvGrpSpPr>
          <p:cNvPr id="14" name="27 Grupo"/>
          <p:cNvGrpSpPr/>
          <p:nvPr/>
        </p:nvGrpSpPr>
        <p:grpSpPr>
          <a:xfrm>
            <a:off x="5270008" y="3328702"/>
            <a:ext cx="2013840" cy="895040"/>
            <a:chOff x="3938556" y="1642524"/>
            <a:chExt cx="2237600" cy="895040"/>
          </a:xfrm>
        </p:grpSpPr>
        <p:sp>
          <p:nvSpPr>
            <p:cNvPr id="15" name="28 Cheurón"/>
            <p:cNvSpPr/>
            <p:nvPr/>
          </p:nvSpPr>
          <p:spPr>
            <a:xfrm>
              <a:off x="3938556" y="1642524"/>
              <a:ext cx="2237600" cy="895040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Cheurón 8"/>
            <p:cNvSpPr/>
            <p:nvPr/>
          </p:nvSpPr>
          <p:spPr>
            <a:xfrm>
              <a:off x="4386076" y="1642524"/>
              <a:ext cx="1342560" cy="895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009" tIns="22670" rIns="22670" bIns="2267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Md BT"/>
                </a:rPr>
                <a:t>Productos</a:t>
              </a:r>
            </a:p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/>
              </a:endParaRPr>
            </a:p>
          </p:txBody>
        </p:sp>
      </p:grpSp>
      <p:grpSp>
        <p:nvGrpSpPr>
          <p:cNvPr id="17" name="30 Grupo"/>
          <p:cNvGrpSpPr/>
          <p:nvPr/>
        </p:nvGrpSpPr>
        <p:grpSpPr>
          <a:xfrm>
            <a:off x="6851800" y="3328702"/>
            <a:ext cx="2952328" cy="895040"/>
            <a:chOff x="5952396" y="1642524"/>
            <a:chExt cx="2237600" cy="895040"/>
          </a:xfrm>
        </p:grpSpPr>
        <p:sp>
          <p:nvSpPr>
            <p:cNvPr id="18" name="31 Cheurón"/>
            <p:cNvSpPr/>
            <p:nvPr/>
          </p:nvSpPr>
          <p:spPr>
            <a:xfrm>
              <a:off x="5952396" y="1642524"/>
              <a:ext cx="2237600" cy="895040"/>
            </a:xfrm>
            <a:prstGeom prst="chevron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Cheurón 10"/>
            <p:cNvSpPr/>
            <p:nvPr/>
          </p:nvSpPr>
          <p:spPr>
            <a:xfrm>
              <a:off x="6399916" y="1642524"/>
              <a:ext cx="1342560" cy="895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009" tIns="22670" rIns="22670" bIns="2267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7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Md BT"/>
                </a:rPr>
                <a:t>Resultados</a:t>
              </a:r>
            </a:p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/>
              </a:endParaRPr>
            </a:p>
          </p:txBody>
        </p:sp>
      </p:grpSp>
      <p:sp>
        <p:nvSpPr>
          <p:cNvPr id="21" name="CuadroTexto 20"/>
          <p:cNvSpPr txBox="1"/>
          <p:nvPr/>
        </p:nvSpPr>
        <p:spPr>
          <a:xfrm>
            <a:off x="4099361" y="5804147"/>
            <a:ext cx="3822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b="1" dirty="0" smtClean="0"/>
              <a:t>CADENA DE VALOR</a:t>
            </a:r>
            <a:endParaRPr lang="es-CO" sz="3600" b="1" dirty="0"/>
          </a:p>
        </p:txBody>
      </p:sp>
      <p:sp>
        <p:nvSpPr>
          <p:cNvPr id="20" name="1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A297-5997-4CE8-8256-7FA53113D275}" type="datetime1">
              <a:rPr lang="es-ES" smtClean="0"/>
              <a:t>06/01/2017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A173-F38B-4786-8105-2D2CE34D67A4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124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660817" y="316364"/>
            <a:ext cx="4932040" cy="13681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4 CuadroTexto"/>
          <p:cNvSpPr txBox="1"/>
          <p:nvPr/>
        </p:nvSpPr>
        <p:spPr>
          <a:xfrm>
            <a:off x="5796721" y="-140076"/>
            <a:ext cx="146706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5000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  <a:t>2</a:t>
            </a:r>
          </a:p>
        </p:txBody>
      </p:sp>
      <p:sp>
        <p:nvSpPr>
          <p:cNvPr id="4" name="9 CuadroTexto"/>
          <p:cNvSpPr txBox="1"/>
          <p:nvPr/>
        </p:nvSpPr>
        <p:spPr>
          <a:xfrm>
            <a:off x="7100601" y="522808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Arial Black" pitchFamily="34" charset="0"/>
              </a:rPr>
              <a:t>Parte 2</a:t>
            </a:r>
            <a:endParaRPr lang="es-ES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18 CuadroTexto"/>
          <p:cNvSpPr txBox="1"/>
          <p:nvPr/>
        </p:nvSpPr>
        <p:spPr>
          <a:xfrm>
            <a:off x="7160071" y="942948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Arial Narrow" pitchFamily="34" charset="0"/>
              </a:rPr>
              <a:t>Estratégica</a:t>
            </a:r>
            <a:endParaRPr lang="es-E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65" y="2305472"/>
            <a:ext cx="4355713" cy="326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792" y="1976023"/>
            <a:ext cx="3455988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21 Grupo"/>
          <p:cNvGrpSpPr/>
          <p:nvPr/>
        </p:nvGrpSpPr>
        <p:grpSpPr>
          <a:xfrm>
            <a:off x="1470700" y="3328702"/>
            <a:ext cx="1924716" cy="895040"/>
            <a:chOff x="0" y="1642524"/>
            <a:chExt cx="2237600" cy="895040"/>
          </a:xfrm>
        </p:grpSpPr>
        <p:sp>
          <p:nvSpPr>
            <p:cNvPr id="9" name="22 Cheurón"/>
            <p:cNvSpPr/>
            <p:nvPr/>
          </p:nvSpPr>
          <p:spPr>
            <a:xfrm>
              <a:off x="0" y="1642524"/>
              <a:ext cx="2237600" cy="895040"/>
            </a:xfrm>
            <a:prstGeom prst="chevron">
              <a:avLst/>
            </a:prstGeom>
            <a:solidFill>
              <a:srgbClr val="00CC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heurón 4"/>
            <p:cNvSpPr/>
            <p:nvPr/>
          </p:nvSpPr>
          <p:spPr>
            <a:xfrm>
              <a:off x="447520" y="1642524"/>
              <a:ext cx="1342560" cy="895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009" tIns="22670" rIns="22670" bIns="2267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Md BT"/>
                </a:rPr>
                <a:t>Insumos</a:t>
              </a:r>
            </a:p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Md BT"/>
                </a:rPr>
                <a:t>Recursos</a:t>
              </a:r>
            </a:p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/>
              </a:endParaRPr>
            </a:p>
          </p:txBody>
        </p:sp>
      </p:grpSp>
      <p:grpSp>
        <p:nvGrpSpPr>
          <p:cNvPr id="11" name="24 Grupo"/>
          <p:cNvGrpSpPr/>
          <p:nvPr/>
        </p:nvGrpSpPr>
        <p:grpSpPr>
          <a:xfrm>
            <a:off x="3172318" y="3328702"/>
            <a:ext cx="2383338" cy="895040"/>
            <a:chOff x="1924716" y="1642524"/>
            <a:chExt cx="2237600" cy="895040"/>
          </a:xfrm>
        </p:grpSpPr>
        <p:sp>
          <p:nvSpPr>
            <p:cNvPr id="12" name="25 Cheurón"/>
            <p:cNvSpPr/>
            <p:nvPr/>
          </p:nvSpPr>
          <p:spPr>
            <a:xfrm>
              <a:off x="1924716" y="1642524"/>
              <a:ext cx="2237600" cy="895040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urón 6"/>
            <p:cNvSpPr/>
            <p:nvPr/>
          </p:nvSpPr>
          <p:spPr>
            <a:xfrm>
              <a:off x="2372236" y="1642524"/>
              <a:ext cx="1342560" cy="895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009" tIns="22670" rIns="22670" bIns="2267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Md BT"/>
                </a:rPr>
                <a:t>Procesos</a:t>
              </a:r>
            </a:p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Md BT"/>
                </a:rPr>
                <a:t>Actividades</a:t>
              </a:r>
            </a:p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/>
              </a:endParaRPr>
            </a:p>
          </p:txBody>
        </p:sp>
      </p:grpSp>
      <p:grpSp>
        <p:nvGrpSpPr>
          <p:cNvPr id="14" name="27 Grupo"/>
          <p:cNvGrpSpPr/>
          <p:nvPr/>
        </p:nvGrpSpPr>
        <p:grpSpPr>
          <a:xfrm>
            <a:off x="5270008" y="3328702"/>
            <a:ext cx="2013840" cy="895040"/>
            <a:chOff x="3938556" y="1642524"/>
            <a:chExt cx="2237600" cy="895040"/>
          </a:xfrm>
        </p:grpSpPr>
        <p:sp>
          <p:nvSpPr>
            <p:cNvPr id="15" name="28 Cheurón"/>
            <p:cNvSpPr/>
            <p:nvPr/>
          </p:nvSpPr>
          <p:spPr>
            <a:xfrm>
              <a:off x="3938556" y="1642524"/>
              <a:ext cx="2237600" cy="895040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Cheurón 8"/>
            <p:cNvSpPr/>
            <p:nvPr/>
          </p:nvSpPr>
          <p:spPr>
            <a:xfrm>
              <a:off x="4386076" y="1642524"/>
              <a:ext cx="1342560" cy="895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009" tIns="22670" rIns="22670" bIns="2267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Md BT"/>
                </a:rPr>
                <a:t>Productos</a:t>
              </a:r>
            </a:p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/>
              </a:endParaRPr>
            </a:p>
          </p:txBody>
        </p:sp>
      </p:grpSp>
      <p:grpSp>
        <p:nvGrpSpPr>
          <p:cNvPr id="17" name="30 Grupo"/>
          <p:cNvGrpSpPr/>
          <p:nvPr/>
        </p:nvGrpSpPr>
        <p:grpSpPr>
          <a:xfrm>
            <a:off x="6851800" y="3328702"/>
            <a:ext cx="2952328" cy="895040"/>
            <a:chOff x="5952396" y="1642524"/>
            <a:chExt cx="2237600" cy="895040"/>
          </a:xfrm>
        </p:grpSpPr>
        <p:sp>
          <p:nvSpPr>
            <p:cNvPr id="18" name="31 Cheurón"/>
            <p:cNvSpPr/>
            <p:nvPr/>
          </p:nvSpPr>
          <p:spPr>
            <a:xfrm>
              <a:off x="5952396" y="1642524"/>
              <a:ext cx="2237600" cy="895040"/>
            </a:xfrm>
            <a:prstGeom prst="chevron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Cheurón 10"/>
            <p:cNvSpPr/>
            <p:nvPr/>
          </p:nvSpPr>
          <p:spPr>
            <a:xfrm>
              <a:off x="6399916" y="1642524"/>
              <a:ext cx="1342560" cy="895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009" tIns="22670" rIns="22670" bIns="2267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7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Md BT"/>
                </a:rPr>
                <a:t>Resultados</a:t>
              </a:r>
            </a:p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/>
              </a:endParaRPr>
            </a:p>
          </p:txBody>
        </p:sp>
      </p:grpSp>
      <p:sp>
        <p:nvSpPr>
          <p:cNvPr id="22" name="46 CuadroTexto"/>
          <p:cNvSpPr txBox="1"/>
          <p:nvPr/>
        </p:nvSpPr>
        <p:spPr>
          <a:xfrm>
            <a:off x="6042296" y="5257256"/>
            <a:ext cx="1075294" cy="646331"/>
          </a:xfrm>
          <a:prstGeom prst="rect">
            <a:avLst/>
          </a:prstGeom>
          <a:solidFill>
            <a:srgbClr val="993300"/>
          </a:solidFill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Metas de</a:t>
            </a:r>
          </a:p>
          <a:p>
            <a:r>
              <a:rPr lang="es-CO" b="1" dirty="0">
                <a:solidFill>
                  <a:schemeClr val="bg1"/>
                </a:solidFill>
              </a:rPr>
              <a:t>Producto</a:t>
            </a:r>
          </a:p>
        </p:txBody>
      </p:sp>
      <p:sp>
        <p:nvSpPr>
          <p:cNvPr id="23" name="47 CuadroTexto"/>
          <p:cNvSpPr txBox="1"/>
          <p:nvPr/>
        </p:nvSpPr>
        <p:spPr>
          <a:xfrm>
            <a:off x="8017788" y="5257256"/>
            <a:ext cx="1136017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Metas de</a:t>
            </a:r>
          </a:p>
          <a:p>
            <a:r>
              <a:rPr lang="es-CO" b="1" dirty="0">
                <a:solidFill>
                  <a:schemeClr val="bg1"/>
                </a:solidFill>
              </a:rPr>
              <a:t>Resultado</a:t>
            </a:r>
          </a:p>
        </p:txBody>
      </p:sp>
      <p:sp>
        <p:nvSpPr>
          <p:cNvPr id="24" name="48 CuadroTexto"/>
          <p:cNvSpPr txBox="1"/>
          <p:nvPr/>
        </p:nvSpPr>
        <p:spPr>
          <a:xfrm>
            <a:off x="5927594" y="6123013"/>
            <a:ext cx="1271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Indicadores</a:t>
            </a:r>
          </a:p>
        </p:txBody>
      </p:sp>
      <p:sp>
        <p:nvSpPr>
          <p:cNvPr id="25" name="49 CuadroTexto"/>
          <p:cNvSpPr txBox="1"/>
          <p:nvPr/>
        </p:nvSpPr>
        <p:spPr>
          <a:xfrm>
            <a:off x="8017788" y="6045785"/>
            <a:ext cx="1271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Indicadores</a:t>
            </a:r>
          </a:p>
        </p:txBody>
      </p:sp>
      <p:sp>
        <p:nvSpPr>
          <p:cNvPr id="26" name="Flecha abajo 25"/>
          <p:cNvSpPr/>
          <p:nvPr/>
        </p:nvSpPr>
        <p:spPr>
          <a:xfrm>
            <a:off x="6240016" y="4113498"/>
            <a:ext cx="2390130" cy="1002953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Medición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0" name="1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0D454-A32E-48A9-9C2D-51C20AD7C4BA}" type="datetime1">
              <a:rPr lang="es-ES" smtClean="0"/>
              <a:t>06/01/2017</a:t>
            </a:fld>
            <a:endParaRPr lang="es-ES"/>
          </a:p>
        </p:txBody>
      </p:sp>
      <p:sp>
        <p:nvSpPr>
          <p:cNvPr id="21" name="2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A173-F38B-4786-8105-2D2CE34D67A4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016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 flipV="1">
            <a:off x="2295813" y="3036597"/>
            <a:ext cx="7128594" cy="1724026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dirty="0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079913" y="3792249"/>
            <a:ext cx="698500" cy="965200"/>
            <a:chOff x="295" y="1298"/>
            <a:chExt cx="440" cy="608"/>
          </a:xfrm>
        </p:grpSpPr>
        <p:sp>
          <p:nvSpPr>
            <p:cNvPr id="4" name="Freeform 4"/>
            <p:cNvSpPr>
              <a:spLocks/>
            </p:cNvSpPr>
            <p:nvPr/>
          </p:nvSpPr>
          <p:spPr bwMode="auto">
            <a:xfrm>
              <a:off x="295" y="1298"/>
              <a:ext cx="440" cy="608"/>
            </a:xfrm>
            <a:custGeom>
              <a:avLst/>
              <a:gdLst>
                <a:gd name="T0" fmla="*/ 264 w 3697"/>
                <a:gd name="T1" fmla="*/ 837 h 3994"/>
                <a:gd name="T2" fmla="*/ 207 w 3697"/>
                <a:gd name="T3" fmla="*/ 1065 h 3994"/>
                <a:gd name="T4" fmla="*/ 408 w 3697"/>
                <a:gd name="T5" fmla="*/ 1005 h 3994"/>
                <a:gd name="T6" fmla="*/ 396 w 3697"/>
                <a:gd name="T7" fmla="*/ 738 h 3994"/>
                <a:gd name="T8" fmla="*/ 375 w 3697"/>
                <a:gd name="T9" fmla="*/ 459 h 3994"/>
                <a:gd name="T10" fmla="*/ 288 w 3697"/>
                <a:gd name="T11" fmla="*/ 315 h 3994"/>
                <a:gd name="T12" fmla="*/ 546 w 3697"/>
                <a:gd name="T13" fmla="*/ 231 h 3994"/>
                <a:gd name="T14" fmla="*/ 768 w 3697"/>
                <a:gd name="T15" fmla="*/ 57 h 3994"/>
                <a:gd name="T16" fmla="*/ 840 w 3697"/>
                <a:gd name="T17" fmla="*/ 138 h 3994"/>
                <a:gd name="T18" fmla="*/ 990 w 3697"/>
                <a:gd name="T19" fmla="*/ 324 h 3994"/>
                <a:gd name="T20" fmla="*/ 1026 w 3697"/>
                <a:gd name="T21" fmla="*/ 573 h 3994"/>
                <a:gd name="T22" fmla="*/ 894 w 3697"/>
                <a:gd name="T23" fmla="*/ 798 h 3994"/>
                <a:gd name="T24" fmla="*/ 801 w 3697"/>
                <a:gd name="T25" fmla="*/ 1056 h 3994"/>
                <a:gd name="T26" fmla="*/ 702 w 3697"/>
                <a:gd name="T27" fmla="*/ 1302 h 3994"/>
                <a:gd name="T28" fmla="*/ 663 w 3697"/>
                <a:gd name="T29" fmla="*/ 1560 h 3994"/>
                <a:gd name="T30" fmla="*/ 861 w 3697"/>
                <a:gd name="T31" fmla="*/ 1719 h 3994"/>
                <a:gd name="T32" fmla="*/ 1137 w 3697"/>
                <a:gd name="T33" fmla="*/ 1764 h 3994"/>
                <a:gd name="T34" fmla="*/ 1458 w 3697"/>
                <a:gd name="T35" fmla="*/ 1791 h 3994"/>
                <a:gd name="T36" fmla="*/ 1668 w 3697"/>
                <a:gd name="T37" fmla="*/ 1614 h 3994"/>
                <a:gd name="T38" fmla="*/ 1827 w 3697"/>
                <a:gd name="T39" fmla="*/ 1362 h 3994"/>
                <a:gd name="T40" fmla="*/ 2001 w 3697"/>
                <a:gd name="T41" fmla="*/ 1116 h 3994"/>
                <a:gd name="T42" fmla="*/ 2250 w 3697"/>
                <a:gd name="T43" fmla="*/ 972 h 3994"/>
                <a:gd name="T44" fmla="*/ 2496 w 3697"/>
                <a:gd name="T45" fmla="*/ 930 h 3994"/>
                <a:gd name="T46" fmla="*/ 2739 w 3697"/>
                <a:gd name="T47" fmla="*/ 1005 h 3994"/>
                <a:gd name="T48" fmla="*/ 2925 w 3697"/>
                <a:gd name="T49" fmla="*/ 1266 h 3994"/>
                <a:gd name="T50" fmla="*/ 2919 w 3697"/>
                <a:gd name="T51" fmla="*/ 1533 h 3994"/>
                <a:gd name="T52" fmla="*/ 2979 w 3697"/>
                <a:gd name="T53" fmla="*/ 1773 h 3994"/>
                <a:gd name="T54" fmla="*/ 3114 w 3697"/>
                <a:gd name="T55" fmla="*/ 1839 h 3994"/>
                <a:gd name="T56" fmla="*/ 3078 w 3697"/>
                <a:gd name="T57" fmla="*/ 2100 h 3994"/>
                <a:gd name="T58" fmla="*/ 3195 w 3697"/>
                <a:gd name="T59" fmla="*/ 2334 h 3994"/>
                <a:gd name="T60" fmla="*/ 3423 w 3697"/>
                <a:gd name="T61" fmla="*/ 2160 h 3994"/>
                <a:gd name="T62" fmla="*/ 3630 w 3697"/>
                <a:gd name="T63" fmla="*/ 2025 h 3994"/>
                <a:gd name="T64" fmla="*/ 3696 w 3697"/>
                <a:gd name="T65" fmla="*/ 2295 h 3994"/>
                <a:gd name="T66" fmla="*/ 3492 w 3697"/>
                <a:gd name="T67" fmla="*/ 2502 h 3994"/>
                <a:gd name="T68" fmla="*/ 3264 w 3697"/>
                <a:gd name="T69" fmla="*/ 2676 h 3994"/>
                <a:gd name="T70" fmla="*/ 3042 w 3697"/>
                <a:gd name="T71" fmla="*/ 2844 h 3994"/>
                <a:gd name="T72" fmla="*/ 2910 w 3697"/>
                <a:gd name="T73" fmla="*/ 3081 h 3994"/>
                <a:gd name="T74" fmla="*/ 2760 w 3697"/>
                <a:gd name="T75" fmla="*/ 3312 h 3994"/>
                <a:gd name="T76" fmla="*/ 2721 w 3697"/>
                <a:gd name="T77" fmla="*/ 3549 h 3994"/>
                <a:gd name="T78" fmla="*/ 2535 w 3697"/>
                <a:gd name="T79" fmla="*/ 3720 h 3994"/>
                <a:gd name="T80" fmla="*/ 2277 w 3697"/>
                <a:gd name="T81" fmla="*/ 3732 h 3994"/>
                <a:gd name="T82" fmla="*/ 2052 w 3697"/>
                <a:gd name="T83" fmla="*/ 3900 h 3994"/>
                <a:gd name="T84" fmla="*/ 1869 w 3697"/>
                <a:gd name="T85" fmla="*/ 3831 h 3994"/>
                <a:gd name="T86" fmla="*/ 1665 w 3697"/>
                <a:gd name="T87" fmla="*/ 3690 h 3994"/>
                <a:gd name="T88" fmla="*/ 1521 w 3697"/>
                <a:gd name="T89" fmla="*/ 3903 h 3994"/>
                <a:gd name="T90" fmla="*/ 1236 w 3697"/>
                <a:gd name="T91" fmla="*/ 3987 h 3994"/>
                <a:gd name="T92" fmla="*/ 1086 w 3697"/>
                <a:gd name="T93" fmla="*/ 3762 h 3994"/>
                <a:gd name="T94" fmla="*/ 1041 w 3697"/>
                <a:gd name="T95" fmla="*/ 3477 h 3994"/>
                <a:gd name="T96" fmla="*/ 939 w 3697"/>
                <a:gd name="T97" fmla="*/ 3240 h 3994"/>
                <a:gd name="T98" fmla="*/ 681 w 3697"/>
                <a:gd name="T99" fmla="*/ 3066 h 3994"/>
                <a:gd name="T100" fmla="*/ 411 w 3697"/>
                <a:gd name="T101" fmla="*/ 3096 h 3994"/>
                <a:gd name="T102" fmla="*/ 249 w 3697"/>
                <a:gd name="T103" fmla="*/ 2904 h 3994"/>
                <a:gd name="T104" fmla="*/ 168 w 3697"/>
                <a:gd name="T105" fmla="*/ 2628 h 3994"/>
                <a:gd name="T106" fmla="*/ 63 w 3697"/>
                <a:gd name="T107" fmla="*/ 2397 h 3994"/>
                <a:gd name="T108" fmla="*/ 225 w 3697"/>
                <a:gd name="T109" fmla="*/ 2187 h 3994"/>
                <a:gd name="T110" fmla="*/ 456 w 3697"/>
                <a:gd name="T111" fmla="*/ 2154 h 3994"/>
                <a:gd name="T112" fmla="*/ 708 w 3697"/>
                <a:gd name="T113" fmla="*/ 2079 h 3994"/>
                <a:gd name="T114" fmla="*/ 579 w 3697"/>
                <a:gd name="T115" fmla="*/ 1863 h 3994"/>
                <a:gd name="T116" fmla="*/ 396 w 3697"/>
                <a:gd name="T117" fmla="*/ 1629 h 3994"/>
                <a:gd name="T118" fmla="*/ 192 w 3697"/>
                <a:gd name="T119" fmla="*/ 1461 h 3994"/>
                <a:gd name="T120" fmla="*/ 9 w 3697"/>
                <a:gd name="T121" fmla="*/ 1293 h 3994"/>
                <a:gd name="T122" fmla="*/ 96 w 3697"/>
                <a:gd name="T123" fmla="*/ 1035 h 3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97" h="3994">
                  <a:moveTo>
                    <a:pt x="132" y="807"/>
                  </a:moveTo>
                  <a:lnTo>
                    <a:pt x="132" y="795"/>
                  </a:lnTo>
                  <a:lnTo>
                    <a:pt x="132" y="786"/>
                  </a:lnTo>
                  <a:lnTo>
                    <a:pt x="132" y="777"/>
                  </a:lnTo>
                  <a:lnTo>
                    <a:pt x="135" y="768"/>
                  </a:lnTo>
                  <a:lnTo>
                    <a:pt x="132" y="759"/>
                  </a:lnTo>
                  <a:lnTo>
                    <a:pt x="123" y="753"/>
                  </a:lnTo>
                  <a:lnTo>
                    <a:pt x="120" y="744"/>
                  </a:lnTo>
                  <a:lnTo>
                    <a:pt x="120" y="735"/>
                  </a:lnTo>
                  <a:lnTo>
                    <a:pt x="129" y="732"/>
                  </a:lnTo>
                  <a:lnTo>
                    <a:pt x="138" y="732"/>
                  </a:lnTo>
                  <a:lnTo>
                    <a:pt x="144" y="741"/>
                  </a:lnTo>
                  <a:lnTo>
                    <a:pt x="150" y="753"/>
                  </a:lnTo>
                  <a:lnTo>
                    <a:pt x="156" y="765"/>
                  </a:lnTo>
                  <a:lnTo>
                    <a:pt x="162" y="774"/>
                  </a:lnTo>
                  <a:lnTo>
                    <a:pt x="165" y="783"/>
                  </a:lnTo>
                  <a:lnTo>
                    <a:pt x="168" y="792"/>
                  </a:lnTo>
                  <a:lnTo>
                    <a:pt x="174" y="801"/>
                  </a:lnTo>
                  <a:lnTo>
                    <a:pt x="180" y="810"/>
                  </a:lnTo>
                  <a:lnTo>
                    <a:pt x="186" y="819"/>
                  </a:lnTo>
                  <a:lnTo>
                    <a:pt x="195" y="825"/>
                  </a:lnTo>
                  <a:lnTo>
                    <a:pt x="201" y="834"/>
                  </a:lnTo>
                  <a:lnTo>
                    <a:pt x="210" y="837"/>
                  </a:lnTo>
                  <a:lnTo>
                    <a:pt x="219" y="837"/>
                  </a:lnTo>
                  <a:lnTo>
                    <a:pt x="228" y="840"/>
                  </a:lnTo>
                  <a:lnTo>
                    <a:pt x="237" y="840"/>
                  </a:lnTo>
                  <a:lnTo>
                    <a:pt x="246" y="840"/>
                  </a:lnTo>
                  <a:lnTo>
                    <a:pt x="255" y="837"/>
                  </a:lnTo>
                  <a:lnTo>
                    <a:pt x="264" y="837"/>
                  </a:lnTo>
                  <a:lnTo>
                    <a:pt x="273" y="840"/>
                  </a:lnTo>
                  <a:lnTo>
                    <a:pt x="279" y="849"/>
                  </a:lnTo>
                  <a:lnTo>
                    <a:pt x="282" y="858"/>
                  </a:lnTo>
                  <a:lnTo>
                    <a:pt x="282" y="867"/>
                  </a:lnTo>
                  <a:lnTo>
                    <a:pt x="273" y="873"/>
                  </a:lnTo>
                  <a:lnTo>
                    <a:pt x="267" y="882"/>
                  </a:lnTo>
                  <a:lnTo>
                    <a:pt x="261" y="891"/>
                  </a:lnTo>
                  <a:lnTo>
                    <a:pt x="264" y="900"/>
                  </a:lnTo>
                  <a:lnTo>
                    <a:pt x="267" y="909"/>
                  </a:lnTo>
                  <a:lnTo>
                    <a:pt x="270" y="918"/>
                  </a:lnTo>
                  <a:lnTo>
                    <a:pt x="270" y="927"/>
                  </a:lnTo>
                  <a:lnTo>
                    <a:pt x="270" y="936"/>
                  </a:lnTo>
                  <a:lnTo>
                    <a:pt x="270" y="945"/>
                  </a:lnTo>
                  <a:lnTo>
                    <a:pt x="261" y="948"/>
                  </a:lnTo>
                  <a:lnTo>
                    <a:pt x="252" y="951"/>
                  </a:lnTo>
                  <a:lnTo>
                    <a:pt x="246" y="960"/>
                  </a:lnTo>
                  <a:lnTo>
                    <a:pt x="246" y="969"/>
                  </a:lnTo>
                  <a:lnTo>
                    <a:pt x="243" y="978"/>
                  </a:lnTo>
                  <a:lnTo>
                    <a:pt x="237" y="987"/>
                  </a:lnTo>
                  <a:lnTo>
                    <a:pt x="228" y="993"/>
                  </a:lnTo>
                  <a:lnTo>
                    <a:pt x="222" y="1002"/>
                  </a:lnTo>
                  <a:lnTo>
                    <a:pt x="222" y="1011"/>
                  </a:lnTo>
                  <a:lnTo>
                    <a:pt x="219" y="1020"/>
                  </a:lnTo>
                  <a:lnTo>
                    <a:pt x="216" y="1029"/>
                  </a:lnTo>
                  <a:lnTo>
                    <a:pt x="213" y="1038"/>
                  </a:lnTo>
                  <a:lnTo>
                    <a:pt x="210" y="1047"/>
                  </a:lnTo>
                  <a:lnTo>
                    <a:pt x="204" y="1056"/>
                  </a:lnTo>
                  <a:lnTo>
                    <a:pt x="198" y="1065"/>
                  </a:lnTo>
                  <a:lnTo>
                    <a:pt x="207" y="1065"/>
                  </a:lnTo>
                  <a:lnTo>
                    <a:pt x="213" y="1074"/>
                  </a:lnTo>
                  <a:lnTo>
                    <a:pt x="216" y="1083"/>
                  </a:lnTo>
                  <a:lnTo>
                    <a:pt x="222" y="1092"/>
                  </a:lnTo>
                  <a:lnTo>
                    <a:pt x="222" y="1101"/>
                  </a:lnTo>
                  <a:lnTo>
                    <a:pt x="231" y="1107"/>
                  </a:lnTo>
                  <a:lnTo>
                    <a:pt x="240" y="1107"/>
                  </a:lnTo>
                  <a:lnTo>
                    <a:pt x="246" y="1116"/>
                  </a:lnTo>
                  <a:lnTo>
                    <a:pt x="255" y="1116"/>
                  </a:lnTo>
                  <a:lnTo>
                    <a:pt x="264" y="1116"/>
                  </a:lnTo>
                  <a:lnTo>
                    <a:pt x="273" y="1116"/>
                  </a:lnTo>
                  <a:lnTo>
                    <a:pt x="282" y="1119"/>
                  </a:lnTo>
                  <a:lnTo>
                    <a:pt x="291" y="1122"/>
                  </a:lnTo>
                  <a:lnTo>
                    <a:pt x="297" y="1113"/>
                  </a:lnTo>
                  <a:lnTo>
                    <a:pt x="306" y="1107"/>
                  </a:lnTo>
                  <a:lnTo>
                    <a:pt x="315" y="1104"/>
                  </a:lnTo>
                  <a:lnTo>
                    <a:pt x="324" y="1104"/>
                  </a:lnTo>
                  <a:lnTo>
                    <a:pt x="333" y="1098"/>
                  </a:lnTo>
                  <a:lnTo>
                    <a:pt x="339" y="1089"/>
                  </a:lnTo>
                  <a:lnTo>
                    <a:pt x="345" y="1080"/>
                  </a:lnTo>
                  <a:lnTo>
                    <a:pt x="354" y="1077"/>
                  </a:lnTo>
                  <a:lnTo>
                    <a:pt x="363" y="1074"/>
                  </a:lnTo>
                  <a:lnTo>
                    <a:pt x="366" y="1065"/>
                  </a:lnTo>
                  <a:lnTo>
                    <a:pt x="372" y="1056"/>
                  </a:lnTo>
                  <a:lnTo>
                    <a:pt x="378" y="1047"/>
                  </a:lnTo>
                  <a:lnTo>
                    <a:pt x="381" y="1038"/>
                  </a:lnTo>
                  <a:lnTo>
                    <a:pt x="390" y="1029"/>
                  </a:lnTo>
                  <a:lnTo>
                    <a:pt x="393" y="1020"/>
                  </a:lnTo>
                  <a:lnTo>
                    <a:pt x="402" y="1014"/>
                  </a:lnTo>
                  <a:lnTo>
                    <a:pt x="408" y="1005"/>
                  </a:lnTo>
                  <a:lnTo>
                    <a:pt x="417" y="999"/>
                  </a:lnTo>
                  <a:lnTo>
                    <a:pt x="423" y="990"/>
                  </a:lnTo>
                  <a:lnTo>
                    <a:pt x="423" y="981"/>
                  </a:lnTo>
                  <a:lnTo>
                    <a:pt x="426" y="972"/>
                  </a:lnTo>
                  <a:lnTo>
                    <a:pt x="423" y="963"/>
                  </a:lnTo>
                  <a:lnTo>
                    <a:pt x="417" y="954"/>
                  </a:lnTo>
                  <a:lnTo>
                    <a:pt x="414" y="945"/>
                  </a:lnTo>
                  <a:lnTo>
                    <a:pt x="414" y="936"/>
                  </a:lnTo>
                  <a:lnTo>
                    <a:pt x="414" y="927"/>
                  </a:lnTo>
                  <a:lnTo>
                    <a:pt x="405" y="921"/>
                  </a:lnTo>
                  <a:lnTo>
                    <a:pt x="402" y="912"/>
                  </a:lnTo>
                  <a:lnTo>
                    <a:pt x="405" y="903"/>
                  </a:lnTo>
                  <a:lnTo>
                    <a:pt x="408" y="894"/>
                  </a:lnTo>
                  <a:lnTo>
                    <a:pt x="411" y="885"/>
                  </a:lnTo>
                  <a:lnTo>
                    <a:pt x="411" y="876"/>
                  </a:lnTo>
                  <a:lnTo>
                    <a:pt x="411" y="867"/>
                  </a:lnTo>
                  <a:lnTo>
                    <a:pt x="411" y="858"/>
                  </a:lnTo>
                  <a:lnTo>
                    <a:pt x="402" y="852"/>
                  </a:lnTo>
                  <a:lnTo>
                    <a:pt x="399" y="843"/>
                  </a:lnTo>
                  <a:lnTo>
                    <a:pt x="396" y="834"/>
                  </a:lnTo>
                  <a:lnTo>
                    <a:pt x="390" y="825"/>
                  </a:lnTo>
                  <a:lnTo>
                    <a:pt x="390" y="804"/>
                  </a:lnTo>
                  <a:lnTo>
                    <a:pt x="390" y="795"/>
                  </a:lnTo>
                  <a:lnTo>
                    <a:pt x="390" y="786"/>
                  </a:lnTo>
                  <a:lnTo>
                    <a:pt x="390" y="777"/>
                  </a:lnTo>
                  <a:lnTo>
                    <a:pt x="393" y="765"/>
                  </a:lnTo>
                  <a:lnTo>
                    <a:pt x="396" y="756"/>
                  </a:lnTo>
                  <a:lnTo>
                    <a:pt x="396" y="747"/>
                  </a:lnTo>
                  <a:lnTo>
                    <a:pt x="396" y="738"/>
                  </a:lnTo>
                  <a:lnTo>
                    <a:pt x="399" y="726"/>
                  </a:lnTo>
                  <a:lnTo>
                    <a:pt x="405" y="714"/>
                  </a:lnTo>
                  <a:lnTo>
                    <a:pt x="405" y="705"/>
                  </a:lnTo>
                  <a:lnTo>
                    <a:pt x="402" y="696"/>
                  </a:lnTo>
                  <a:lnTo>
                    <a:pt x="399" y="687"/>
                  </a:lnTo>
                  <a:lnTo>
                    <a:pt x="396" y="678"/>
                  </a:lnTo>
                  <a:lnTo>
                    <a:pt x="396" y="669"/>
                  </a:lnTo>
                  <a:lnTo>
                    <a:pt x="396" y="660"/>
                  </a:lnTo>
                  <a:lnTo>
                    <a:pt x="396" y="651"/>
                  </a:lnTo>
                  <a:lnTo>
                    <a:pt x="396" y="642"/>
                  </a:lnTo>
                  <a:lnTo>
                    <a:pt x="396" y="630"/>
                  </a:lnTo>
                  <a:lnTo>
                    <a:pt x="396" y="621"/>
                  </a:lnTo>
                  <a:lnTo>
                    <a:pt x="396" y="612"/>
                  </a:lnTo>
                  <a:lnTo>
                    <a:pt x="390" y="603"/>
                  </a:lnTo>
                  <a:lnTo>
                    <a:pt x="390" y="591"/>
                  </a:lnTo>
                  <a:lnTo>
                    <a:pt x="390" y="579"/>
                  </a:lnTo>
                  <a:lnTo>
                    <a:pt x="390" y="570"/>
                  </a:lnTo>
                  <a:lnTo>
                    <a:pt x="390" y="561"/>
                  </a:lnTo>
                  <a:lnTo>
                    <a:pt x="387" y="549"/>
                  </a:lnTo>
                  <a:lnTo>
                    <a:pt x="378" y="543"/>
                  </a:lnTo>
                  <a:lnTo>
                    <a:pt x="375" y="534"/>
                  </a:lnTo>
                  <a:lnTo>
                    <a:pt x="369" y="525"/>
                  </a:lnTo>
                  <a:lnTo>
                    <a:pt x="372" y="516"/>
                  </a:lnTo>
                  <a:lnTo>
                    <a:pt x="378" y="507"/>
                  </a:lnTo>
                  <a:lnTo>
                    <a:pt x="378" y="498"/>
                  </a:lnTo>
                  <a:lnTo>
                    <a:pt x="375" y="489"/>
                  </a:lnTo>
                  <a:lnTo>
                    <a:pt x="375" y="477"/>
                  </a:lnTo>
                  <a:lnTo>
                    <a:pt x="375" y="468"/>
                  </a:lnTo>
                  <a:lnTo>
                    <a:pt x="375" y="459"/>
                  </a:lnTo>
                  <a:lnTo>
                    <a:pt x="372" y="450"/>
                  </a:lnTo>
                  <a:lnTo>
                    <a:pt x="363" y="447"/>
                  </a:lnTo>
                  <a:lnTo>
                    <a:pt x="357" y="438"/>
                  </a:lnTo>
                  <a:lnTo>
                    <a:pt x="348" y="435"/>
                  </a:lnTo>
                  <a:lnTo>
                    <a:pt x="339" y="432"/>
                  </a:lnTo>
                  <a:lnTo>
                    <a:pt x="330" y="435"/>
                  </a:lnTo>
                  <a:lnTo>
                    <a:pt x="321" y="441"/>
                  </a:lnTo>
                  <a:lnTo>
                    <a:pt x="315" y="450"/>
                  </a:lnTo>
                  <a:lnTo>
                    <a:pt x="312" y="459"/>
                  </a:lnTo>
                  <a:lnTo>
                    <a:pt x="303" y="450"/>
                  </a:lnTo>
                  <a:lnTo>
                    <a:pt x="294" y="447"/>
                  </a:lnTo>
                  <a:lnTo>
                    <a:pt x="285" y="441"/>
                  </a:lnTo>
                  <a:lnTo>
                    <a:pt x="276" y="435"/>
                  </a:lnTo>
                  <a:lnTo>
                    <a:pt x="267" y="432"/>
                  </a:lnTo>
                  <a:lnTo>
                    <a:pt x="261" y="423"/>
                  </a:lnTo>
                  <a:lnTo>
                    <a:pt x="258" y="414"/>
                  </a:lnTo>
                  <a:lnTo>
                    <a:pt x="255" y="405"/>
                  </a:lnTo>
                  <a:lnTo>
                    <a:pt x="246" y="399"/>
                  </a:lnTo>
                  <a:lnTo>
                    <a:pt x="243" y="390"/>
                  </a:lnTo>
                  <a:lnTo>
                    <a:pt x="243" y="381"/>
                  </a:lnTo>
                  <a:lnTo>
                    <a:pt x="252" y="378"/>
                  </a:lnTo>
                  <a:lnTo>
                    <a:pt x="258" y="369"/>
                  </a:lnTo>
                  <a:lnTo>
                    <a:pt x="261" y="360"/>
                  </a:lnTo>
                  <a:lnTo>
                    <a:pt x="261" y="351"/>
                  </a:lnTo>
                  <a:lnTo>
                    <a:pt x="264" y="342"/>
                  </a:lnTo>
                  <a:lnTo>
                    <a:pt x="264" y="333"/>
                  </a:lnTo>
                  <a:lnTo>
                    <a:pt x="270" y="324"/>
                  </a:lnTo>
                  <a:lnTo>
                    <a:pt x="279" y="321"/>
                  </a:lnTo>
                  <a:lnTo>
                    <a:pt x="288" y="315"/>
                  </a:lnTo>
                  <a:lnTo>
                    <a:pt x="297" y="315"/>
                  </a:lnTo>
                  <a:lnTo>
                    <a:pt x="306" y="312"/>
                  </a:lnTo>
                  <a:lnTo>
                    <a:pt x="309" y="303"/>
                  </a:lnTo>
                  <a:lnTo>
                    <a:pt x="318" y="303"/>
                  </a:lnTo>
                  <a:lnTo>
                    <a:pt x="327" y="303"/>
                  </a:lnTo>
                  <a:lnTo>
                    <a:pt x="336" y="303"/>
                  </a:lnTo>
                  <a:lnTo>
                    <a:pt x="342" y="294"/>
                  </a:lnTo>
                  <a:lnTo>
                    <a:pt x="345" y="285"/>
                  </a:lnTo>
                  <a:lnTo>
                    <a:pt x="357" y="279"/>
                  </a:lnTo>
                  <a:lnTo>
                    <a:pt x="366" y="273"/>
                  </a:lnTo>
                  <a:lnTo>
                    <a:pt x="375" y="270"/>
                  </a:lnTo>
                  <a:lnTo>
                    <a:pt x="384" y="267"/>
                  </a:lnTo>
                  <a:lnTo>
                    <a:pt x="393" y="267"/>
                  </a:lnTo>
                  <a:lnTo>
                    <a:pt x="405" y="264"/>
                  </a:lnTo>
                  <a:lnTo>
                    <a:pt x="414" y="261"/>
                  </a:lnTo>
                  <a:lnTo>
                    <a:pt x="423" y="261"/>
                  </a:lnTo>
                  <a:lnTo>
                    <a:pt x="432" y="264"/>
                  </a:lnTo>
                  <a:lnTo>
                    <a:pt x="441" y="264"/>
                  </a:lnTo>
                  <a:lnTo>
                    <a:pt x="453" y="261"/>
                  </a:lnTo>
                  <a:lnTo>
                    <a:pt x="462" y="258"/>
                  </a:lnTo>
                  <a:lnTo>
                    <a:pt x="471" y="258"/>
                  </a:lnTo>
                  <a:lnTo>
                    <a:pt x="483" y="255"/>
                  </a:lnTo>
                  <a:lnTo>
                    <a:pt x="492" y="252"/>
                  </a:lnTo>
                  <a:lnTo>
                    <a:pt x="501" y="252"/>
                  </a:lnTo>
                  <a:lnTo>
                    <a:pt x="510" y="255"/>
                  </a:lnTo>
                  <a:lnTo>
                    <a:pt x="519" y="255"/>
                  </a:lnTo>
                  <a:lnTo>
                    <a:pt x="528" y="246"/>
                  </a:lnTo>
                  <a:lnTo>
                    <a:pt x="540" y="240"/>
                  </a:lnTo>
                  <a:lnTo>
                    <a:pt x="546" y="231"/>
                  </a:lnTo>
                  <a:lnTo>
                    <a:pt x="555" y="222"/>
                  </a:lnTo>
                  <a:lnTo>
                    <a:pt x="564" y="219"/>
                  </a:lnTo>
                  <a:lnTo>
                    <a:pt x="573" y="219"/>
                  </a:lnTo>
                  <a:lnTo>
                    <a:pt x="582" y="213"/>
                  </a:lnTo>
                  <a:lnTo>
                    <a:pt x="588" y="204"/>
                  </a:lnTo>
                  <a:lnTo>
                    <a:pt x="597" y="198"/>
                  </a:lnTo>
                  <a:lnTo>
                    <a:pt x="606" y="195"/>
                  </a:lnTo>
                  <a:lnTo>
                    <a:pt x="615" y="186"/>
                  </a:lnTo>
                  <a:lnTo>
                    <a:pt x="624" y="186"/>
                  </a:lnTo>
                  <a:lnTo>
                    <a:pt x="633" y="180"/>
                  </a:lnTo>
                  <a:lnTo>
                    <a:pt x="633" y="171"/>
                  </a:lnTo>
                  <a:lnTo>
                    <a:pt x="633" y="162"/>
                  </a:lnTo>
                  <a:lnTo>
                    <a:pt x="636" y="153"/>
                  </a:lnTo>
                  <a:lnTo>
                    <a:pt x="645" y="150"/>
                  </a:lnTo>
                  <a:lnTo>
                    <a:pt x="654" y="144"/>
                  </a:lnTo>
                  <a:lnTo>
                    <a:pt x="663" y="144"/>
                  </a:lnTo>
                  <a:lnTo>
                    <a:pt x="672" y="138"/>
                  </a:lnTo>
                  <a:lnTo>
                    <a:pt x="681" y="135"/>
                  </a:lnTo>
                  <a:lnTo>
                    <a:pt x="690" y="126"/>
                  </a:lnTo>
                  <a:lnTo>
                    <a:pt x="699" y="123"/>
                  </a:lnTo>
                  <a:lnTo>
                    <a:pt x="711" y="114"/>
                  </a:lnTo>
                  <a:lnTo>
                    <a:pt x="717" y="105"/>
                  </a:lnTo>
                  <a:lnTo>
                    <a:pt x="726" y="99"/>
                  </a:lnTo>
                  <a:lnTo>
                    <a:pt x="735" y="99"/>
                  </a:lnTo>
                  <a:lnTo>
                    <a:pt x="741" y="90"/>
                  </a:lnTo>
                  <a:lnTo>
                    <a:pt x="747" y="81"/>
                  </a:lnTo>
                  <a:lnTo>
                    <a:pt x="750" y="69"/>
                  </a:lnTo>
                  <a:lnTo>
                    <a:pt x="759" y="60"/>
                  </a:lnTo>
                  <a:lnTo>
                    <a:pt x="768" y="57"/>
                  </a:lnTo>
                  <a:lnTo>
                    <a:pt x="780" y="51"/>
                  </a:lnTo>
                  <a:lnTo>
                    <a:pt x="789" y="48"/>
                  </a:lnTo>
                  <a:lnTo>
                    <a:pt x="792" y="39"/>
                  </a:lnTo>
                  <a:lnTo>
                    <a:pt x="798" y="30"/>
                  </a:lnTo>
                  <a:lnTo>
                    <a:pt x="807" y="27"/>
                  </a:lnTo>
                  <a:lnTo>
                    <a:pt x="813" y="18"/>
                  </a:lnTo>
                  <a:lnTo>
                    <a:pt x="813" y="9"/>
                  </a:lnTo>
                  <a:lnTo>
                    <a:pt x="819" y="0"/>
                  </a:lnTo>
                  <a:lnTo>
                    <a:pt x="828" y="6"/>
                  </a:lnTo>
                  <a:lnTo>
                    <a:pt x="831" y="15"/>
                  </a:lnTo>
                  <a:lnTo>
                    <a:pt x="840" y="24"/>
                  </a:lnTo>
                  <a:lnTo>
                    <a:pt x="849" y="30"/>
                  </a:lnTo>
                  <a:lnTo>
                    <a:pt x="855" y="39"/>
                  </a:lnTo>
                  <a:lnTo>
                    <a:pt x="864" y="45"/>
                  </a:lnTo>
                  <a:lnTo>
                    <a:pt x="873" y="51"/>
                  </a:lnTo>
                  <a:lnTo>
                    <a:pt x="879" y="60"/>
                  </a:lnTo>
                  <a:lnTo>
                    <a:pt x="888" y="60"/>
                  </a:lnTo>
                  <a:lnTo>
                    <a:pt x="897" y="66"/>
                  </a:lnTo>
                  <a:lnTo>
                    <a:pt x="897" y="75"/>
                  </a:lnTo>
                  <a:lnTo>
                    <a:pt x="900" y="84"/>
                  </a:lnTo>
                  <a:lnTo>
                    <a:pt x="894" y="93"/>
                  </a:lnTo>
                  <a:lnTo>
                    <a:pt x="885" y="96"/>
                  </a:lnTo>
                  <a:lnTo>
                    <a:pt x="876" y="102"/>
                  </a:lnTo>
                  <a:lnTo>
                    <a:pt x="870" y="111"/>
                  </a:lnTo>
                  <a:lnTo>
                    <a:pt x="870" y="120"/>
                  </a:lnTo>
                  <a:lnTo>
                    <a:pt x="861" y="126"/>
                  </a:lnTo>
                  <a:lnTo>
                    <a:pt x="852" y="126"/>
                  </a:lnTo>
                  <a:lnTo>
                    <a:pt x="843" y="129"/>
                  </a:lnTo>
                  <a:lnTo>
                    <a:pt x="840" y="138"/>
                  </a:lnTo>
                  <a:lnTo>
                    <a:pt x="843" y="147"/>
                  </a:lnTo>
                  <a:lnTo>
                    <a:pt x="849" y="156"/>
                  </a:lnTo>
                  <a:lnTo>
                    <a:pt x="852" y="165"/>
                  </a:lnTo>
                  <a:lnTo>
                    <a:pt x="855" y="174"/>
                  </a:lnTo>
                  <a:lnTo>
                    <a:pt x="861" y="183"/>
                  </a:lnTo>
                  <a:lnTo>
                    <a:pt x="864" y="192"/>
                  </a:lnTo>
                  <a:lnTo>
                    <a:pt x="864" y="201"/>
                  </a:lnTo>
                  <a:lnTo>
                    <a:pt x="864" y="210"/>
                  </a:lnTo>
                  <a:lnTo>
                    <a:pt x="867" y="219"/>
                  </a:lnTo>
                  <a:lnTo>
                    <a:pt x="873" y="228"/>
                  </a:lnTo>
                  <a:lnTo>
                    <a:pt x="873" y="237"/>
                  </a:lnTo>
                  <a:lnTo>
                    <a:pt x="873" y="246"/>
                  </a:lnTo>
                  <a:lnTo>
                    <a:pt x="879" y="255"/>
                  </a:lnTo>
                  <a:lnTo>
                    <a:pt x="882" y="264"/>
                  </a:lnTo>
                  <a:lnTo>
                    <a:pt x="885" y="273"/>
                  </a:lnTo>
                  <a:lnTo>
                    <a:pt x="891" y="282"/>
                  </a:lnTo>
                  <a:lnTo>
                    <a:pt x="891" y="294"/>
                  </a:lnTo>
                  <a:lnTo>
                    <a:pt x="891" y="312"/>
                  </a:lnTo>
                  <a:lnTo>
                    <a:pt x="900" y="315"/>
                  </a:lnTo>
                  <a:lnTo>
                    <a:pt x="909" y="315"/>
                  </a:lnTo>
                  <a:lnTo>
                    <a:pt x="918" y="309"/>
                  </a:lnTo>
                  <a:lnTo>
                    <a:pt x="927" y="300"/>
                  </a:lnTo>
                  <a:lnTo>
                    <a:pt x="936" y="300"/>
                  </a:lnTo>
                  <a:lnTo>
                    <a:pt x="945" y="300"/>
                  </a:lnTo>
                  <a:lnTo>
                    <a:pt x="954" y="303"/>
                  </a:lnTo>
                  <a:lnTo>
                    <a:pt x="963" y="309"/>
                  </a:lnTo>
                  <a:lnTo>
                    <a:pt x="972" y="312"/>
                  </a:lnTo>
                  <a:lnTo>
                    <a:pt x="981" y="318"/>
                  </a:lnTo>
                  <a:lnTo>
                    <a:pt x="990" y="324"/>
                  </a:lnTo>
                  <a:lnTo>
                    <a:pt x="996" y="333"/>
                  </a:lnTo>
                  <a:lnTo>
                    <a:pt x="999" y="342"/>
                  </a:lnTo>
                  <a:lnTo>
                    <a:pt x="999" y="351"/>
                  </a:lnTo>
                  <a:lnTo>
                    <a:pt x="999" y="360"/>
                  </a:lnTo>
                  <a:lnTo>
                    <a:pt x="1002" y="369"/>
                  </a:lnTo>
                  <a:lnTo>
                    <a:pt x="1008" y="378"/>
                  </a:lnTo>
                  <a:lnTo>
                    <a:pt x="1011" y="387"/>
                  </a:lnTo>
                  <a:lnTo>
                    <a:pt x="1011" y="396"/>
                  </a:lnTo>
                  <a:lnTo>
                    <a:pt x="1008" y="405"/>
                  </a:lnTo>
                  <a:lnTo>
                    <a:pt x="1005" y="414"/>
                  </a:lnTo>
                  <a:lnTo>
                    <a:pt x="1005" y="423"/>
                  </a:lnTo>
                  <a:lnTo>
                    <a:pt x="1005" y="432"/>
                  </a:lnTo>
                  <a:lnTo>
                    <a:pt x="1008" y="441"/>
                  </a:lnTo>
                  <a:lnTo>
                    <a:pt x="1011" y="450"/>
                  </a:lnTo>
                  <a:lnTo>
                    <a:pt x="1014" y="459"/>
                  </a:lnTo>
                  <a:lnTo>
                    <a:pt x="1017" y="468"/>
                  </a:lnTo>
                  <a:lnTo>
                    <a:pt x="1026" y="474"/>
                  </a:lnTo>
                  <a:lnTo>
                    <a:pt x="1035" y="483"/>
                  </a:lnTo>
                  <a:lnTo>
                    <a:pt x="1035" y="492"/>
                  </a:lnTo>
                  <a:lnTo>
                    <a:pt x="1035" y="501"/>
                  </a:lnTo>
                  <a:lnTo>
                    <a:pt x="1044" y="507"/>
                  </a:lnTo>
                  <a:lnTo>
                    <a:pt x="1047" y="516"/>
                  </a:lnTo>
                  <a:lnTo>
                    <a:pt x="1047" y="525"/>
                  </a:lnTo>
                  <a:lnTo>
                    <a:pt x="1050" y="534"/>
                  </a:lnTo>
                  <a:lnTo>
                    <a:pt x="1050" y="543"/>
                  </a:lnTo>
                  <a:lnTo>
                    <a:pt x="1047" y="552"/>
                  </a:lnTo>
                  <a:lnTo>
                    <a:pt x="1038" y="558"/>
                  </a:lnTo>
                  <a:lnTo>
                    <a:pt x="1029" y="564"/>
                  </a:lnTo>
                  <a:lnTo>
                    <a:pt x="1026" y="573"/>
                  </a:lnTo>
                  <a:lnTo>
                    <a:pt x="1023" y="582"/>
                  </a:lnTo>
                  <a:lnTo>
                    <a:pt x="1014" y="591"/>
                  </a:lnTo>
                  <a:lnTo>
                    <a:pt x="1005" y="594"/>
                  </a:lnTo>
                  <a:lnTo>
                    <a:pt x="996" y="591"/>
                  </a:lnTo>
                  <a:lnTo>
                    <a:pt x="987" y="594"/>
                  </a:lnTo>
                  <a:lnTo>
                    <a:pt x="978" y="597"/>
                  </a:lnTo>
                  <a:lnTo>
                    <a:pt x="969" y="603"/>
                  </a:lnTo>
                  <a:lnTo>
                    <a:pt x="960" y="609"/>
                  </a:lnTo>
                  <a:lnTo>
                    <a:pt x="951" y="615"/>
                  </a:lnTo>
                  <a:lnTo>
                    <a:pt x="945" y="624"/>
                  </a:lnTo>
                  <a:lnTo>
                    <a:pt x="939" y="633"/>
                  </a:lnTo>
                  <a:lnTo>
                    <a:pt x="933" y="642"/>
                  </a:lnTo>
                  <a:lnTo>
                    <a:pt x="933" y="651"/>
                  </a:lnTo>
                  <a:lnTo>
                    <a:pt x="930" y="660"/>
                  </a:lnTo>
                  <a:lnTo>
                    <a:pt x="930" y="669"/>
                  </a:lnTo>
                  <a:lnTo>
                    <a:pt x="930" y="678"/>
                  </a:lnTo>
                  <a:lnTo>
                    <a:pt x="927" y="687"/>
                  </a:lnTo>
                  <a:lnTo>
                    <a:pt x="921" y="696"/>
                  </a:lnTo>
                  <a:lnTo>
                    <a:pt x="915" y="705"/>
                  </a:lnTo>
                  <a:lnTo>
                    <a:pt x="915" y="714"/>
                  </a:lnTo>
                  <a:lnTo>
                    <a:pt x="912" y="723"/>
                  </a:lnTo>
                  <a:lnTo>
                    <a:pt x="909" y="732"/>
                  </a:lnTo>
                  <a:lnTo>
                    <a:pt x="906" y="741"/>
                  </a:lnTo>
                  <a:lnTo>
                    <a:pt x="903" y="750"/>
                  </a:lnTo>
                  <a:lnTo>
                    <a:pt x="900" y="759"/>
                  </a:lnTo>
                  <a:lnTo>
                    <a:pt x="900" y="768"/>
                  </a:lnTo>
                  <a:lnTo>
                    <a:pt x="900" y="777"/>
                  </a:lnTo>
                  <a:lnTo>
                    <a:pt x="897" y="789"/>
                  </a:lnTo>
                  <a:lnTo>
                    <a:pt x="894" y="798"/>
                  </a:lnTo>
                  <a:lnTo>
                    <a:pt x="891" y="807"/>
                  </a:lnTo>
                  <a:lnTo>
                    <a:pt x="891" y="816"/>
                  </a:lnTo>
                  <a:lnTo>
                    <a:pt x="885" y="825"/>
                  </a:lnTo>
                  <a:lnTo>
                    <a:pt x="879" y="834"/>
                  </a:lnTo>
                  <a:lnTo>
                    <a:pt x="873" y="843"/>
                  </a:lnTo>
                  <a:lnTo>
                    <a:pt x="864" y="849"/>
                  </a:lnTo>
                  <a:lnTo>
                    <a:pt x="852" y="855"/>
                  </a:lnTo>
                  <a:lnTo>
                    <a:pt x="846" y="864"/>
                  </a:lnTo>
                  <a:lnTo>
                    <a:pt x="840" y="873"/>
                  </a:lnTo>
                  <a:lnTo>
                    <a:pt x="837" y="882"/>
                  </a:lnTo>
                  <a:lnTo>
                    <a:pt x="834" y="891"/>
                  </a:lnTo>
                  <a:lnTo>
                    <a:pt x="831" y="900"/>
                  </a:lnTo>
                  <a:lnTo>
                    <a:pt x="831" y="909"/>
                  </a:lnTo>
                  <a:lnTo>
                    <a:pt x="831" y="918"/>
                  </a:lnTo>
                  <a:lnTo>
                    <a:pt x="828" y="927"/>
                  </a:lnTo>
                  <a:lnTo>
                    <a:pt x="825" y="936"/>
                  </a:lnTo>
                  <a:lnTo>
                    <a:pt x="825" y="945"/>
                  </a:lnTo>
                  <a:lnTo>
                    <a:pt x="825" y="954"/>
                  </a:lnTo>
                  <a:lnTo>
                    <a:pt x="825" y="966"/>
                  </a:lnTo>
                  <a:lnTo>
                    <a:pt x="828" y="975"/>
                  </a:lnTo>
                  <a:lnTo>
                    <a:pt x="828" y="984"/>
                  </a:lnTo>
                  <a:lnTo>
                    <a:pt x="828" y="993"/>
                  </a:lnTo>
                  <a:lnTo>
                    <a:pt x="825" y="1002"/>
                  </a:lnTo>
                  <a:lnTo>
                    <a:pt x="819" y="1011"/>
                  </a:lnTo>
                  <a:lnTo>
                    <a:pt x="813" y="1020"/>
                  </a:lnTo>
                  <a:lnTo>
                    <a:pt x="810" y="1029"/>
                  </a:lnTo>
                  <a:lnTo>
                    <a:pt x="807" y="1038"/>
                  </a:lnTo>
                  <a:lnTo>
                    <a:pt x="801" y="1047"/>
                  </a:lnTo>
                  <a:lnTo>
                    <a:pt x="801" y="1056"/>
                  </a:lnTo>
                  <a:lnTo>
                    <a:pt x="795" y="1065"/>
                  </a:lnTo>
                  <a:lnTo>
                    <a:pt x="792" y="1074"/>
                  </a:lnTo>
                  <a:lnTo>
                    <a:pt x="786" y="1083"/>
                  </a:lnTo>
                  <a:lnTo>
                    <a:pt x="783" y="1092"/>
                  </a:lnTo>
                  <a:lnTo>
                    <a:pt x="783" y="1101"/>
                  </a:lnTo>
                  <a:lnTo>
                    <a:pt x="780" y="1110"/>
                  </a:lnTo>
                  <a:lnTo>
                    <a:pt x="777" y="1119"/>
                  </a:lnTo>
                  <a:lnTo>
                    <a:pt x="777" y="1128"/>
                  </a:lnTo>
                  <a:lnTo>
                    <a:pt x="774" y="1137"/>
                  </a:lnTo>
                  <a:lnTo>
                    <a:pt x="771" y="1146"/>
                  </a:lnTo>
                  <a:lnTo>
                    <a:pt x="768" y="1155"/>
                  </a:lnTo>
                  <a:lnTo>
                    <a:pt x="768" y="1164"/>
                  </a:lnTo>
                  <a:lnTo>
                    <a:pt x="765" y="1173"/>
                  </a:lnTo>
                  <a:lnTo>
                    <a:pt x="759" y="1182"/>
                  </a:lnTo>
                  <a:lnTo>
                    <a:pt x="753" y="1191"/>
                  </a:lnTo>
                  <a:lnTo>
                    <a:pt x="747" y="1200"/>
                  </a:lnTo>
                  <a:lnTo>
                    <a:pt x="738" y="1203"/>
                  </a:lnTo>
                  <a:lnTo>
                    <a:pt x="729" y="1206"/>
                  </a:lnTo>
                  <a:lnTo>
                    <a:pt x="720" y="1212"/>
                  </a:lnTo>
                  <a:lnTo>
                    <a:pt x="717" y="1221"/>
                  </a:lnTo>
                  <a:lnTo>
                    <a:pt x="717" y="1230"/>
                  </a:lnTo>
                  <a:lnTo>
                    <a:pt x="711" y="1239"/>
                  </a:lnTo>
                  <a:lnTo>
                    <a:pt x="708" y="1248"/>
                  </a:lnTo>
                  <a:lnTo>
                    <a:pt x="705" y="1257"/>
                  </a:lnTo>
                  <a:lnTo>
                    <a:pt x="702" y="1266"/>
                  </a:lnTo>
                  <a:lnTo>
                    <a:pt x="699" y="1275"/>
                  </a:lnTo>
                  <a:lnTo>
                    <a:pt x="699" y="1284"/>
                  </a:lnTo>
                  <a:lnTo>
                    <a:pt x="699" y="1293"/>
                  </a:lnTo>
                  <a:lnTo>
                    <a:pt x="702" y="1302"/>
                  </a:lnTo>
                  <a:lnTo>
                    <a:pt x="702" y="1311"/>
                  </a:lnTo>
                  <a:lnTo>
                    <a:pt x="702" y="1320"/>
                  </a:lnTo>
                  <a:lnTo>
                    <a:pt x="705" y="1329"/>
                  </a:lnTo>
                  <a:lnTo>
                    <a:pt x="705" y="1338"/>
                  </a:lnTo>
                  <a:lnTo>
                    <a:pt x="705" y="1347"/>
                  </a:lnTo>
                  <a:lnTo>
                    <a:pt x="696" y="1356"/>
                  </a:lnTo>
                  <a:lnTo>
                    <a:pt x="693" y="1365"/>
                  </a:lnTo>
                  <a:lnTo>
                    <a:pt x="690" y="1374"/>
                  </a:lnTo>
                  <a:lnTo>
                    <a:pt x="687" y="1383"/>
                  </a:lnTo>
                  <a:lnTo>
                    <a:pt x="684" y="1392"/>
                  </a:lnTo>
                  <a:lnTo>
                    <a:pt x="684" y="1401"/>
                  </a:lnTo>
                  <a:lnTo>
                    <a:pt x="684" y="1410"/>
                  </a:lnTo>
                  <a:lnTo>
                    <a:pt x="681" y="1419"/>
                  </a:lnTo>
                  <a:lnTo>
                    <a:pt x="681" y="1428"/>
                  </a:lnTo>
                  <a:lnTo>
                    <a:pt x="678" y="1437"/>
                  </a:lnTo>
                  <a:lnTo>
                    <a:pt x="672" y="1446"/>
                  </a:lnTo>
                  <a:lnTo>
                    <a:pt x="666" y="1455"/>
                  </a:lnTo>
                  <a:lnTo>
                    <a:pt x="666" y="1464"/>
                  </a:lnTo>
                  <a:lnTo>
                    <a:pt x="663" y="1473"/>
                  </a:lnTo>
                  <a:lnTo>
                    <a:pt x="663" y="1482"/>
                  </a:lnTo>
                  <a:lnTo>
                    <a:pt x="660" y="1491"/>
                  </a:lnTo>
                  <a:lnTo>
                    <a:pt x="660" y="1500"/>
                  </a:lnTo>
                  <a:lnTo>
                    <a:pt x="660" y="1509"/>
                  </a:lnTo>
                  <a:lnTo>
                    <a:pt x="660" y="1518"/>
                  </a:lnTo>
                  <a:lnTo>
                    <a:pt x="657" y="1527"/>
                  </a:lnTo>
                  <a:lnTo>
                    <a:pt x="651" y="1536"/>
                  </a:lnTo>
                  <a:lnTo>
                    <a:pt x="651" y="1545"/>
                  </a:lnTo>
                  <a:lnTo>
                    <a:pt x="654" y="1554"/>
                  </a:lnTo>
                  <a:lnTo>
                    <a:pt x="663" y="1560"/>
                  </a:lnTo>
                  <a:lnTo>
                    <a:pt x="666" y="1569"/>
                  </a:lnTo>
                  <a:lnTo>
                    <a:pt x="675" y="1578"/>
                  </a:lnTo>
                  <a:lnTo>
                    <a:pt x="681" y="1587"/>
                  </a:lnTo>
                  <a:lnTo>
                    <a:pt x="690" y="1605"/>
                  </a:lnTo>
                  <a:lnTo>
                    <a:pt x="693" y="1614"/>
                  </a:lnTo>
                  <a:lnTo>
                    <a:pt x="693" y="1623"/>
                  </a:lnTo>
                  <a:lnTo>
                    <a:pt x="696" y="1632"/>
                  </a:lnTo>
                  <a:lnTo>
                    <a:pt x="702" y="1641"/>
                  </a:lnTo>
                  <a:lnTo>
                    <a:pt x="708" y="1650"/>
                  </a:lnTo>
                  <a:lnTo>
                    <a:pt x="714" y="1659"/>
                  </a:lnTo>
                  <a:lnTo>
                    <a:pt x="717" y="1668"/>
                  </a:lnTo>
                  <a:lnTo>
                    <a:pt x="720" y="1677"/>
                  </a:lnTo>
                  <a:lnTo>
                    <a:pt x="723" y="1686"/>
                  </a:lnTo>
                  <a:lnTo>
                    <a:pt x="729" y="1695"/>
                  </a:lnTo>
                  <a:lnTo>
                    <a:pt x="732" y="1704"/>
                  </a:lnTo>
                  <a:lnTo>
                    <a:pt x="741" y="1710"/>
                  </a:lnTo>
                  <a:lnTo>
                    <a:pt x="750" y="1710"/>
                  </a:lnTo>
                  <a:lnTo>
                    <a:pt x="759" y="1713"/>
                  </a:lnTo>
                  <a:lnTo>
                    <a:pt x="768" y="1713"/>
                  </a:lnTo>
                  <a:lnTo>
                    <a:pt x="777" y="1713"/>
                  </a:lnTo>
                  <a:lnTo>
                    <a:pt x="786" y="1713"/>
                  </a:lnTo>
                  <a:lnTo>
                    <a:pt x="795" y="1716"/>
                  </a:lnTo>
                  <a:lnTo>
                    <a:pt x="804" y="1713"/>
                  </a:lnTo>
                  <a:lnTo>
                    <a:pt x="813" y="1713"/>
                  </a:lnTo>
                  <a:lnTo>
                    <a:pt x="822" y="1716"/>
                  </a:lnTo>
                  <a:lnTo>
                    <a:pt x="834" y="1716"/>
                  </a:lnTo>
                  <a:lnTo>
                    <a:pt x="843" y="1719"/>
                  </a:lnTo>
                  <a:lnTo>
                    <a:pt x="852" y="1719"/>
                  </a:lnTo>
                  <a:lnTo>
                    <a:pt x="861" y="1719"/>
                  </a:lnTo>
                  <a:lnTo>
                    <a:pt x="870" y="1719"/>
                  </a:lnTo>
                  <a:lnTo>
                    <a:pt x="879" y="1719"/>
                  </a:lnTo>
                  <a:lnTo>
                    <a:pt x="888" y="1722"/>
                  </a:lnTo>
                  <a:lnTo>
                    <a:pt x="897" y="1725"/>
                  </a:lnTo>
                  <a:lnTo>
                    <a:pt x="906" y="1728"/>
                  </a:lnTo>
                  <a:lnTo>
                    <a:pt x="915" y="1734"/>
                  </a:lnTo>
                  <a:lnTo>
                    <a:pt x="924" y="1734"/>
                  </a:lnTo>
                  <a:lnTo>
                    <a:pt x="933" y="1734"/>
                  </a:lnTo>
                  <a:lnTo>
                    <a:pt x="942" y="1734"/>
                  </a:lnTo>
                  <a:lnTo>
                    <a:pt x="951" y="1734"/>
                  </a:lnTo>
                  <a:lnTo>
                    <a:pt x="960" y="1734"/>
                  </a:lnTo>
                  <a:lnTo>
                    <a:pt x="969" y="1734"/>
                  </a:lnTo>
                  <a:lnTo>
                    <a:pt x="978" y="1737"/>
                  </a:lnTo>
                  <a:lnTo>
                    <a:pt x="987" y="1740"/>
                  </a:lnTo>
                  <a:lnTo>
                    <a:pt x="996" y="1743"/>
                  </a:lnTo>
                  <a:lnTo>
                    <a:pt x="1005" y="1746"/>
                  </a:lnTo>
                  <a:lnTo>
                    <a:pt x="1017" y="1746"/>
                  </a:lnTo>
                  <a:lnTo>
                    <a:pt x="1029" y="1746"/>
                  </a:lnTo>
                  <a:lnTo>
                    <a:pt x="1038" y="1746"/>
                  </a:lnTo>
                  <a:lnTo>
                    <a:pt x="1047" y="1746"/>
                  </a:lnTo>
                  <a:lnTo>
                    <a:pt x="1065" y="1746"/>
                  </a:lnTo>
                  <a:lnTo>
                    <a:pt x="1074" y="1749"/>
                  </a:lnTo>
                  <a:lnTo>
                    <a:pt x="1083" y="1752"/>
                  </a:lnTo>
                  <a:lnTo>
                    <a:pt x="1092" y="1758"/>
                  </a:lnTo>
                  <a:lnTo>
                    <a:pt x="1101" y="1758"/>
                  </a:lnTo>
                  <a:lnTo>
                    <a:pt x="1110" y="1758"/>
                  </a:lnTo>
                  <a:lnTo>
                    <a:pt x="1119" y="1758"/>
                  </a:lnTo>
                  <a:lnTo>
                    <a:pt x="1128" y="1761"/>
                  </a:lnTo>
                  <a:lnTo>
                    <a:pt x="1137" y="1764"/>
                  </a:lnTo>
                  <a:lnTo>
                    <a:pt x="1146" y="1770"/>
                  </a:lnTo>
                  <a:lnTo>
                    <a:pt x="1158" y="1773"/>
                  </a:lnTo>
                  <a:lnTo>
                    <a:pt x="1170" y="1779"/>
                  </a:lnTo>
                  <a:lnTo>
                    <a:pt x="1179" y="1782"/>
                  </a:lnTo>
                  <a:lnTo>
                    <a:pt x="1188" y="1782"/>
                  </a:lnTo>
                  <a:lnTo>
                    <a:pt x="1206" y="1782"/>
                  </a:lnTo>
                  <a:lnTo>
                    <a:pt x="1215" y="1782"/>
                  </a:lnTo>
                  <a:lnTo>
                    <a:pt x="1224" y="1782"/>
                  </a:lnTo>
                  <a:lnTo>
                    <a:pt x="1233" y="1782"/>
                  </a:lnTo>
                  <a:lnTo>
                    <a:pt x="1242" y="1782"/>
                  </a:lnTo>
                  <a:lnTo>
                    <a:pt x="1254" y="1785"/>
                  </a:lnTo>
                  <a:lnTo>
                    <a:pt x="1263" y="1788"/>
                  </a:lnTo>
                  <a:lnTo>
                    <a:pt x="1272" y="1791"/>
                  </a:lnTo>
                  <a:lnTo>
                    <a:pt x="1281" y="1794"/>
                  </a:lnTo>
                  <a:lnTo>
                    <a:pt x="1290" y="1794"/>
                  </a:lnTo>
                  <a:lnTo>
                    <a:pt x="1320" y="1794"/>
                  </a:lnTo>
                  <a:lnTo>
                    <a:pt x="1329" y="1794"/>
                  </a:lnTo>
                  <a:lnTo>
                    <a:pt x="1338" y="1794"/>
                  </a:lnTo>
                  <a:lnTo>
                    <a:pt x="1347" y="1794"/>
                  </a:lnTo>
                  <a:lnTo>
                    <a:pt x="1356" y="1788"/>
                  </a:lnTo>
                  <a:lnTo>
                    <a:pt x="1365" y="1788"/>
                  </a:lnTo>
                  <a:lnTo>
                    <a:pt x="1374" y="1785"/>
                  </a:lnTo>
                  <a:lnTo>
                    <a:pt x="1383" y="1785"/>
                  </a:lnTo>
                  <a:lnTo>
                    <a:pt x="1407" y="1788"/>
                  </a:lnTo>
                  <a:lnTo>
                    <a:pt x="1416" y="1791"/>
                  </a:lnTo>
                  <a:lnTo>
                    <a:pt x="1425" y="1791"/>
                  </a:lnTo>
                  <a:lnTo>
                    <a:pt x="1437" y="1791"/>
                  </a:lnTo>
                  <a:lnTo>
                    <a:pt x="1449" y="1791"/>
                  </a:lnTo>
                  <a:lnTo>
                    <a:pt x="1458" y="1791"/>
                  </a:lnTo>
                  <a:lnTo>
                    <a:pt x="1467" y="1791"/>
                  </a:lnTo>
                  <a:lnTo>
                    <a:pt x="1476" y="1791"/>
                  </a:lnTo>
                  <a:lnTo>
                    <a:pt x="1485" y="1791"/>
                  </a:lnTo>
                  <a:lnTo>
                    <a:pt x="1494" y="1791"/>
                  </a:lnTo>
                  <a:lnTo>
                    <a:pt x="1503" y="1791"/>
                  </a:lnTo>
                  <a:lnTo>
                    <a:pt x="1512" y="1794"/>
                  </a:lnTo>
                  <a:lnTo>
                    <a:pt x="1521" y="1791"/>
                  </a:lnTo>
                  <a:lnTo>
                    <a:pt x="1536" y="1779"/>
                  </a:lnTo>
                  <a:lnTo>
                    <a:pt x="1542" y="1770"/>
                  </a:lnTo>
                  <a:lnTo>
                    <a:pt x="1545" y="1761"/>
                  </a:lnTo>
                  <a:lnTo>
                    <a:pt x="1551" y="1752"/>
                  </a:lnTo>
                  <a:lnTo>
                    <a:pt x="1560" y="1746"/>
                  </a:lnTo>
                  <a:lnTo>
                    <a:pt x="1563" y="1737"/>
                  </a:lnTo>
                  <a:lnTo>
                    <a:pt x="1569" y="1728"/>
                  </a:lnTo>
                  <a:lnTo>
                    <a:pt x="1575" y="1719"/>
                  </a:lnTo>
                  <a:lnTo>
                    <a:pt x="1584" y="1713"/>
                  </a:lnTo>
                  <a:lnTo>
                    <a:pt x="1593" y="1713"/>
                  </a:lnTo>
                  <a:lnTo>
                    <a:pt x="1599" y="1704"/>
                  </a:lnTo>
                  <a:lnTo>
                    <a:pt x="1608" y="1698"/>
                  </a:lnTo>
                  <a:lnTo>
                    <a:pt x="1615" y="1689"/>
                  </a:lnTo>
                  <a:lnTo>
                    <a:pt x="1621" y="1675"/>
                  </a:lnTo>
                  <a:lnTo>
                    <a:pt x="1626" y="1671"/>
                  </a:lnTo>
                  <a:lnTo>
                    <a:pt x="1635" y="1665"/>
                  </a:lnTo>
                  <a:lnTo>
                    <a:pt x="1644" y="1656"/>
                  </a:lnTo>
                  <a:lnTo>
                    <a:pt x="1647" y="1647"/>
                  </a:lnTo>
                  <a:lnTo>
                    <a:pt x="1656" y="1641"/>
                  </a:lnTo>
                  <a:lnTo>
                    <a:pt x="1659" y="1632"/>
                  </a:lnTo>
                  <a:lnTo>
                    <a:pt x="1665" y="1623"/>
                  </a:lnTo>
                  <a:lnTo>
                    <a:pt x="1668" y="1614"/>
                  </a:lnTo>
                  <a:lnTo>
                    <a:pt x="1680" y="1602"/>
                  </a:lnTo>
                  <a:lnTo>
                    <a:pt x="1683" y="1593"/>
                  </a:lnTo>
                  <a:lnTo>
                    <a:pt x="1686" y="1584"/>
                  </a:lnTo>
                  <a:lnTo>
                    <a:pt x="1689" y="1575"/>
                  </a:lnTo>
                  <a:lnTo>
                    <a:pt x="1692" y="1566"/>
                  </a:lnTo>
                  <a:lnTo>
                    <a:pt x="1698" y="1557"/>
                  </a:lnTo>
                  <a:lnTo>
                    <a:pt x="1707" y="1551"/>
                  </a:lnTo>
                  <a:lnTo>
                    <a:pt x="1716" y="1551"/>
                  </a:lnTo>
                  <a:lnTo>
                    <a:pt x="1722" y="1542"/>
                  </a:lnTo>
                  <a:lnTo>
                    <a:pt x="1728" y="1533"/>
                  </a:lnTo>
                  <a:lnTo>
                    <a:pt x="1734" y="1521"/>
                  </a:lnTo>
                  <a:lnTo>
                    <a:pt x="1737" y="1512"/>
                  </a:lnTo>
                  <a:lnTo>
                    <a:pt x="1740" y="1503"/>
                  </a:lnTo>
                  <a:lnTo>
                    <a:pt x="1746" y="1494"/>
                  </a:lnTo>
                  <a:lnTo>
                    <a:pt x="1752" y="1485"/>
                  </a:lnTo>
                  <a:lnTo>
                    <a:pt x="1761" y="1479"/>
                  </a:lnTo>
                  <a:lnTo>
                    <a:pt x="1764" y="1470"/>
                  </a:lnTo>
                  <a:lnTo>
                    <a:pt x="1767" y="1461"/>
                  </a:lnTo>
                  <a:lnTo>
                    <a:pt x="1773" y="1452"/>
                  </a:lnTo>
                  <a:lnTo>
                    <a:pt x="1779" y="1443"/>
                  </a:lnTo>
                  <a:lnTo>
                    <a:pt x="1785" y="1434"/>
                  </a:lnTo>
                  <a:lnTo>
                    <a:pt x="1788" y="1425"/>
                  </a:lnTo>
                  <a:lnTo>
                    <a:pt x="1794" y="1416"/>
                  </a:lnTo>
                  <a:lnTo>
                    <a:pt x="1797" y="1407"/>
                  </a:lnTo>
                  <a:lnTo>
                    <a:pt x="1803" y="1398"/>
                  </a:lnTo>
                  <a:lnTo>
                    <a:pt x="1806" y="1389"/>
                  </a:lnTo>
                  <a:lnTo>
                    <a:pt x="1817" y="1380"/>
                  </a:lnTo>
                  <a:lnTo>
                    <a:pt x="1823" y="1371"/>
                  </a:lnTo>
                  <a:lnTo>
                    <a:pt x="1827" y="1362"/>
                  </a:lnTo>
                  <a:lnTo>
                    <a:pt x="1835" y="1353"/>
                  </a:lnTo>
                  <a:lnTo>
                    <a:pt x="1839" y="1344"/>
                  </a:lnTo>
                  <a:lnTo>
                    <a:pt x="1848" y="1338"/>
                  </a:lnTo>
                  <a:lnTo>
                    <a:pt x="1851" y="1329"/>
                  </a:lnTo>
                  <a:lnTo>
                    <a:pt x="1860" y="1320"/>
                  </a:lnTo>
                  <a:lnTo>
                    <a:pt x="1865" y="1314"/>
                  </a:lnTo>
                  <a:lnTo>
                    <a:pt x="1869" y="1308"/>
                  </a:lnTo>
                  <a:lnTo>
                    <a:pt x="1875" y="1299"/>
                  </a:lnTo>
                  <a:lnTo>
                    <a:pt x="1884" y="1290"/>
                  </a:lnTo>
                  <a:lnTo>
                    <a:pt x="1890" y="1281"/>
                  </a:lnTo>
                  <a:lnTo>
                    <a:pt x="1899" y="1272"/>
                  </a:lnTo>
                  <a:lnTo>
                    <a:pt x="1905" y="1263"/>
                  </a:lnTo>
                  <a:lnTo>
                    <a:pt x="1908" y="1254"/>
                  </a:lnTo>
                  <a:lnTo>
                    <a:pt x="1914" y="1245"/>
                  </a:lnTo>
                  <a:lnTo>
                    <a:pt x="1920" y="1236"/>
                  </a:lnTo>
                  <a:lnTo>
                    <a:pt x="1923" y="1227"/>
                  </a:lnTo>
                  <a:lnTo>
                    <a:pt x="1932" y="1218"/>
                  </a:lnTo>
                  <a:lnTo>
                    <a:pt x="1937" y="1207"/>
                  </a:lnTo>
                  <a:lnTo>
                    <a:pt x="1941" y="1200"/>
                  </a:lnTo>
                  <a:lnTo>
                    <a:pt x="1950" y="1191"/>
                  </a:lnTo>
                  <a:lnTo>
                    <a:pt x="1959" y="1185"/>
                  </a:lnTo>
                  <a:lnTo>
                    <a:pt x="1968" y="1179"/>
                  </a:lnTo>
                  <a:lnTo>
                    <a:pt x="1971" y="1170"/>
                  </a:lnTo>
                  <a:lnTo>
                    <a:pt x="1974" y="1161"/>
                  </a:lnTo>
                  <a:lnTo>
                    <a:pt x="1980" y="1152"/>
                  </a:lnTo>
                  <a:lnTo>
                    <a:pt x="1986" y="1143"/>
                  </a:lnTo>
                  <a:lnTo>
                    <a:pt x="1992" y="1134"/>
                  </a:lnTo>
                  <a:lnTo>
                    <a:pt x="1998" y="1125"/>
                  </a:lnTo>
                  <a:lnTo>
                    <a:pt x="2001" y="1116"/>
                  </a:lnTo>
                  <a:lnTo>
                    <a:pt x="2007" y="1107"/>
                  </a:lnTo>
                  <a:lnTo>
                    <a:pt x="2013" y="1098"/>
                  </a:lnTo>
                  <a:lnTo>
                    <a:pt x="2019" y="1089"/>
                  </a:lnTo>
                  <a:lnTo>
                    <a:pt x="2028" y="1083"/>
                  </a:lnTo>
                  <a:lnTo>
                    <a:pt x="2037" y="1077"/>
                  </a:lnTo>
                  <a:lnTo>
                    <a:pt x="2046" y="1074"/>
                  </a:lnTo>
                  <a:lnTo>
                    <a:pt x="2055" y="1068"/>
                  </a:lnTo>
                  <a:lnTo>
                    <a:pt x="2064" y="1065"/>
                  </a:lnTo>
                  <a:lnTo>
                    <a:pt x="2070" y="1056"/>
                  </a:lnTo>
                  <a:lnTo>
                    <a:pt x="2079" y="1047"/>
                  </a:lnTo>
                  <a:lnTo>
                    <a:pt x="2088" y="1041"/>
                  </a:lnTo>
                  <a:lnTo>
                    <a:pt x="2097" y="1035"/>
                  </a:lnTo>
                  <a:lnTo>
                    <a:pt x="2103" y="1026"/>
                  </a:lnTo>
                  <a:lnTo>
                    <a:pt x="2112" y="1020"/>
                  </a:lnTo>
                  <a:lnTo>
                    <a:pt x="2121" y="1017"/>
                  </a:lnTo>
                  <a:lnTo>
                    <a:pt x="2127" y="1008"/>
                  </a:lnTo>
                  <a:lnTo>
                    <a:pt x="2133" y="999"/>
                  </a:lnTo>
                  <a:lnTo>
                    <a:pt x="2142" y="996"/>
                  </a:lnTo>
                  <a:lnTo>
                    <a:pt x="2151" y="993"/>
                  </a:lnTo>
                  <a:lnTo>
                    <a:pt x="2160" y="993"/>
                  </a:lnTo>
                  <a:lnTo>
                    <a:pt x="2169" y="993"/>
                  </a:lnTo>
                  <a:lnTo>
                    <a:pt x="2187" y="984"/>
                  </a:lnTo>
                  <a:lnTo>
                    <a:pt x="2196" y="987"/>
                  </a:lnTo>
                  <a:lnTo>
                    <a:pt x="2205" y="987"/>
                  </a:lnTo>
                  <a:lnTo>
                    <a:pt x="2214" y="981"/>
                  </a:lnTo>
                  <a:lnTo>
                    <a:pt x="2223" y="981"/>
                  </a:lnTo>
                  <a:lnTo>
                    <a:pt x="2232" y="975"/>
                  </a:lnTo>
                  <a:lnTo>
                    <a:pt x="2241" y="972"/>
                  </a:lnTo>
                  <a:lnTo>
                    <a:pt x="2250" y="972"/>
                  </a:lnTo>
                  <a:lnTo>
                    <a:pt x="2259" y="975"/>
                  </a:lnTo>
                  <a:lnTo>
                    <a:pt x="2268" y="978"/>
                  </a:lnTo>
                  <a:lnTo>
                    <a:pt x="2277" y="981"/>
                  </a:lnTo>
                  <a:lnTo>
                    <a:pt x="2286" y="981"/>
                  </a:lnTo>
                  <a:lnTo>
                    <a:pt x="2295" y="978"/>
                  </a:lnTo>
                  <a:lnTo>
                    <a:pt x="2304" y="978"/>
                  </a:lnTo>
                  <a:lnTo>
                    <a:pt x="2313" y="981"/>
                  </a:lnTo>
                  <a:lnTo>
                    <a:pt x="2322" y="975"/>
                  </a:lnTo>
                  <a:lnTo>
                    <a:pt x="2331" y="972"/>
                  </a:lnTo>
                  <a:lnTo>
                    <a:pt x="2340" y="972"/>
                  </a:lnTo>
                  <a:lnTo>
                    <a:pt x="2349" y="978"/>
                  </a:lnTo>
                  <a:lnTo>
                    <a:pt x="2361" y="984"/>
                  </a:lnTo>
                  <a:lnTo>
                    <a:pt x="2370" y="984"/>
                  </a:lnTo>
                  <a:lnTo>
                    <a:pt x="2382" y="990"/>
                  </a:lnTo>
                  <a:lnTo>
                    <a:pt x="2391" y="990"/>
                  </a:lnTo>
                  <a:lnTo>
                    <a:pt x="2400" y="990"/>
                  </a:lnTo>
                  <a:lnTo>
                    <a:pt x="2409" y="993"/>
                  </a:lnTo>
                  <a:lnTo>
                    <a:pt x="2418" y="996"/>
                  </a:lnTo>
                  <a:lnTo>
                    <a:pt x="2427" y="996"/>
                  </a:lnTo>
                  <a:lnTo>
                    <a:pt x="2436" y="996"/>
                  </a:lnTo>
                  <a:lnTo>
                    <a:pt x="2445" y="993"/>
                  </a:lnTo>
                  <a:lnTo>
                    <a:pt x="2454" y="993"/>
                  </a:lnTo>
                  <a:lnTo>
                    <a:pt x="2463" y="987"/>
                  </a:lnTo>
                  <a:lnTo>
                    <a:pt x="2472" y="984"/>
                  </a:lnTo>
                  <a:lnTo>
                    <a:pt x="2481" y="981"/>
                  </a:lnTo>
                  <a:lnTo>
                    <a:pt x="2484" y="972"/>
                  </a:lnTo>
                  <a:lnTo>
                    <a:pt x="2484" y="948"/>
                  </a:lnTo>
                  <a:lnTo>
                    <a:pt x="2487" y="939"/>
                  </a:lnTo>
                  <a:lnTo>
                    <a:pt x="2496" y="930"/>
                  </a:lnTo>
                  <a:lnTo>
                    <a:pt x="2499" y="921"/>
                  </a:lnTo>
                  <a:lnTo>
                    <a:pt x="2502" y="912"/>
                  </a:lnTo>
                  <a:lnTo>
                    <a:pt x="2505" y="903"/>
                  </a:lnTo>
                  <a:lnTo>
                    <a:pt x="2514" y="897"/>
                  </a:lnTo>
                  <a:lnTo>
                    <a:pt x="2523" y="891"/>
                  </a:lnTo>
                  <a:lnTo>
                    <a:pt x="2532" y="885"/>
                  </a:lnTo>
                  <a:lnTo>
                    <a:pt x="2538" y="876"/>
                  </a:lnTo>
                  <a:lnTo>
                    <a:pt x="2547" y="876"/>
                  </a:lnTo>
                  <a:lnTo>
                    <a:pt x="2556" y="879"/>
                  </a:lnTo>
                  <a:lnTo>
                    <a:pt x="2565" y="885"/>
                  </a:lnTo>
                  <a:lnTo>
                    <a:pt x="2577" y="894"/>
                  </a:lnTo>
                  <a:lnTo>
                    <a:pt x="2586" y="900"/>
                  </a:lnTo>
                  <a:lnTo>
                    <a:pt x="2595" y="906"/>
                  </a:lnTo>
                  <a:lnTo>
                    <a:pt x="2604" y="912"/>
                  </a:lnTo>
                  <a:lnTo>
                    <a:pt x="2613" y="921"/>
                  </a:lnTo>
                  <a:lnTo>
                    <a:pt x="2625" y="927"/>
                  </a:lnTo>
                  <a:lnTo>
                    <a:pt x="2634" y="933"/>
                  </a:lnTo>
                  <a:lnTo>
                    <a:pt x="2643" y="936"/>
                  </a:lnTo>
                  <a:lnTo>
                    <a:pt x="2652" y="942"/>
                  </a:lnTo>
                  <a:lnTo>
                    <a:pt x="2661" y="948"/>
                  </a:lnTo>
                  <a:lnTo>
                    <a:pt x="2670" y="951"/>
                  </a:lnTo>
                  <a:lnTo>
                    <a:pt x="2679" y="957"/>
                  </a:lnTo>
                  <a:lnTo>
                    <a:pt x="2688" y="963"/>
                  </a:lnTo>
                  <a:lnTo>
                    <a:pt x="2697" y="972"/>
                  </a:lnTo>
                  <a:lnTo>
                    <a:pt x="2706" y="978"/>
                  </a:lnTo>
                  <a:lnTo>
                    <a:pt x="2712" y="987"/>
                  </a:lnTo>
                  <a:lnTo>
                    <a:pt x="2721" y="996"/>
                  </a:lnTo>
                  <a:lnTo>
                    <a:pt x="2730" y="999"/>
                  </a:lnTo>
                  <a:lnTo>
                    <a:pt x="2739" y="1005"/>
                  </a:lnTo>
                  <a:lnTo>
                    <a:pt x="2748" y="1008"/>
                  </a:lnTo>
                  <a:lnTo>
                    <a:pt x="2760" y="1020"/>
                  </a:lnTo>
                  <a:lnTo>
                    <a:pt x="2766" y="1029"/>
                  </a:lnTo>
                  <a:lnTo>
                    <a:pt x="2772" y="1038"/>
                  </a:lnTo>
                  <a:lnTo>
                    <a:pt x="2778" y="1047"/>
                  </a:lnTo>
                  <a:lnTo>
                    <a:pt x="2787" y="1056"/>
                  </a:lnTo>
                  <a:lnTo>
                    <a:pt x="2793" y="1065"/>
                  </a:lnTo>
                  <a:lnTo>
                    <a:pt x="2802" y="1071"/>
                  </a:lnTo>
                  <a:lnTo>
                    <a:pt x="2808" y="1083"/>
                  </a:lnTo>
                  <a:lnTo>
                    <a:pt x="2820" y="1095"/>
                  </a:lnTo>
                  <a:lnTo>
                    <a:pt x="2823" y="1104"/>
                  </a:lnTo>
                  <a:lnTo>
                    <a:pt x="2829" y="1113"/>
                  </a:lnTo>
                  <a:lnTo>
                    <a:pt x="2835" y="1125"/>
                  </a:lnTo>
                  <a:lnTo>
                    <a:pt x="2841" y="1134"/>
                  </a:lnTo>
                  <a:lnTo>
                    <a:pt x="2850" y="1140"/>
                  </a:lnTo>
                  <a:lnTo>
                    <a:pt x="2856" y="1149"/>
                  </a:lnTo>
                  <a:lnTo>
                    <a:pt x="2865" y="1155"/>
                  </a:lnTo>
                  <a:lnTo>
                    <a:pt x="2871" y="1164"/>
                  </a:lnTo>
                  <a:lnTo>
                    <a:pt x="2880" y="1173"/>
                  </a:lnTo>
                  <a:lnTo>
                    <a:pt x="2886" y="1182"/>
                  </a:lnTo>
                  <a:lnTo>
                    <a:pt x="2892" y="1194"/>
                  </a:lnTo>
                  <a:lnTo>
                    <a:pt x="2895" y="1203"/>
                  </a:lnTo>
                  <a:lnTo>
                    <a:pt x="2898" y="1212"/>
                  </a:lnTo>
                  <a:lnTo>
                    <a:pt x="2901" y="1221"/>
                  </a:lnTo>
                  <a:lnTo>
                    <a:pt x="2907" y="1230"/>
                  </a:lnTo>
                  <a:lnTo>
                    <a:pt x="2910" y="1239"/>
                  </a:lnTo>
                  <a:lnTo>
                    <a:pt x="2913" y="1248"/>
                  </a:lnTo>
                  <a:lnTo>
                    <a:pt x="2919" y="1257"/>
                  </a:lnTo>
                  <a:lnTo>
                    <a:pt x="2925" y="1266"/>
                  </a:lnTo>
                  <a:lnTo>
                    <a:pt x="2925" y="1275"/>
                  </a:lnTo>
                  <a:lnTo>
                    <a:pt x="2928" y="1284"/>
                  </a:lnTo>
                  <a:lnTo>
                    <a:pt x="2931" y="1293"/>
                  </a:lnTo>
                  <a:lnTo>
                    <a:pt x="2934" y="1302"/>
                  </a:lnTo>
                  <a:lnTo>
                    <a:pt x="2937" y="1311"/>
                  </a:lnTo>
                  <a:lnTo>
                    <a:pt x="2940" y="1320"/>
                  </a:lnTo>
                  <a:lnTo>
                    <a:pt x="2940" y="1329"/>
                  </a:lnTo>
                  <a:lnTo>
                    <a:pt x="2940" y="1338"/>
                  </a:lnTo>
                  <a:lnTo>
                    <a:pt x="2940" y="1347"/>
                  </a:lnTo>
                  <a:lnTo>
                    <a:pt x="2940" y="1356"/>
                  </a:lnTo>
                  <a:lnTo>
                    <a:pt x="2940" y="1365"/>
                  </a:lnTo>
                  <a:lnTo>
                    <a:pt x="2943" y="1377"/>
                  </a:lnTo>
                  <a:lnTo>
                    <a:pt x="2943" y="1386"/>
                  </a:lnTo>
                  <a:lnTo>
                    <a:pt x="2946" y="1398"/>
                  </a:lnTo>
                  <a:lnTo>
                    <a:pt x="2941" y="1406"/>
                  </a:lnTo>
                  <a:lnTo>
                    <a:pt x="2939" y="1413"/>
                  </a:lnTo>
                  <a:lnTo>
                    <a:pt x="2939" y="1425"/>
                  </a:lnTo>
                  <a:lnTo>
                    <a:pt x="2941" y="1432"/>
                  </a:lnTo>
                  <a:lnTo>
                    <a:pt x="2934" y="1442"/>
                  </a:lnTo>
                  <a:lnTo>
                    <a:pt x="2932" y="1447"/>
                  </a:lnTo>
                  <a:lnTo>
                    <a:pt x="2929" y="1454"/>
                  </a:lnTo>
                  <a:lnTo>
                    <a:pt x="2922" y="1463"/>
                  </a:lnTo>
                  <a:lnTo>
                    <a:pt x="2916" y="1476"/>
                  </a:lnTo>
                  <a:lnTo>
                    <a:pt x="2913" y="1485"/>
                  </a:lnTo>
                  <a:lnTo>
                    <a:pt x="2917" y="1492"/>
                  </a:lnTo>
                  <a:lnTo>
                    <a:pt x="2922" y="1499"/>
                  </a:lnTo>
                  <a:lnTo>
                    <a:pt x="2916" y="1512"/>
                  </a:lnTo>
                  <a:lnTo>
                    <a:pt x="2919" y="1524"/>
                  </a:lnTo>
                  <a:lnTo>
                    <a:pt x="2919" y="1533"/>
                  </a:lnTo>
                  <a:lnTo>
                    <a:pt x="2919" y="1542"/>
                  </a:lnTo>
                  <a:lnTo>
                    <a:pt x="2919" y="1554"/>
                  </a:lnTo>
                  <a:lnTo>
                    <a:pt x="2919" y="1563"/>
                  </a:lnTo>
                  <a:lnTo>
                    <a:pt x="2919" y="1572"/>
                  </a:lnTo>
                  <a:lnTo>
                    <a:pt x="2919" y="1581"/>
                  </a:lnTo>
                  <a:lnTo>
                    <a:pt x="2922" y="1593"/>
                  </a:lnTo>
                  <a:lnTo>
                    <a:pt x="2922" y="1605"/>
                  </a:lnTo>
                  <a:lnTo>
                    <a:pt x="2919" y="1614"/>
                  </a:lnTo>
                  <a:lnTo>
                    <a:pt x="2913" y="1623"/>
                  </a:lnTo>
                  <a:lnTo>
                    <a:pt x="2904" y="1626"/>
                  </a:lnTo>
                  <a:lnTo>
                    <a:pt x="2895" y="1635"/>
                  </a:lnTo>
                  <a:lnTo>
                    <a:pt x="2892" y="1644"/>
                  </a:lnTo>
                  <a:lnTo>
                    <a:pt x="2889" y="1653"/>
                  </a:lnTo>
                  <a:lnTo>
                    <a:pt x="2889" y="1662"/>
                  </a:lnTo>
                  <a:lnTo>
                    <a:pt x="2889" y="1671"/>
                  </a:lnTo>
                  <a:lnTo>
                    <a:pt x="2895" y="1680"/>
                  </a:lnTo>
                  <a:lnTo>
                    <a:pt x="2901" y="1689"/>
                  </a:lnTo>
                  <a:lnTo>
                    <a:pt x="2910" y="1695"/>
                  </a:lnTo>
                  <a:lnTo>
                    <a:pt x="2922" y="1701"/>
                  </a:lnTo>
                  <a:lnTo>
                    <a:pt x="2931" y="1710"/>
                  </a:lnTo>
                  <a:lnTo>
                    <a:pt x="2934" y="1719"/>
                  </a:lnTo>
                  <a:lnTo>
                    <a:pt x="2937" y="1728"/>
                  </a:lnTo>
                  <a:lnTo>
                    <a:pt x="2946" y="1728"/>
                  </a:lnTo>
                  <a:lnTo>
                    <a:pt x="2955" y="1731"/>
                  </a:lnTo>
                  <a:lnTo>
                    <a:pt x="2964" y="1734"/>
                  </a:lnTo>
                  <a:lnTo>
                    <a:pt x="2970" y="1743"/>
                  </a:lnTo>
                  <a:lnTo>
                    <a:pt x="2979" y="1752"/>
                  </a:lnTo>
                  <a:lnTo>
                    <a:pt x="2979" y="1761"/>
                  </a:lnTo>
                  <a:lnTo>
                    <a:pt x="2979" y="1773"/>
                  </a:lnTo>
                  <a:lnTo>
                    <a:pt x="2979" y="1782"/>
                  </a:lnTo>
                  <a:lnTo>
                    <a:pt x="2979" y="1791"/>
                  </a:lnTo>
                  <a:lnTo>
                    <a:pt x="2982" y="1800"/>
                  </a:lnTo>
                  <a:lnTo>
                    <a:pt x="2988" y="1809"/>
                  </a:lnTo>
                  <a:lnTo>
                    <a:pt x="2991" y="1818"/>
                  </a:lnTo>
                  <a:lnTo>
                    <a:pt x="3000" y="1827"/>
                  </a:lnTo>
                  <a:lnTo>
                    <a:pt x="3006" y="1836"/>
                  </a:lnTo>
                  <a:lnTo>
                    <a:pt x="3009" y="1845"/>
                  </a:lnTo>
                  <a:lnTo>
                    <a:pt x="3012" y="1854"/>
                  </a:lnTo>
                  <a:lnTo>
                    <a:pt x="3021" y="1857"/>
                  </a:lnTo>
                  <a:lnTo>
                    <a:pt x="3030" y="1860"/>
                  </a:lnTo>
                  <a:lnTo>
                    <a:pt x="3039" y="1866"/>
                  </a:lnTo>
                  <a:lnTo>
                    <a:pt x="3048" y="1863"/>
                  </a:lnTo>
                  <a:lnTo>
                    <a:pt x="3057" y="1863"/>
                  </a:lnTo>
                  <a:lnTo>
                    <a:pt x="3066" y="1860"/>
                  </a:lnTo>
                  <a:lnTo>
                    <a:pt x="3075" y="1857"/>
                  </a:lnTo>
                  <a:lnTo>
                    <a:pt x="3078" y="1848"/>
                  </a:lnTo>
                  <a:lnTo>
                    <a:pt x="3075" y="1839"/>
                  </a:lnTo>
                  <a:lnTo>
                    <a:pt x="3081" y="1830"/>
                  </a:lnTo>
                  <a:lnTo>
                    <a:pt x="3081" y="1821"/>
                  </a:lnTo>
                  <a:lnTo>
                    <a:pt x="3081" y="1812"/>
                  </a:lnTo>
                  <a:lnTo>
                    <a:pt x="3081" y="1803"/>
                  </a:lnTo>
                  <a:lnTo>
                    <a:pt x="3080" y="1785"/>
                  </a:lnTo>
                  <a:lnTo>
                    <a:pt x="3090" y="1794"/>
                  </a:lnTo>
                  <a:lnTo>
                    <a:pt x="3099" y="1803"/>
                  </a:lnTo>
                  <a:lnTo>
                    <a:pt x="3105" y="1812"/>
                  </a:lnTo>
                  <a:lnTo>
                    <a:pt x="3108" y="1821"/>
                  </a:lnTo>
                  <a:lnTo>
                    <a:pt x="3114" y="1830"/>
                  </a:lnTo>
                  <a:lnTo>
                    <a:pt x="3114" y="1839"/>
                  </a:lnTo>
                  <a:lnTo>
                    <a:pt x="3114" y="1848"/>
                  </a:lnTo>
                  <a:lnTo>
                    <a:pt x="3114" y="1857"/>
                  </a:lnTo>
                  <a:lnTo>
                    <a:pt x="3114" y="1866"/>
                  </a:lnTo>
                  <a:lnTo>
                    <a:pt x="3111" y="1875"/>
                  </a:lnTo>
                  <a:lnTo>
                    <a:pt x="3111" y="1884"/>
                  </a:lnTo>
                  <a:lnTo>
                    <a:pt x="3108" y="1893"/>
                  </a:lnTo>
                  <a:lnTo>
                    <a:pt x="3105" y="1902"/>
                  </a:lnTo>
                  <a:lnTo>
                    <a:pt x="3102" y="1911"/>
                  </a:lnTo>
                  <a:lnTo>
                    <a:pt x="3102" y="1920"/>
                  </a:lnTo>
                  <a:lnTo>
                    <a:pt x="3096" y="1929"/>
                  </a:lnTo>
                  <a:lnTo>
                    <a:pt x="3093" y="1938"/>
                  </a:lnTo>
                  <a:lnTo>
                    <a:pt x="3093" y="1947"/>
                  </a:lnTo>
                  <a:lnTo>
                    <a:pt x="3090" y="1956"/>
                  </a:lnTo>
                  <a:lnTo>
                    <a:pt x="3084" y="1965"/>
                  </a:lnTo>
                  <a:lnTo>
                    <a:pt x="3081" y="1974"/>
                  </a:lnTo>
                  <a:lnTo>
                    <a:pt x="3081" y="1983"/>
                  </a:lnTo>
                  <a:lnTo>
                    <a:pt x="3078" y="1992"/>
                  </a:lnTo>
                  <a:lnTo>
                    <a:pt x="3072" y="2001"/>
                  </a:lnTo>
                  <a:lnTo>
                    <a:pt x="3072" y="2010"/>
                  </a:lnTo>
                  <a:lnTo>
                    <a:pt x="3072" y="2019"/>
                  </a:lnTo>
                  <a:lnTo>
                    <a:pt x="3072" y="2030"/>
                  </a:lnTo>
                  <a:lnTo>
                    <a:pt x="3072" y="2040"/>
                  </a:lnTo>
                  <a:lnTo>
                    <a:pt x="3072" y="2046"/>
                  </a:lnTo>
                  <a:lnTo>
                    <a:pt x="3072" y="2055"/>
                  </a:lnTo>
                  <a:lnTo>
                    <a:pt x="3075" y="2064"/>
                  </a:lnTo>
                  <a:lnTo>
                    <a:pt x="3078" y="2073"/>
                  </a:lnTo>
                  <a:lnTo>
                    <a:pt x="3078" y="2082"/>
                  </a:lnTo>
                  <a:lnTo>
                    <a:pt x="3078" y="2091"/>
                  </a:lnTo>
                  <a:lnTo>
                    <a:pt x="3078" y="2100"/>
                  </a:lnTo>
                  <a:lnTo>
                    <a:pt x="3075" y="2109"/>
                  </a:lnTo>
                  <a:lnTo>
                    <a:pt x="3072" y="2118"/>
                  </a:lnTo>
                  <a:lnTo>
                    <a:pt x="3069" y="2127"/>
                  </a:lnTo>
                  <a:lnTo>
                    <a:pt x="3069" y="2136"/>
                  </a:lnTo>
                  <a:lnTo>
                    <a:pt x="3066" y="2145"/>
                  </a:lnTo>
                  <a:lnTo>
                    <a:pt x="3066" y="2154"/>
                  </a:lnTo>
                  <a:lnTo>
                    <a:pt x="3066" y="2163"/>
                  </a:lnTo>
                  <a:lnTo>
                    <a:pt x="3066" y="2172"/>
                  </a:lnTo>
                  <a:lnTo>
                    <a:pt x="3075" y="2187"/>
                  </a:lnTo>
                  <a:lnTo>
                    <a:pt x="3078" y="2193"/>
                  </a:lnTo>
                  <a:lnTo>
                    <a:pt x="3078" y="2202"/>
                  </a:lnTo>
                  <a:lnTo>
                    <a:pt x="3087" y="2208"/>
                  </a:lnTo>
                  <a:lnTo>
                    <a:pt x="3089" y="2214"/>
                  </a:lnTo>
                  <a:lnTo>
                    <a:pt x="3093" y="2226"/>
                  </a:lnTo>
                  <a:lnTo>
                    <a:pt x="3102" y="2232"/>
                  </a:lnTo>
                  <a:lnTo>
                    <a:pt x="3111" y="2238"/>
                  </a:lnTo>
                  <a:lnTo>
                    <a:pt x="3120" y="2247"/>
                  </a:lnTo>
                  <a:lnTo>
                    <a:pt x="3129" y="2250"/>
                  </a:lnTo>
                  <a:lnTo>
                    <a:pt x="3138" y="2256"/>
                  </a:lnTo>
                  <a:lnTo>
                    <a:pt x="3147" y="2259"/>
                  </a:lnTo>
                  <a:lnTo>
                    <a:pt x="3156" y="2265"/>
                  </a:lnTo>
                  <a:lnTo>
                    <a:pt x="3165" y="2271"/>
                  </a:lnTo>
                  <a:lnTo>
                    <a:pt x="3174" y="2277"/>
                  </a:lnTo>
                  <a:lnTo>
                    <a:pt x="3183" y="2286"/>
                  </a:lnTo>
                  <a:lnTo>
                    <a:pt x="3189" y="2298"/>
                  </a:lnTo>
                  <a:lnTo>
                    <a:pt x="3195" y="2307"/>
                  </a:lnTo>
                  <a:lnTo>
                    <a:pt x="3195" y="2316"/>
                  </a:lnTo>
                  <a:lnTo>
                    <a:pt x="3195" y="2325"/>
                  </a:lnTo>
                  <a:lnTo>
                    <a:pt x="3195" y="2334"/>
                  </a:lnTo>
                  <a:lnTo>
                    <a:pt x="3204" y="2334"/>
                  </a:lnTo>
                  <a:lnTo>
                    <a:pt x="3213" y="2328"/>
                  </a:lnTo>
                  <a:lnTo>
                    <a:pt x="3222" y="2322"/>
                  </a:lnTo>
                  <a:lnTo>
                    <a:pt x="3231" y="2319"/>
                  </a:lnTo>
                  <a:lnTo>
                    <a:pt x="3240" y="2316"/>
                  </a:lnTo>
                  <a:lnTo>
                    <a:pt x="3246" y="2307"/>
                  </a:lnTo>
                  <a:lnTo>
                    <a:pt x="3255" y="2304"/>
                  </a:lnTo>
                  <a:lnTo>
                    <a:pt x="3264" y="2301"/>
                  </a:lnTo>
                  <a:lnTo>
                    <a:pt x="3273" y="2295"/>
                  </a:lnTo>
                  <a:lnTo>
                    <a:pt x="3282" y="2289"/>
                  </a:lnTo>
                  <a:lnTo>
                    <a:pt x="3291" y="2283"/>
                  </a:lnTo>
                  <a:lnTo>
                    <a:pt x="3300" y="2280"/>
                  </a:lnTo>
                  <a:lnTo>
                    <a:pt x="3309" y="2271"/>
                  </a:lnTo>
                  <a:lnTo>
                    <a:pt x="3318" y="2265"/>
                  </a:lnTo>
                  <a:lnTo>
                    <a:pt x="3327" y="2262"/>
                  </a:lnTo>
                  <a:lnTo>
                    <a:pt x="3339" y="2259"/>
                  </a:lnTo>
                  <a:lnTo>
                    <a:pt x="3348" y="2256"/>
                  </a:lnTo>
                  <a:lnTo>
                    <a:pt x="3357" y="2250"/>
                  </a:lnTo>
                  <a:lnTo>
                    <a:pt x="3366" y="2244"/>
                  </a:lnTo>
                  <a:lnTo>
                    <a:pt x="3375" y="2238"/>
                  </a:lnTo>
                  <a:lnTo>
                    <a:pt x="3378" y="2229"/>
                  </a:lnTo>
                  <a:lnTo>
                    <a:pt x="3381" y="2220"/>
                  </a:lnTo>
                  <a:lnTo>
                    <a:pt x="3387" y="2211"/>
                  </a:lnTo>
                  <a:lnTo>
                    <a:pt x="3393" y="2202"/>
                  </a:lnTo>
                  <a:lnTo>
                    <a:pt x="3399" y="2193"/>
                  </a:lnTo>
                  <a:lnTo>
                    <a:pt x="3405" y="2184"/>
                  </a:lnTo>
                  <a:lnTo>
                    <a:pt x="3411" y="2175"/>
                  </a:lnTo>
                  <a:lnTo>
                    <a:pt x="3420" y="2169"/>
                  </a:lnTo>
                  <a:lnTo>
                    <a:pt x="3423" y="2160"/>
                  </a:lnTo>
                  <a:lnTo>
                    <a:pt x="3429" y="2151"/>
                  </a:lnTo>
                  <a:lnTo>
                    <a:pt x="3432" y="2142"/>
                  </a:lnTo>
                  <a:lnTo>
                    <a:pt x="3441" y="2136"/>
                  </a:lnTo>
                  <a:lnTo>
                    <a:pt x="3453" y="2136"/>
                  </a:lnTo>
                  <a:lnTo>
                    <a:pt x="3462" y="2133"/>
                  </a:lnTo>
                  <a:lnTo>
                    <a:pt x="3471" y="2130"/>
                  </a:lnTo>
                  <a:lnTo>
                    <a:pt x="3480" y="2127"/>
                  </a:lnTo>
                  <a:lnTo>
                    <a:pt x="3489" y="2127"/>
                  </a:lnTo>
                  <a:lnTo>
                    <a:pt x="3498" y="2115"/>
                  </a:lnTo>
                  <a:lnTo>
                    <a:pt x="3504" y="2106"/>
                  </a:lnTo>
                  <a:lnTo>
                    <a:pt x="3510" y="2097"/>
                  </a:lnTo>
                  <a:lnTo>
                    <a:pt x="3516" y="2088"/>
                  </a:lnTo>
                  <a:lnTo>
                    <a:pt x="3522" y="2079"/>
                  </a:lnTo>
                  <a:lnTo>
                    <a:pt x="3525" y="2070"/>
                  </a:lnTo>
                  <a:lnTo>
                    <a:pt x="3525" y="2061"/>
                  </a:lnTo>
                  <a:lnTo>
                    <a:pt x="3525" y="2052"/>
                  </a:lnTo>
                  <a:lnTo>
                    <a:pt x="3531" y="2043"/>
                  </a:lnTo>
                  <a:lnTo>
                    <a:pt x="3540" y="2040"/>
                  </a:lnTo>
                  <a:lnTo>
                    <a:pt x="3549" y="2034"/>
                  </a:lnTo>
                  <a:lnTo>
                    <a:pt x="3558" y="2034"/>
                  </a:lnTo>
                  <a:lnTo>
                    <a:pt x="3567" y="2034"/>
                  </a:lnTo>
                  <a:lnTo>
                    <a:pt x="3576" y="2034"/>
                  </a:lnTo>
                  <a:lnTo>
                    <a:pt x="3585" y="2034"/>
                  </a:lnTo>
                  <a:lnTo>
                    <a:pt x="3594" y="2025"/>
                  </a:lnTo>
                  <a:lnTo>
                    <a:pt x="3597" y="2016"/>
                  </a:lnTo>
                  <a:lnTo>
                    <a:pt x="3606" y="2010"/>
                  </a:lnTo>
                  <a:lnTo>
                    <a:pt x="3615" y="2010"/>
                  </a:lnTo>
                  <a:lnTo>
                    <a:pt x="3624" y="2016"/>
                  </a:lnTo>
                  <a:lnTo>
                    <a:pt x="3630" y="2025"/>
                  </a:lnTo>
                  <a:lnTo>
                    <a:pt x="3633" y="2034"/>
                  </a:lnTo>
                  <a:lnTo>
                    <a:pt x="3639" y="2043"/>
                  </a:lnTo>
                  <a:lnTo>
                    <a:pt x="3642" y="2052"/>
                  </a:lnTo>
                  <a:lnTo>
                    <a:pt x="3648" y="2064"/>
                  </a:lnTo>
                  <a:lnTo>
                    <a:pt x="3654" y="2073"/>
                  </a:lnTo>
                  <a:lnTo>
                    <a:pt x="3657" y="2082"/>
                  </a:lnTo>
                  <a:lnTo>
                    <a:pt x="3660" y="2091"/>
                  </a:lnTo>
                  <a:lnTo>
                    <a:pt x="3660" y="2100"/>
                  </a:lnTo>
                  <a:lnTo>
                    <a:pt x="3660" y="2109"/>
                  </a:lnTo>
                  <a:lnTo>
                    <a:pt x="3660" y="2118"/>
                  </a:lnTo>
                  <a:lnTo>
                    <a:pt x="3660" y="2127"/>
                  </a:lnTo>
                  <a:lnTo>
                    <a:pt x="3660" y="2136"/>
                  </a:lnTo>
                  <a:lnTo>
                    <a:pt x="3660" y="2145"/>
                  </a:lnTo>
                  <a:lnTo>
                    <a:pt x="3660" y="2154"/>
                  </a:lnTo>
                  <a:lnTo>
                    <a:pt x="3660" y="2166"/>
                  </a:lnTo>
                  <a:lnTo>
                    <a:pt x="3660" y="2175"/>
                  </a:lnTo>
                  <a:lnTo>
                    <a:pt x="3660" y="2184"/>
                  </a:lnTo>
                  <a:lnTo>
                    <a:pt x="3660" y="2193"/>
                  </a:lnTo>
                  <a:lnTo>
                    <a:pt x="3663" y="2202"/>
                  </a:lnTo>
                  <a:lnTo>
                    <a:pt x="3663" y="2211"/>
                  </a:lnTo>
                  <a:lnTo>
                    <a:pt x="3666" y="2220"/>
                  </a:lnTo>
                  <a:lnTo>
                    <a:pt x="3666" y="2229"/>
                  </a:lnTo>
                  <a:lnTo>
                    <a:pt x="3669" y="2238"/>
                  </a:lnTo>
                  <a:lnTo>
                    <a:pt x="3672" y="2247"/>
                  </a:lnTo>
                  <a:lnTo>
                    <a:pt x="3675" y="2259"/>
                  </a:lnTo>
                  <a:lnTo>
                    <a:pt x="3678" y="2268"/>
                  </a:lnTo>
                  <a:lnTo>
                    <a:pt x="3687" y="2274"/>
                  </a:lnTo>
                  <a:lnTo>
                    <a:pt x="3696" y="2286"/>
                  </a:lnTo>
                  <a:lnTo>
                    <a:pt x="3696" y="2295"/>
                  </a:lnTo>
                  <a:lnTo>
                    <a:pt x="3693" y="2307"/>
                  </a:lnTo>
                  <a:lnTo>
                    <a:pt x="3684" y="2313"/>
                  </a:lnTo>
                  <a:lnTo>
                    <a:pt x="3678" y="2322"/>
                  </a:lnTo>
                  <a:lnTo>
                    <a:pt x="3672" y="2331"/>
                  </a:lnTo>
                  <a:lnTo>
                    <a:pt x="3669" y="2340"/>
                  </a:lnTo>
                  <a:lnTo>
                    <a:pt x="3660" y="2349"/>
                  </a:lnTo>
                  <a:lnTo>
                    <a:pt x="3651" y="2355"/>
                  </a:lnTo>
                  <a:lnTo>
                    <a:pt x="3642" y="2364"/>
                  </a:lnTo>
                  <a:lnTo>
                    <a:pt x="3636" y="2373"/>
                  </a:lnTo>
                  <a:lnTo>
                    <a:pt x="3630" y="2382"/>
                  </a:lnTo>
                  <a:lnTo>
                    <a:pt x="3624" y="2391"/>
                  </a:lnTo>
                  <a:lnTo>
                    <a:pt x="3615" y="2400"/>
                  </a:lnTo>
                  <a:lnTo>
                    <a:pt x="3606" y="2403"/>
                  </a:lnTo>
                  <a:lnTo>
                    <a:pt x="3597" y="2406"/>
                  </a:lnTo>
                  <a:lnTo>
                    <a:pt x="3588" y="2412"/>
                  </a:lnTo>
                  <a:lnTo>
                    <a:pt x="3582" y="2421"/>
                  </a:lnTo>
                  <a:lnTo>
                    <a:pt x="3579" y="2430"/>
                  </a:lnTo>
                  <a:lnTo>
                    <a:pt x="3570" y="2430"/>
                  </a:lnTo>
                  <a:lnTo>
                    <a:pt x="3558" y="2433"/>
                  </a:lnTo>
                  <a:lnTo>
                    <a:pt x="3549" y="2436"/>
                  </a:lnTo>
                  <a:lnTo>
                    <a:pt x="3540" y="2442"/>
                  </a:lnTo>
                  <a:lnTo>
                    <a:pt x="3531" y="2448"/>
                  </a:lnTo>
                  <a:lnTo>
                    <a:pt x="3522" y="2448"/>
                  </a:lnTo>
                  <a:lnTo>
                    <a:pt x="3513" y="2454"/>
                  </a:lnTo>
                  <a:lnTo>
                    <a:pt x="3510" y="2466"/>
                  </a:lnTo>
                  <a:lnTo>
                    <a:pt x="3504" y="2475"/>
                  </a:lnTo>
                  <a:lnTo>
                    <a:pt x="3501" y="2484"/>
                  </a:lnTo>
                  <a:lnTo>
                    <a:pt x="3495" y="2493"/>
                  </a:lnTo>
                  <a:lnTo>
                    <a:pt x="3492" y="2502"/>
                  </a:lnTo>
                  <a:lnTo>
                    <a:pt x="3486" y="2511"/>
                  </a:lnTo>
                  <a:lnTo>
                    <a:pt x="3480" y="2520"/>
                  </a:lnTo>
                  <a:lnTo>
                    <a:pt x="3471" y="2523"/>
                  </a:lnTo>
                  <a:lnTo>
                    <a:pt x="3462" y="2529"/>
                  </a:lnTo>
                  <a:lnTo>
                    <a:pt x="3450" y="2532"/>
                  </a:lnTo>
                  <a:lnTo>
                    <a:pt x="3441" y="2538"/>
                  </a:lnTo>
                  <a:lnTo>
                    <a:pt x="3432" y="2538"/>
                  </a:lnTo>
                  <a:lnTo>
                    <a:pt x="3423" y="2544"/>
                  </a:lnTo>
                  <a:lnTo>
                    <a:pt x="3414" y="2550"/>
                  </a:lnTo>
                  <a:lnTo>
                    <a:pt x="3408" y="2559"/>
                  </a:lnTo>
                  <a:lnTo>
                    <a:pt x="3402" y="2568"/>
                  </a:lnTo>
                  <a:lnTo>
                    <a:pt x="3393" y="2577"/>
                  </a:lnTo>
                  <a:lnTo>
                    <a:pt x="3384" y="2580"/>
                  </a:lnTo>
                  <a:lnTo>
                    <a:pt x="3375" y="2586"/>
                  </a:lnTo>
                  <a:lnTo>
                    <a:pt x="3366" y="2589"/>
                  </a:lnTo>
                  <a:lnTo>
                    <a:pt x="3357" y="2592"/>
                  </a:lnTo>
                  <a:lnTo>
                    <a:pt x="3357" y="2595"/>
                  </a:lnTo>
                  <a:lnTo>
                    <a:pt x="3354" y="2604"/>
                  </a:lnTo>
                  <a:lnTo>
                    <a:pt x="3351" y="2613"/>
                  </a:lnTo>
                  <a:lnTo>
                    <a:pt x="3342" y="2616"/>
                  </a:lnTo>
                  <a:lnTo>
                    <a:pt x="3333" y="2619"/>
                  </a:lnTo>
                  <a:lnTo>
                    <a:pt x="3324" y="2628"/>
                  </a:lnTo>
                  <a:lnTo>
                    <a:pt x="3315" y="2637"/>
                  </a:lnTo>
                  <a:lnTo>
                    <a:pt x="3306" y="2643"/>
                  </a:lnTo>
                  <a:lnTo>
                    <a:pt x="3300" y="2652"/>
                  </a:lnTo>
                  <a:lnTo>
                    <a:pt x="3291" y="2658"/>
                  </a:lnTo>
                  <a:lnTo>
                    <a:pt x="3282" y="2667"/>
                  </a:lnTo>
                  <a:lnTo>
                    <a:pt x="3273" y="2673"/>
                  </a:lnTo>
                  <a:lnTo>
                    <a:pt x="3264" y="2676"/>
                  </a:lnTo>
                  <a:lnTo>
                    <a:pt x="3255" y="2676"/>
                  </a:lnTo>
                  <a:lnTo>
                    <a:pt x="3246" y="2679"/>
                  </a:lnTo>
                  <a:lnTo>
                    <a:pt x="3237" y="2685"/>
                  </a:lnTo>
                  <a:lnTo>
                    <a:pt x="3228" y="2694"/>
                  </a:lnTo>
                  <a:lnTo>
                    <a:pt x="3219" y="2700"/>
                  </a:lnTo>
                  <a:lnTo>
                    <a:pt x="3210" y="2703"/>
                  </a:lnTo>
                  <a:lnTo>
                    <a:pt x="3201" y="2709"/>
                  </a:lnTo>
                  <a:lnTo>
                    <a:pt x="3192" y="2712"/>
                  </a:lnTo>
                  <a:lnTo>
                    <a:pt x="3183" y="2715"/>
                  </a:lnTo>
                  <a:lnTo>
                    <a:pt x="3174" y="2715"/>
                  </a:lnTo>
                  <a:lnTo>
                    <a:pt x="3165" y="2718"/>
                  </a:lnTo>
                  <a:lnTo>
                    <a:pt x="3153" y="2721"/>
                  </a:lnTo>
                  <a:lnTo>
                    <a:pt x="3141" y="2724"/>
                  </a:lnTo>
                  <a:lnTo>
                    <a:pt x="3132" y="2727"/>
                  </a:lnTo>
                  <a:lnTo>
                    <a:pt x="3123" y="2730"/>
                  </a:lnTo>
                  <a:lnTo>
                    <a:pt x="3114" y="2733"/>
                  </a:lnTo>
                  <a:lnTo>
                    <a:pt x="3105" y="2736"/>
                  </a:lnTo>
                  <a:lnTo>
                    <a:pt x="3096" y="2742"/>
                  </a:lnTo>
                  <a:lnTo>
                    <a:pt x="3093" y="2751"/>
                  </a:lnTo>
                  <a:lnTo>
                    <a:pt x="3090" y="2760"/>
                  </a:lnTo>
                  <a:lnTo>
                    <a:pt x="3084" y="2769"/>
                  </a:lnTo>
                  <a:lnTo>
                    <a:pt x="3078" y="2778"/>
                  </a:lnTo>
                  <a:lnTo>
                    <a:pt x="3072" y="2787"/>
                  </a:lnTo>
                  <a:lnTo>
                    <a:pt x="3066" y="2796"/>
                  </a:lnTo>
                  <a:lnTo>
                    <a:pt x="3057" y="2808"/>
                  </a:lnTo>
                  <a:lnTo>
                    <a:pt x="3051" y="2817"/>
                  </a:lnTo>
                  <a:lnTo>
                    <a:pt x="3045" y="2826"/>
                  </a:lnTo>
                  <a:lnTo>
                    <a:pt x="3042" y="2835"/>
                  </a:lnTo>
                  <a:lnTo>
                    <a:pt x="3042" y="2844"/>
                  </a:lnTo>
                  <a:lnTo>
                    <a:pt x="3039" y="2853"/>
                  </a:lnTo>
                  <a:lnTo>
                    <a:pt x="3039" y="2862"/>
                  </a:lnTo>
                  <a:lnTo>
                    <a:pt x="3039" y="2871"/>
                  </a:lnTo>
                  <a:lnTo>
                    <a:pt x="3039" y="2880"/>
                  </a:lnTo>
                  <a:lnTo>
                    <a:pt x="3036" y="2889"/>
                  </a:lnTo>
                  <a:lnTo>
                    <a:pt x="3033" y="2898"/>
                  </a:lnTo>
                  <a:lnTo>
                    <a:pt x="3027" y="2907"/>
                  </a:lnTo>
                  <a:lnTo>
                    <a:pt x="3027" y="2916"/>
                  </a:lnTo>
                  <a:lnTo>
                    <a:pt x="3021" y="2925"/>
                  </a:lnTo>
                  <a:lnTo>
                    <a:pt x="3012" y="2937"/>
                  </a:lnTo>
                  <a:lnTo>
                    <a:pt x="3006" y="2946"/>
                  </a:lnTo>
                  <a:lnTo>
                    <a:pt x="3006" y="2955"/>
                  </a:lnTo>
                  <a:lnTo>
                    <a:pt x="3003" y="2964"/>
                  </a:lnTo>
                  <a:lnTo>
                    <a:pt x="3003" y="2976"/>
                  </a:lnTo>
                  <a:lnTo>
                    <a:pt x="3000" y="2988"/>
                  </a:lnTo>
                  <a:lnTo>
                    <a:pt x="2997" y="2997"/>
                  </a:lnTo>
                  <a:lnTo>
                    <a:pt x="2994" y="3006"/>
                  </a:lnTo>
                  <a:lnTo>
                    <a:pt x="2994" y="3015"/>
                  </a:lnTo>
                  <a:lnTo>
                    <a:pt x="2991" y="3024"/>
                  </a:lnTo>
                  <a:lnTo>
                    <a:pt x="2985" y="3033"/>
                  </a:lnTo>
                  <a:lnTo>
                    <a:pt x="2979" y="3042"/>
                  </a:lnTo>
                  <a:lnTo>
                    <a:pt x="2973" y="3051"/>
                  </a:lnTo>
                  <a:lnTo>
                    <a:pt x="2964" y="3057"/>
                  </a:lnTo>
                  <a:lnTo>
                    <a:pt x="2955" y="3063"/>
                  </a:lnTo>
                  <a:lnTo>
                    <a:pt x="2946" y="3066"/>
                  </a:lnTo>
                  <a:lnTo>
                    <a:pt x="2937" y="3066"/>
                  </a:lnTo>
                  <a:lnTo>
                    <a:pt x="2928" y="3069"/>
                  </a:lnTo>
                  <a:lnTo>
                    <a:pt x="2919" y="3072"/>
                  </a:lnTo>
                  <a:lnTo>
                    <a:pt x="2910" y="3081"/>
                  </a:lnTo>
                  <a:lnTo>
                    <a:pt x="2907" y="3090"/>
                  </a:lnTo>
                  <a:lnTo>
                    <a:pt x="2901" y="3099"/>
                  </a:lnTo>
                  <a:lnTo>
                    <a:pt x="2892" y="3102"/>
                  </a:lnTo>
                  <a:lnTo>
                    <a:pt x="2883" y="3108"/>
                  </a:lnTo>
                  <a:lnTo>
                    <a:pt x="2874" y="3108"/>
                  </a:lnTo>
                  <a:lnTo>
                    <a:pt x="2862" y="3108"/>
                  </a:lnTo>
                  <a:lnTo>
                    <a:pt x="2847" y="3120"/>
                  </a:lnTo>
                  <a:lnTo>
                    <a:pt x="2844" y="3129"/>
                  </a:lnTo>
                  <a:lnTo>
                    <a:pt x="2835" y="3132"/>
                  </a:lnTo>
                  <a:lnTo>
                    <a:pt x="2829" y="3141"/>
                  </a:lnTo>
                  <a:lnTo>
                    <a:pt x="2820" y="3147"/>
                  </a:lnTo>
                  <a:lnTo>
                    <a:pt x="2811" y="3156"/>
                  </a:lnTo>
                  <a:lnTo>
                    <a:pt x="2802" y="3165"/>
                  </a:lnTo>
                  <a:lnTo>
                    <a:pt x="2793" y="3174"/>
                  </a:lnTo>
                  <a:lnTo>
                    <a:pt x="2790" y="3183"/>
                  </a:lnTo>
                  <a:lnTo>
                    <a:pt x="2787" y="3192"/>
                  </a:lnTo>
                  <a:lnTo>
                    <a:pt x="2781" y="3201"/>
                  </a:lnTo>
                  <a:lnTo>
                    <a:pt x="2775" y="3210"/>
                  </a:lnTo>
                  <a:lnTo>
                    <a:pt x="2769" y="3219"/>
                  </a:lnTo>
                  <a:lnTo>
                    <a:pt x="2766" y="3228"/>
                  </a:lnTo>
                  <a:lnTo>
                    <a:pt x="2763" y="3237"/>
                  </a:lnTo>
                  <a:lnTo>
                    <a:pt x="2763" y="3246"/>
                  </a:lnTo>
                  <a:lnTo>
                    <a:pt x="2760" y="3255"/>
                  </a:lnTo>
                  <a:lnTo>
                    <a:pt x="2757" y="3264"/>
                  </a:lnTo>
                  <a:lnTo>
                    <a:pt x="2757" y="3273"/>
                  </a:lnTo>
                  <a:lnTo>
                    <a:pt x="2757" y="3285"/>
                  </a:lnTo>
                  <a:lnTo>
                    <a:pt x="2757" y="3294"/>
                  </a:lnTo>
                  <a:lnTo>
                    <a:pt x="2760" y="3303"/>
                  </a:lnTo>
                  <a:lnTo>
                    <a:pt x="2760" y="3312"/>
                  </a:lnTo>
                  <a:lnTo>
                    <a:pt x="2760" y="3321"/>
                  </a:lnTo>
                  <a:lnTo>
                    <a:pt x="2760" y="3330"/>
                  </a:lnTo>
                  <a:lnTo>
                    <a:pt x="2763" y="3339"/>
                  </a:lnTo>
                  <a:lnTo>
                    <a:pt x="2763" y="3348"/>
                  </a:lnTo>
                  <a:lnTo>
                    <a:pt x="2763" y="3357"/>
                  </a:lnTo>
                  <a:lnTo>
                    <a:pt x="2763" y="3366"/>
                  </a:lnTo>
                  <a:lnTo>
                    <a:pt x="2763" y="3375"/>
                  </a:lnTo>
                  <a:lnTo>
                    <a:pt x="2766" y="3384"/>
                  </a:lnTo>
                  <a:lnTo>
                    <a:pt x="2772" y="3393"/>
                  </a:lnTo>
                  <a:lnTo>
                    <a:pt x="2778" y="3402"/>
                  </a:lnTo>
                  <a:lnTo>
                    <a:pt x="2787" y="3411"/>
                  </a:lnTo>
                  <a:lnTo>
                    <a:pt x="2796" y="3417"/>
                  </a:lnTo>
                  <a:lnTo>
                    <a:pt x="2799" y="3426"/>
                  </a:lnTo>
                  <a:lnTo>
                    <a:pt x="2799" y="3435"/>
                  </a:lnTo>
                  <a:lnTo>
                    <a:pt x="2799" y="3444"/>
                  </a:lnTo>
                  <a:lnTo>
                    <a:pt x="2793" y="3453"/>
                  </a:lnTo>
                  <a:lnTo>
                    <a:pt x="2787" y="3462"/>
                  </a:lnTo>
                  <a:lnTo>
                    <a:pt x="2781" y="3471"/>
                  </a:lnTo>
                  <a:lnTo>
                    <a:pt x="2778" y="3480"/>
                  </a:lnTo>
                  <a:lnTo>
                    <a:pt x="2778" y="3489"/>
                  </a:lnTo>
                  <a:lnTo>
                    <a:pt x="2775" y="3498"/>
                  </a:lnTo>
                  <a:lnTo>
                    <a:pt x="2775" y="3507"/>
                  </a:lnTo>
                  <a:lnTo>
                    <a:pt x="2772" y="3516"/>
                  </a:lnTo>
                  <a:lnTo>
                    <a:pt x="2766" y="3525"/>
                  </a:lnTo>
                  <a:lnTo>
                    <a:pt x="2760" y="3534"/>
                  </a:lnTo>
                  <a:lnTo>
                    <a:pt x="2751" y="3540"/>
                  </a:lnTo>
                  <a:lnTo>
                    <a:pt x="2739" y="3543"/>
                  </a:lnTo>
                  <a:lnTo>
                    <a:pt x="2730" y="3543"/>
                  </a:lnTo>
                  <a:lnTo>
                    <a:pt x="2721" y="3549"/>
                  </a:lnTo>
                  <a:lnTo>
                    <a:pt x="2721" y="3558"/>
                  </a:lnTo>
                  <a:lnTo>
                    <a:pt x="2718" y="3567"/>
                  </a:lnTo>
                  <a:lnTo>
                    <a:pt x="2709" y="3567"/>
                  </a:lnTo>
                  <a:lnTo>
                    <a:pt x="2703" y="3576"/>
                  </a:lnTo>
                  <a:lnTo>
                    <a:pt x="2703" y="3585"/>
                  </a:lnTo>
                  <a:lnTo>
                    <a:pt x="2703" y="3594"/>
                  </a:lnTo>
                  <a:lnTo>
                    <a:pt x="2703" y="3603"/>
                  </a:lnTo>
                  <a:lnTo>
                    <a:pt x="2700" y="3615"/>
                  </a:lnTo>
                  <a:lnTo>
                    <a:pt x="2697" y="3624"/>
                  </a:lnTo>
                  <a:lnTo>
                    <a:pt x="2691" y="3633"/>
                  </a:lnTo>
                  <a:lnTo>
                    <a:pt x="2682" y="3639"/>
                  </a:lnTo>
                  <a:lnTo>
                    <a:pt x="2673" y="3648"/>
                  </a:lnTo>
                  <a:lnTo>
                    <a:pt x="2664" y="3654"/>
                  </a:lnTo>
                  <a:lnTo>
                    <a:pt x="2655" y="3660"/>
                  </a:lnTo>
                  <a:lnTo>
                    <a:pt x="2646" y="3666"/>
                  </a:lnTo>
                  <a:lnTo>
                    <a:pt x="2643" y="3675"/>
                  </a:lnTo>
                  <a:lnTo>
                    <a:pt x="2634" y="3681"/>
                  </a:lnTo>
                  <a:lnTo>
                    <a:pt x="2625" y="3690"/>
                  </a:lnTo>
                  <a:lnTo>
                    <a:pt x="2616" y="3690"/>
                  </a:lnTo>
                  <a:lnTo>
                    <a:pt x="2607" y="3690"/>
                  </a:lnTo>
                  <a:lnTo>
                    <a:pt x="2598" y="3693"/>
                  </a:lnTo>
                  <a:lnTo>
                    <a:pt x="2589" y="3693"/>
                  </a:lnTo>
                  <a:lnTo>
                    <a:pt x="2577" y="3696"/>
                  </a:lnTo>
                  <a:lnTo>
                    <a:pt x="2571" y="3705"/>
                  </a:lnTo>
                  <a:lnTo>
                    <a:pt x="2565" y="3702"/>
                  </a:lnTo>
                  <a:lnTo>
                    <a:pt x="2565" y="3711"/>
                  </a:lnTo>
                  <a:lnTo>
                    <a:pt x="2556" y="3720"/>
                  </a:lnTo>
                  <a:lnTo>
                    <a:pt x="2544" y="3723"/>
                  </a:lnTo>
                  <a:lnTo>
                    <a:pt x="2535" y="3720"/>
                  </a:lnTo>
                  <a:lnTo>
                    <a:pt x="2526" y="3717"/>
                  </a:lnTo>
                  <a:lnTo>
                    <a:pt x="2517" y="3723"/>
                  </a:lnTo>
                  <a:lnTo>
                    <a:pt x="2511" y="3732"/>
                  </a:lnTo>
                  <a:lnTo>
                    <a:pt x="2502" y="3729"/>
                  </a:lnTo>
                  <a:lnTo>
                    <a:pt x="2493" y="3729"/>
                  </a:lnTo>
                  <a:lnTo>
                    <a:pt x="2484" y="3729"/>
                  </a:lnTo>
                  <a:lnTo>
                    <a:pt x="2475" y="3735"/>
                  </a:lnTo>
                  <a:lnTo>
                    <a:pt x="2466" y="3732"/>
                  </a:lnTo>
                  <a:lnTo>
                    <a:pt x="2460" y="3723"/>
                  </a:lnTo>
                  <a:lnTo>
                    <a:pt x="2451" y="3714"/>
                  </a:lnTo>
                  <a:lnTo>
                    <a:pt x="2445" y="3705"/>
                  </a:lnTo>
                  <a:lnTo>
                    <a:pt x="2436" y="3693"/>
                  </a:lnTo>
                  <a:lnTo>
                    <a:pt x="2427" y="3687"/>
                  </a:lnTo>
                  <a:lnTo>
                    <a:pt x="2418" y="3681"/>
                  </a:lnTo>
                  <a:lnTo>
                    <a:pt x="2409" y="3687"/>
                  </a:lnTo>
                  <a:lnTo>
                    <a:pt x="2400" y="3693"/>
                  </a:lnTo>
                  <a:lnTo>
                    <a:pt x="2391" y="3693"/>
                  </a:lnTo>
                  <a:lnTo>
                    <a:pt x="2382" y="3690"/>
                  </a:lnTo>
                  <a:lnTo>
                    <a:pt x="2373" y="3684"/>
                  </a:lnTo>
                  <a:lnTo>
                    <a:pt x="2364" y="3690"/>
                  </a:lnTo>
                  <a:lnTo>
                    <a:pt x="2358" y="3699"/>
                  </a:lnTo>
                  <a:lnTo>
                    <a:pt x="2349" y="3705"/>
                  </a:lnTo>
                  <a:lnTo>
                    <a:pt x="2340" y="3717"/>
                  </a:lnTo>
                  <a:lnTo>
                    <a:pt x="2328" y="3723"/>
                  </a:lnTo>
                  <a:lnTo>
                    <a:pt x="2316" y="3726"/>
                  </a:lnTo>
                  <a:lnTo>
                    <a:pt x="2307" y="3726"/>
                  </a:lnTo>
                  <a:lnTo>
                    <a:pt x="2298" y="3726"/>
                  </a:lnTo>
                  <a:lnTo>
                    <a:pt x="2286" y="3729"/>
                  </a:lnTo>
                  <a:lnTo>
                    <a:pt x="2277" y="3732"/>
                  </a:lnTo>
                  <a:lnTo>
                    <a:pt x="2268" y="3735"/>
                  </a:lnTo>
                  <a:lnTo>
                    <a:pt x="2259" y="3741"/>
                  </a:lnTo>
                  <a:lnTo>
                    <a:pt x="2250" y="3750"/>
                  </a:lnTo>
                  <a:lnTo>
                    <a:pt x="2250" y="3759"/>
                  </a:lnTo>
                  <a:lnTo>
                    <a:pt x="2250" y="3768"/>
                  </a:lnTo>
                  <a:lnTo>
                    <a:pt x="2244" y="3777"/>
                  </a:lnTo>
                  <a:lnTo>
                    <a:pt x="2235" y="3783"/>
                  </a:lnTo>
                  <a:lnTo>
                    <a:pt x="2226" y="3792"/>
                  </a:lnTo>
                  <a:lnTo>
                    <a:pt x="2217" y="3798"/>
                  </a:lnTo>
                  <a:lnTo>
                    <a:pt x="2208" y="3801"/>
                  </a:lnTo>
                  <a:lnTo>
                    <a:pt x="2199" y="3807"/>
                  </a:lnTo>
                  <a:lnTo>
                    <a:pt x="2190" y="3807"/>
                  </a:lnTo>
                  <a:lnTo>
                    <a:pt x="2181" y="3807"/>
                  </a:lnTo>
                  <a:lnTo>
                    <a:pt x="2172" y="3810"/>
                  </a:lnTo>
                  <a:lnTo>
                    <a:pt x="2169" y="3819"/>
                  </a:lnTo>
                  <a:lnTo>
                    <a:pt x="2160" y="3822"/>
                  </a:lnTo>
                  <a:lnTo>
                    <a:pt x="2151" y="3828"/>
                  </a:lnTo>
                  <a:lnTo>
                    <a:pt x="2148" y="3837"/>
                  </a:lnTo>
                  <a:lnTo>
                    <a:pt x="2136" y="3843"/>
                  </a:lnTo>
                  <a:lnTo>
                    <a:pt x="2127" y="3846"/>
                  </a:lnTo>
                  <a:lnTo>
                    <a:pt x="2118" y="3849"/>
                  </a:lnTo>
                  <a:lnTo>
                    <a:pt x="2115" y="3858"/>
                  </a:lnTo>
                  <a:lnTo>
                    <a:pt x="2106" y="3864"/>
                  </a:lnTo>
                  <a:lnTo>
                    <a:pt x="2097" y="3873"/>
                  </a:lnTo>
                  <a:lnTo>
                    <a:pt x="2088" y="3882"/>
                  </a:lnTo>
                  <a:lnTo>
                    <a:pt x="2079" y="3891"/>
                  </a:lnTo>
                  <a:lnTo>
                    <a:pt x="2070" y="3894"/>
                  </a:lnTo>
                  <a:lnTo>
                    <a:pt x="2061" y="3897"/>
                  </a:lnTo>
                  <a:lnTo>
                    <a:pt x="2052" y="3900"/>
                  </a:lnTo>
                  <a:lnTo>
                    <a:pt x="2043" y="3903"/>
                  </a:lnTo>
                  <a:lnTo>
                    <a:pt x="2037" y="3912"/>
                  </a:lnTo>
                  <a:lnTo>
                    <a:pt x="2028" y="3918"/>
                  </a:lnTo>
                  <a:lnTo>
                    <a:pt x="2022" y="3927"/>
                  </a:lnTo>
                  <a:lnTo>
                    <a:pt x="2013" y="3936"/>
                  </a:lnTo>
                  <a:lnTo>
                    <a:pt x="2010" y="3945"/>
                  </a:lnTo>
                  <a:lnTo>
                    <a:pt x="2001" y="3948"/>
                  </a:lnTo>
                  <a:lnTo>
                    <a:pt x="1992" y="3948"/>
                  </a:lnTo>
                  <a:lnTo>
                    <a:pt x="1983" y="3954"/>
                  </a:lnTo>
                  <a:lnTo>
                    <a:pt x="1974" y="3957"/>
                  </a:lnTo>
                  <a:lnTo>
                    <a:pt x="1965" y="3960"/>
                  </a:lnTo>
                  <a:lnTo>
                    <a:pt x="1956" y="3960"/>
                  </a:lnTo>
                  <a:lnTo>
                    <a:pt x="1947" y="3960"/>
                  </a:lnTo>
                  <a:lnTo>
                    <a:pt x="1938" y="3954"/>
                  </a:lnTo>
                  <a:lnTo>
                    <a:pt x="1929" y="3945"/>
                  </a:lnTo>
                  <a:lnTo>
                    <a:pt x="1920" y="3939"/>
                  </a:lnTo>
                  <a:lnTo>
                    <a:pt x="1917" y="3930"/>
                  </a:lnTo>
                  <a:lnTo>
                    <a:pt x="1917" y="3921"/>
                  </a:lnTo>
                  <a:lnTo>
                    <a:pt x="1917" y="3912"/>
                  </a:lnTo>
                  <a:lnTo>
                    <a:pt x="1914" y="3903"/>
                  </a:lnTo>
                  <a:lnTo>
                    <a:pt x="1905" y="3897"/>
                  </a:lnTo>
                  <a:lnTo>
                    <a:pt x="1902" y="3888"/>
                  </a:lnTo>
                  <a:lnTo>
                    <a:pt x="1902" y="3879"/>
                  </a:lnTo>
                  <a:lnTo>
                    <a:pt x="1896" y="3870"/>
                  </a:lnTo>
                  <a:lnTo>
                    <a:pt x="1890" y="3861"/>
                  </a:lnTo>
                  <a:lnTo>
                    <a:pt x="1881" y="3855"/>
                  </a:lnTo>
                  <a:lnTo>
                    <a:pt x="1881" y="3846"/>
                  </a:lnTo>
                  <a:lnTo>
                    <a:pt x="1878" y="3837"/>
                  </a:lnTo>
                  <a:lnTo>
                    <a:pt x="1869" y="3831"/>
                  </a:lnTo>
                  <a:lnTo>
                    <a:pt x="1866" y="3822"/>
                  </a:lnTo>
                  <a:lnTo>
                    <a:pt x="1866" y="3813"/>
                  </a:lnTo>
                  <a:lnTo>
                    <a:pt x="1860" y="3801"/>
                  </a:lnTo>
                  <a:lnTo>
                    <a:pt x="1854" y="3792"/>
                  </a:lnTo>
                  <a:lnTo>
                    <a:pt x="1854" y="3783"/>
                  </a:lnTo>
                  <a:lnTo>
                    <a:pt x="1854" y="3774"/>
                  </a:lnTo>
                  <a:lnTo>
                    <a:pt x="1851" y="3765"/>
                  </a:lnTo>
                  <a:lnTo>
                    <a:pt x="1845" y="3756"/>
                  </a:lnTo>
                  <a:lnTo>
                    <a:pt x="1839" y="3747"/>
                  </a:lnTo>
                  <a:lnTo>
                    <a:pt x="1830" y="3741"/>
                  </a:lnTo>
                  <a:lnTo>
                    <a:pt x="1821" y="3732"/>
                  </a:lnTo>
                  <a:lnTo>
                    <a:pt x="1812" y="3732"/>
                  </a:lnTo>
                  <a:lnTo>
                    <a:pt x="1800" y="3729"/>
                  </a:lnTo>
                  <a:lnTo>
                    <a:pt x="1794" y="3720"/>
                  </a:lnTo>
                  <a:lnTo>
                    <a:pt x="1788" y="3711"/>
                  </a:lnTo>
                  <a:lnTo>
                    <a:pt x="1782" y="3702"/>
                  </a:lnTo>
                  <a:lnTo>
                    <a:pt x="1776" y="3693"/>
                  </a:lnTo>
                  <a:lnTo>
                    <a:pt x="1767" y="3690"/>
                  </a:lnTo>
                  <a:lnTo>
                    <a:pt x="1758" y="3687"/>
                  </a:lnTo>
                  <a:lnTo>
                    <a:pt x="1749" y="3684"/>
                  </a:lnTo>
                  <a:lnTo>
                    <a:pt x="1740" y="3684"/>
                  </a:lnTo>
                  <a:lnTo>
                    <a:pt x="1731" y="3687"/>
                  </a:lnTo>
                  <a:lnTo>
                    <a:pt x="1722" y="3690"/>
                  </a:lnTo>
                  <a:lnTo>
                    <a:pt x="1713" y="3690"/>
                  </a:lnTo>
                  <a:lnTo>
                    <a:pt x="1704" y="3690"/>
                  </a:lnTo>
                  <a:lnTo>
                    <a:pt x="1695" y="3690"/>
                  </a:lnTo>
                  <a:lnTo>
                    <a:pt x="1686" y="3690"/>
                  </a:lnTo>
                  <a:lnTo>
                    <a:pt x="1674" y="3690"/>
                  </a:lnTo>
                  <a:lnTo>
                    <a:pt x="1665" y="3690"/>
                  </a:lnTo>
                  <a:lnTo>
                    <a:pt x="1656" y="3690"/>
                  </a:lnTo>
                  <a:lnTo>
                    <a:pt x="1647" y="3690"/>
                  </a:lnTo>
                  <a:lnTo>
                    <a:pt x="1638" y="3687"/>
                  </a:lnTo>
                  <a:lnTo>
                    <a:pt x="1632" y="3696"/>
                  </a:lnTo>
                  <a:lnTo>
                    <a:pt x="1626" y="3705"/>
                  </a:lnTo>
                  <a:lnTo>
                    <a:pt x="1623" y="3714"/>
                  </a:lnTo>
                  <a:lnTo>
                    <a:pt x="1620" y="3723"/>
                  </a:lnTo>
                  <a:lnTo>
                    <a:pt x="1620" y="3732"/>
                  </a:lnTo>
                  <a:lnTo>
                    <a:pt x="1617" y="3741"/>
                  </a:lnTo>
                  <a:lnTo>
                    <a:pt x="1614" y="3750"/>
                  </a:lnTo>
                  <a:lnTo>
                    <a:pt x="1614" y="3759"/>
                  </a:lnTo>
                  <a:lnTo>
                    <a:pt x="1614" y="3768"/>
                  </a:lnTo>
                  <a:lnTo>
                    <a:pt x="1611" y="3777"/>
                  </a:lnTo>
                  <a:lnTo>
                    <a:pt x="1608" y="3786"/>
                  </a:lnTo>
                  <a:lnTo>
                    <a:pt x="1608" y="3795"/>
                  </a:lnTo>
                  <a:lnTo>
                    <a:pt x="1605" y="3804"/>
                  </a:lnTo>
                  <a:lnTo>
                    <a:pt x="1602" y="3828"/>
                  </a:lnTo>
                  <a:lnTo>
                    <a:pt x="1602" y="3837"/>
                  </a:lnTo>
                  <a:lnTo>
                    <a:pt x="1593" y="3843"/>
                  </a:lnTo>
                  <a:lnTo>
                    <a:pt x="1584" y="3849"/>
                  </a:lnTo>
                  <a:lnTo>
                    <a:pt x="1575" y="3858"/>
                  </a:lnTo>
                  <a:lnTo>
                    <a:pt x="1566" y="3867"/>
                  </a:lnTo>
                  <a:lnTo>
                    <a:pt x="1555" y="3867"/>
                  </a:lnTo>
                  <a:lnTo>
                    <a:pt x="1549" y="3866"/>
                  </a:lnTo>
                  <a:lnTo>
                    <a:pt x="1542" y="3870"/>
                  </a:lnTo>
                  <a:lnTo>
                    <a:pt x="1536" y="3879"/>
                  </a:lnTo>
                  <a:lnTo>
                    <a:pt x="1533" y="3888"/>
                  </a:lnTo>
                  <a:lnTo>
                    <a:pt x="1530" y="3897"/>
                  </a:lnTo>
                  <a:lnTo>
                    <a:pt x="1521" y="3903"/>
                  </a:lnTo>
                  <a:lnTo>
                    <a:pt x="1512" y="3906"/>
                  </a:lnTo>
                  <a:lnTo>
                    <a:pt x="1503" y="3915"/>
                  </a:lnTo>
                  <a:lnTo>
                    <a:pt x="1494" y="3915"/>
                  </a:lnTo>
                  <a:lnTo>
                    <a:pt x="1485" y="3915"/>
                  </a:lnTo>
                  <a:lnTo>
                    <a:pt x="1476" y="3915"/>
                  </a:lnTo>
                  <a:lnTo>
                    <a:pt x="1464" y="3918"/>
                  </a:lnTo>
                  <a:lnTo>
                    <a:pt x="1455" y="3921"/>
                  </a:lnTo>
                  <a:lnTo>
                    <a:pt x="1446" y="3921"/>
                  </a:lnTo>
                  <a:lnTo>
                    <a:pt x="1437" y="3921"/>
                  </a:lnTo>
                  <a:lnTo>
                    <a:pt x="1428" y="3918"/>
                  </a:lnTo>
                  <a:lnTo>
                    <a:pt x="1416" y="3915"/>
                  </a:lnTo>
                  <a:lnTo>
                    <a:pt x="1407" y="3915"/>
                  </a:lnTo>
                  <a:lnTo>
                    <a:pt x="1398" y="3921"/>
                  </a:lnTo>
                  <a:lnTo>
                    <a:pt x="1389" y="3921"/>
                  </a:lnTo>
                  <a:lnTo>
                    <a:pt x="1380" y="3921"/>
                  </a:lnTo>
                  <a:lnTo>
                    <a:pt x="1371" y="3924"/>
                  </a:lnTo>
                  <a:lnTo>
                    <a:pt x="1362" y="3927"/>
                  </a:lnTo>
                  <a:lnTo>
                    <a:pt x="1353" y="3933"/>
                  </a:lnTo>
                  <a:lnTo>
                    <a:pt x="1344" y="3936"/>
                  </a:lnTo>
                  <a:lnTo>
                    <a:pt x="1335" y="3939"/>
                  </a:lnTo>
                  <a:lnTo>
                    <a:pt x="1326" y="3945"/>
                  </a:lnTo>
                  <a:lnTo>
                    <a:pt x="1317" y="3951"/>
                  </a:lnTo>
                  <a:lnTo>
                    <a:pt x="1287" y="3966"/>
                  </a:lnTo>
                  <a:lnTo>
                    <a:pt x="1281" y="3975"/>
                  </a:lnTo>
                  <a:lnTo>
                    <a:pt x="1272" y="3981"/>
                  </a:lnTo>
                  <a:lnTo>
                    <a:pt x="1263" y="3981"/>
                  </a:lnTo>
                  <a:lnTo>
                    <a:pt x="1254" y="3984"/>
                  </a:lnTo>
                  <a:lnTo>
                    <a:pt x="1245" y="3987"/>
                  </a:lnTo>
                  <a:lnTo>
                    <a:pt x="1236" y="3987"/>
                  </a:lnTo>
                  <a:lnTo>
                    <a:pt x="1227" y="3984"/>
                  </a:lnTo>
                  <a:lnTo>
                    <a:pt x="1218" y="3984"/>
                  </a:lnTo>
                  <a:lnTo>
                    <a:pt x="1209" y="3993"/>
                  </a:lnTo>
                  <a:lnTo>
                    <a:pt x="1200" y="3993"/>
                  </a:lnTo>
                  <a:lnTo>
                    <a:pt x="1191" y="3990"/>
                  </a:lnTo>
                  <a:lnTo>
                    <a:pt x="1182" y="3984"/>
                  </a:lnTo>
                  <a:lnTo>
                    <a:pt x="1176" y="3975"/>
                  </a:lnTo>
                  <a:lnTo>
                    <a:pt x="1167" y="3966"/>
                  </a:lnTo>
                  <a:lnTo>
                    <a:pt x="1161" y="3957"/>
                  </a:lnTo>
                  <a:lnTo>
                    <a:pt x="1155" y="3948"/>
                  </a:lnTo>
                  <a:lnTo>
                    <a:pt x="1149" y="3939"/>
                  </a:lnTo>
                  <a:lnTo>
                    <a:pt x="1146" y="3930"/>
                  </a:lnTo>
                  <a:lnTo>
                    <a:pt x="1146" y="3921"/>
                  </a:lnTo>
                  <a:lnTo>
                    <a:pt x="1146" y="3912"/>
                  </a:lnTo>
                  <a:lnTo>
                    <a:pt x="1140" y="3903"/>
                  </a:lnTo>
                  <a:lnTo>
                    <a:pt x="1140" y="3891"/>
                  </a:lnTo>
                  <a:lnTo>
                    <a:pt x="1140" y="3879"/>
                  </a:lnTo>
                  <a:lnTo>
                    <a:pt x="1131" y="3873"/>
                  </a:lnTo>
                  <a:lnTo>
                    <a:pt x="1122" y="3867"/>
                  </a:lnTo>
                  <a:lnTo>
                    <a:pt x="1113" y="3861"/>
                  </a:lnTo>
                  <a:lnTo>
                    <a:pt x="1104" y="3852"/>
                  </a:lnTo>
                  <a:lnTo>
                    <a:pt x="1101" y="3843"/>
                  </a:lnTo>
                  <a:lnTo>
                    <a:pt x="1101" y="3834"/>
                  </a:lnTo>
                  <a:lnTo>
                    <a:pt x="1098" y="3825"/>
                  </a:lnTo>
                  <a:lnTo>
                    <a:pt x="1095" y="3816"/>
                  </a:lnTo>
                  <a:lnTo>
                    <a:pt x="1095" y="3807"/>
                  </a:lnTo>
                  <a:lnTo>
                    <a:pt x="1092" y="3783"/>
                  </a:lnTo>
                  <a:lnTo>
                    <a:pt x="1092" y="3774"/>
                  </a:lnTo>
                  <a:lnTo>
                    <a:pt x="1086" y="3762"/>
                  </a:lnTo>
                  <a:lnTo>
                    <a:pt x="1080" y="3753"/>
                  </a:lnTo>
                  <a:lnTo>
                    <a:pt x="1077" y="3744"/>
                  </a:lnTo>
                  <a:lnTo>
                    <a:pt x="1074" y="3735"/>
                  </a:lnTo>
                  <a:lnTo>
                    <a:pt x="1074" y="3726"/>
                  </a:lnTo>
                  <a:lnTo>
                    <a:pt x="1074" y="3717"/>
                  </a:lnTo>
                  <a:lnTo>
                    <a:pt x="1074" y="3708"/>
                  </a:lnTo>
                  <a:lnTo>
                    <a:pt x="1074" y="3699"/>
                  </a:lnTo>
                  <a:lnTo>
                    <a:pt x="1071" y="3690"/>
                  </a:lnTo>
                  <a:lnTo>
                    <a:pt x="1065" y="3681"/>
                  </a:lnTo>
                  <a:lnTo>
                    <a:pt x="1062" y="3672"/>
                  </a:lnTo>
                  <a:lnTo>
                    <a:pt x="1059" y="3663"/>
                  </a:lnTo>
                  <a:lnTo>
                    <a:pt x="1059" y="3654"/>
                  </a:lnTo>
                  <a:lnTo>
                    <a:pt x="1056" y="3642"/>
                  </a:lnTo>
                  <a:lnTo>
                    <a:pt x="1053" y="3630"/>
                  </a:lnTo>
                  <a:lnTo>
                    <a:pt x="1050" y="3621"/>
                  </a:lnTo>
                  <a:lnTo>
                    <a:pt x="1047" y="3612"/>
                  </a:lnTo>
                  <a:lnTo>
                    <a:pt x="1044" y="3603"/>
                  </a:lnTo>
                  <a:lnTo>
                    <a:pt x="1047" y="3594"/>
                  </a:lnTo>
                  <a:lnTo>
                    <a:pt x="1053" y="3585"/>
                  </a:lnTo>
                  <a:lnTo>
                    <a:pt x="1053" y="3576"/>
                  </a:lnTo>
                  <a:lnTo>
                    <a:pt x="1053" y="3567"/>
                  </a:lnTo>
                  <a:lnTo>
                    <a:pt x="1047" y="3546"/>
                  </a:lnTo>
                  <a:lnTo>
                    <a:pt x="1047" y="3537"/>
                  </a:lnTo>
                  <a:lnTo>
                    <a:pt x="1050" y="3528"/>
                  </a:lnTo>
                  <a:lnTo>
                    <a:pt x="1047" y="3519"/>
                  </a:lnTo>
                  <a:lnTo>
                    <a:pt x="1041" y="3510"/>
                  </a:lnTo>
                  <a:lnTo>
                    <a:pt x="1038" y="3498"/>
                  </a:lnTo>
                  <a:lnTo>
                    <a:pt x="1038" y="3486"/>
                  </a:lnTo>
                  <a:lnTo>
                    <a:pt x="1041" y="3477"/>
                  </a:lnTo>
                  <a:lnTo>
                    <a:pt x="1041" y="3468"/>
                  </a:lnTo>
                  <a:lnTo>
                    <a:pt x="1044" y="3459"/>
                  </a:lnTo>
                  <a:lnTo>
                    <a:pt x="1047" y="3450"/>
                  </a:lnTo>
                  <a:lnTo>
                    <a:pt x="1047" y="3441"/>
                  </a:lnTo>
                  <a:lnTo>
                    <a:pt x="1047" y="3432"/>
                  </a:lnTo>
                  <a:lnTo>
                    <a:pt x="1047" y="3420"/>
                  </a:lnTo>
                  <a:lnTo>
                    <a:pt x="1047" y="3411"/>
                  </a:lnTo>
                  <a:lnTo>
                    <a:pt x="1050" y="3399"/>
                  </a:lnTo>
                  <a:lnTo>
                    <a:pt x="1050" y="3390"/>
                  </a:lnTo>
                  <a:lnTo>
                    <a:pt x="1050" y="3381"/>
                  </a:lnTo>
                  <a:lnTo>
                    <a:pt x="1056" y="3372"/>
                  </a:lnTo>
                  <a:lnTo>
                    <a:pt x="1056" y="3363"/>
                  </a:lnTo>
                  <a:lnTo>
                    <a:pt x="1056" y="3354"/>
                  </a:lnTo>
                  <a:lnTo>
                    <a:pt x="1053" y="3345"/>
                  </a:lnTo>
                  <a:lnTo>
                    <a:pt x="1050" y="3336"/>
                  </a:lnTo>
                  <a:lnTo>
                    <a:pt x="1047" y="3327"/>
                  </a:lnTo>
                  <a:lnTo>
                    <a:pt x="1038" y="3321"/>
                  </a:lnTo>
                  <a:lnTo>
                    <a:pt x="1032" y="3312"/>
                  </a:lnTo>
                  <a:lnTo>
                    <a:pt x="1026" y="3303"/>
                  </a:lnTo>
                  <a:lnTo>
                    <a:pt x="1023" y="3294"/>
                  </a:lnTo>
                  <a:lnTo>
                    <a:pt x="1014" y="3288"/>
                  </a:lnTo>
                  <a:lnTo>
                    <a:pt x="1011" y="3279"/>
                  </a:lnTo>
                  <a:lnTo>
                    <a:pt x="1002" y="3276"/>
                  </a:lnTo>
                  <a:lnTo>
                    <a:pt x="978" y="3270"/>
                  </a:lnTo>
                  <a:lnTo>
                    <a:pt x="969" y="3267"/>
                  </a:lnTo>
                  <a:lnTo>
                    <a:pt x="960" y="3258"/>
                  </a:lnTo>
                  <a:lnTo>
                    <a:pt x="951" y="3252"/>
                  </a:lnTo>
                  <a:lnTo>
                    <a:pt x="942" y="3249"/>
                  </a:lnTo>
                  <a:lnTo>
                    <a:pt x="939" y="3240"/>
                  </a:lnTo>
                  <a:lnTo>
                    <a:pt x="936" y="3231"/>
                  </a:lnTo>
                  <a:lnTo>
                    <a:pt x="936" y="3222"/>
                  </a:lnTo>
                  <a:lnTo>
                    <a:pt x="927" y="3216"/>
                  </a:lnTo>
                  <a:lnTo>
                    <a:pt x="918" y="3186"/>
                  </a:lnTo>
                  <a:lnTo>
                    <a:pt x="909" y="3177"/>
                  </a:lnTo>
                  <a:lnTo>
                    <a:pt x="906" y="3168"/>
                  </a:lnTo>
                  <a:lnTo>
                    <a:pt x="903" y="3159"/>
                  </a:lnTo>
                  <a:lnTo>
                    <a:pt x="900" y="3150"/>
                  </a:lnTo>
                  <a:lnTo>
                    <a:pt x="894" y="3141"/>
                  </a:lnTo>
                  <a:lnTo>
                    <a:pt x="867" y="3126"/>
                  </a:lnTo>
                  <a:lnTo>
                    <a:pt x="861" y="3120"/>
                  </a:lnTo>
                  <a:lnTo>
                    <a:pt x="861" y="3111"/>
                  </a:lnTo>
                  <a:lnTo>
                    <a:pt x="852" y="3102"/>
                  </a:lnTo>
                  <a:lnTo>
                    <a:pt x="840" y="3093"/>
                  </a:lnTo>
                  <a:lnTo>
                    <a:pt x="831" y="3084"/>
                  </a:lnTo>
                  <a:lnTo>
                    <a:pt x="822" y="3075"/>
                  </a:lnTo>
                  <a:lnTo>
                    <a:pt x="813" y="3072"/>
                  </a:lnTo>
                  <a:lnTo>
                    <a:pt x="795" y="3066"/>
                  </a:lnTo>
                  <a:lnTo>
                    <a:pt x="786" y="3063"/>
                  </a:lnTo>
                  <a:lnTo>
                    <a:pt x="762" y="3060"/>
                  </a:lnTo>
                  <a:lnTo>
                    <a:pt x="753" y="3060"/>
                  </a:lnTo>
                  <a:lnTo>
                    <a:pt x="744" y="3057"/>
                  </a:lnTo>
                  <a:lnTo>
                    <a:pt x="735" y="3054"/>
                  </a:lnTo>
                  <a:lnTo>
                    <a:pt x="726" y="3054"/>
                  </a:lnTo>
                  <a:lnTo>
                    <a:pt x="717" y="3057"/>
                  </a:lnTo>
                  <a:lnTo>
                    <a:pt x="708" y="3057"/>
                  </a:lnTo>
                  <a:lnTo>
                    <a:pt x="699" y="3057"/>
                  </a:lnTo>
                  <a:lnTo>
                    <a:pt x="690" y="3060"/>
                  </a:lnTo>
                  <a:lnTo>
                    <a:pt x="681" y="3066"/>
                  </a:lnTo>
                  <a:lnTo>
                    <a:pt x="672" y="3069"/>
                  </a:lnTo>
                  <a:lnTo>
                    <a:pt x="663" y="3072"/>
                  </a:lnTo>
                  <a:lnTo>
                    <a:pt x="654" y="3075"/>
                  </a:lnTo>
                  <a:lnTo>
                    <a:pt x="645" y="3081"/>
                  </a:lnTo>
                  <a:lnTo>
                    <a:pt x="636" y="3081"/>
                  </a:lnTo>
                  <a:lnTo>
                    <a:pt x="627" y="3087"/>
                  </a:lnTo>
                  <a:lnTo>
                    <a:pt x="618" y="3090"/>
                  </a:lnTo>
                  <a:lnTo>
                    <a:pt x="609" y="3090"/>
                  </a:lnTo>
                  <a:lnTo>
                    <a:pt x="600" y="3096"/>
                  </a:lnTo>
                  <a:lnTo>
                    <a:pt x="591" y="3102"/>
                  </a:lnTo>
                  <a:lnTo>
                    <a:pt x="582" y="3108"/>
                  </a:lnTo>
                  <a:lnTo>
                    <a:pt x="573" y="3111"/>
                  </a:lnTo>
                  <a:lnTo>
                    <a:pt x="564" y="3111"/>
                  </a:lnTo>
                  <a:lnTo>
                    <a:pt x="555" y="3111"/>
                  </a:lnTo>
                  <a:lnTo>
                    <a:pt x="543" y="3108"/>
                  </a:lnTo>
                  <a:lnTo>
                    <a:pt x="534" y="3108"/>
                  </a:lnTo>
                  <a:lnTo>
                    <a:pt x="525" y="3108"/>
                  </a:lnTo>
                  <a:lnTo>
                    <a:pt x="513" y="3108"/>
                  </a:lnTo>
                  <a:lnTo>
                    <a:pt x="504" y="3108"/>
                  </a:lnTo>
                  <a:lnTo>
                    <a:pt x="495" y="3105"/>
                  </a:lnTo>
                  <a:lnTo>
                    <a:pt x="483" y="3105"/>
                  </a:lnTo>
                  <a:lnTo>
                    <a:pt x="474" y="3108"/>
                  </a:lnTo>
                  <a:lnTo>
                    <a:pt x="465" y="3105"/>
                  </a:lnTo>
                  <a:lnTo>
                    <a:pt x="456" y="3102"/>
                  </a:lnTo>
                  <a:lnTo>
                    <a:pt x="447" y="3102"/>
                  </a:lnTo>
                  <a:lnTo>
                    <a:pt x="438" y="3102"/>
                  </a:lnTo>
                  <a:lnTo>
                    <a:pt x="429" y="3102"/>
                  </a:lnTo>
                  <a:lnTo>
                    <a:pt x="420" y="3099"/>
                  </a:lnTo>
                  <a:lnTo>
                    <a:pt x="411" y="3096"/>
                  </a:lnTo>
                  <a:lnTo>
                    <a:pt x="399" y="3096"/>
                  </a:lnTo>
                  <a:lnTo>
                    <a:pt x="390" y="3096"/>
                  </a:lnTo>
                  <a:lnTo>
                    <a:pt x="381" y="3099"/>
                  </a:lnTo>
                  <a:lnTo>
                    <a:pt x="372" y="3102"/>
                  </a:lnTo>
                  <a:lnTo>
                    <a:pt x="363" y="3102"/>
                  </a:lnTo>
                  <a:lnTo>
                    <a:pt x="354" y="3096"/>
                  </a:lnTo>
                  <a:lnTo>
                    <a:pt x="351" y="3087"/>
                  </a:lnTo>
                  <a:lnTo>
                    <a:pt x="345" y="3078"/>
                  </a:lnTo>
                  <a:lnTo>
                    <a:pt x="342" y="3069"/>
                  </a:lnTo>
                  <a:lnTo>
                    <a:pt x="339" y="3060"/>
                  </a:lnTo>
                  <a:lnTo>
                    <a:pt x="339" y="3051"/>
                  </a:lnTo>
                  <a:lnTo>
                    <a:pt x="339" y="3042"/>
                  </a:lnTo>
                  <a:lnTo>
                    <a:pt x="339" y="3033"/>
                  </a:lnTo>
                  <a:lnTo>
                    <a:pt x="339" y="3024"/>
                  </a:lnTo>
                  <a:lnTo>
                    <a:pt x="330" y="3018"/>
                  </a:lnTo>
                  <a:lnTo>
                    <a:pt x="321" y="3012"/>
                  </a:lnTo>
                  <a:lnTo>
                    <a:pt x="312" y="3003"/>
                  </a:lnTo>
                  <a:lnTo>
                    <a:pt x="303" y="3000"/>
                  </a:lnTo>
                  <a:lnTo>
                    <a:pt x="294" y="2994"/>
                  </a:lnTo>
                  <a:lnTo>
                    <a:pt x="291" y="2985"/>
                  </a:lnTo>
                  <a:lnTo>
                    <a:pt x="282" y="2976"/>
                  </a:lnTo>
                  <a:lnTo>
                    <a:pt x="279" y="2970"/>
                  </a:lnTo>
                  <a:lnTo>
                    <a:pt x="279" y="2961"/>
                  </a:lnTo>
                  <a:lnTo>
                    <a:pt x="276" y="2952"/>
                  </a:lnTo>
                  <a:lnTo>
                    <a:pt x="273" y="2943"/>
                  </a:lnTo>
                  <a:lnTo>
                    <a:pt x="267" y="2934"/>
                  </a:lnTo>
                  <a:lnTo>
                    <a:pt x="261" y="2925"/>
                  </a:lnTo>
                  <a:lnTo>
                    <a:pt x="255" y="2913"/>
                  </a:lnTo>
                  <a:lnTo>
                    <a:pt x="249" y="2904"/>
                  </a:lnTo>
                  <a:lnTo>
                    <a:pt x="246" y="2895"/>
                  </a:lnTo>
                  <a:lnTo>
                    <a:pt x="243" y="2886"/>
                  </a:lnTo>
                  <a:lnTo>
                    <a:pt x="243" y="2877"/>
                  </a:lnTo>
                  <a:lnTo>
                    <a:pt x="243" y="2868"/>
                  </a:lnTo>
                  <a:lnTo>
                    <a:pt x="240" y="2859"/>
                  </a:lnTo>
                  <a:lnTo>
                    <a:pt x="237" y="2850"/>
                  </a:lnTo>
                  <a:lnTo>
                    <a:pt x="237" y="2841"/>
                  </a:lnTo>
                  <a:lnTo>
                    <a:pt x="237" y="2832"/>
                  </a:lnTo>
                  <a:lnTo>
                    <a:pt x="240" y="2814"/>
                  </a:lnTo>
                  <a:lnTo>
                    <a:pt x="246" y="2805"/>
                  </a:lnTo>
                  <a:lnTo>
                    <a:pt x="249" y="2796"/>
                  </a:lnTo>
                  <a:lnTo>
                    <a:pt x="249" y="2787"/>
                  </a:lnTo>
                  <a:lnTo>
                    <a:pt x="252" y="2778"/>
                  </a:lnTo>
                  <a:lnTo>
                    <a:pt x="252" y="2769"/>
                  </a:lnTo>
                  <a:lnTo>
                    <a:pt x="252" y="2760"/>
                  </a:lnTo>
                  <a:lnTo>
                    <a:pt x="246" y="2751"/>
                  </a:lnTo>
                  <a:lnTo>
                    <a:pt x="240" y="2742"/>
                  </a:lnTo>
                  <a:lnTo>
                    <a:pt x="231" y="2733"/>
                  </a:lnTo>
                  <a:lnTo>
                    <a:pt x="225" y="2724"/>
                  </a:lnTo>
                  <a:lnTo>
                    <a:pt x="216" y="2715"/>
                  </a:lnTo>
                  <a:lnTo>
                    <a:pt x="207" y="2706"/>
                  </a:lnTo>
                  <a:lnTo>
                    <a:pt x="198" y="2697"/>
                  </a:lnTo>
                  <a:lnTo>
                    <a:pt x="192" y="2688"/>
                  </a:lnTo>
                  <a:lnTo>
                    <a:pt x="186" y="2679"/>
                  </a:lnTo>
                  <a:lnTo>
                    <a:pt x="183" y="2670"/>
                  </a:lnTo>
                  <a:lnTo>
                    <a:pt x="180" y="2661"/>
                  </a:lnTo>
                  <a:lnTo>
                    <a:pt x="171" y="2649"/>
                  </a:lnTo>
                  <a:lnTo>
                    <a:pt x="168" y="2637"/>
                  </a:lnTo>
                  <a:lnTo>
                    <a:pt x="168" y="2628"/>
                  </a:lnTo>
                  <a:lnTo>
                    <a:pt x="162" y="2619"/>
                  </a:lnTo>
                  <a:lnTo>
                    <a:pt x="159" y="2610"/>
                  </a:lnTo>
                  <a:lnTo>
                    <a:pt x="156" y="2601"/>
                  </a:lnTo>
                  <a:lnTo>
                    <a:pt x="153" y="2592"/>
                  </a:lnTo>
                  <a:lnTo>
                    <a:pt x="150" y="2580"/>
                  </a:lnTo>
                  <a:lnTo>
                    <a:pt x="147" y="2571"/>
                  </a:lnTo>
                  <a:lnTo>
                    <a:pt x="147" y="2562"/>
                  </a:lnTo>
                  <a:lnTo>
                    <a:pt x="147" y="2553"/>
                  </a:lnTo>
                  <a:lnTo>
                    <a:pt x="147" y="2544"/>
                  </a:lnTo>
                  <a:lnTo>
                    <a:pt x="147" y="2535"/>
                  </a:lnTo>
                  <a:lnTo>
                    <a:pt x="144" y="2526"/>
                  </a:lnTo>
                  <a:lnTo>
                    <a:pt x="144" y="2517"/>
                  </a:lnTo>
                  <a:lnTo>
                    <a:pt x="135" y="2514"/>
                  </a:lnTo>
                  <a:lnTo>
                    <a:pt x="126" y="2511"/>
                  </a:lnTo>
                  <a:lnTo>
                    <a:pt x="114" y="2505"/>
                  </a:lnTo>
                  <a:lnTo>
                    <a:pt x="105" y="2502"/>
                  </a:lnTo>
                  <a:lnTo>
                    <a:pt x="96" y="2499"/>
                  </a:lnTo>
                  <a:lnTo>
                    <a:pt x="87" y="2493"/>
                  </a:lnTo>
                  <a:lnTo>
                    <a:pt x="78" y="2484"/>
                  </a:lnTo>
                  <a:lnTo>
                    <a:pt x="69" y="2475"/>
                  </a:lnTo>
                  <a:lnTo>
                    <a:pt x="60" y="2469"/>
                  </a:lnTo>
                  <a:lnTo>
                    <a:pt x="51" y="2463"/>
                  </a:lnTo>
                  <a:lnTo>
                    <a:pt x="48" y="2454"/>
                  </a:lnTo>
                  <a:lnTo>
                    <a:pt x="48" y="2445"/>
                  </a:lnTo>
                  <a:lnTo>
                    <a:pt x="54" y="2436"/>
                  </a:lnTo>
                  <a:lnTo>
                    <a:pt x="60" y="2427"/>
                  </a:lnTo>
                  <a:lnTo>
                    <a:pt x="60" y="2418"/>
                  </a:lnTo>
                  <a:lnTo>
                    <a:pt x="60" y="2409"/>
                  </a:lnTo>
                  <a:lnTo>
                    <a:pt x="63" y="2397"/>
                  </a:lnTo>
                  <a:lnTo>
                    <a:pt x="63" y="2388"/>
                  </a:lnTo>
                  <a:lnTo>
                    <a:pt x="69" y="2379"/>
                  </a:lnTo>
                  <a:lnTo>
                    <a:pt x="75" y="2370"/>
                  </a:lnTo>
                  <a:lnTo>
                    <a:pt x="99" y="2349"/>
                  </a:lnTo>
                  <a:lnTo>
                    <a:pt x="108" y="2346"/>
                  </a:lnTo>
                  <a:lnTo>
                    <a:pt x="114" y="2337"/>
                  </a:lnTo>
                  <a:lnTo>
                    <a:pt x="120" y="2328"/>
                  </a:lnTo>
                  <a:lnTo>
                    <a:pt x="126" y="2319"/>
                  </a:lnTo>
                  <a:lnTo>
                    <a:pt x="132" y="2310"/>
                  </a:lnTo>
                  <a:lnTo>
                    <a:pt x="141" y="2298"/>
                  </a:lnTo>
                  <a:lnTo>
                    <a:pt x="144" y="2289"/>
                  </a:lnTo>
                  <a:lnTo>
                    <a:pt x="144" y="2280"/>
                  </a:lnTo>
                  <a:lnTo>
                    <a:pt x="153" y="2274"/>
                  </a:lnTo>
                  <a:lnTo>
                    <a:pt x="162" y="2271"/>
                  </a:lnTo>
                  <a:lnTo>
                    <a:pt x="165" y="2280"/>
                  </a:lnTo>
                  <a:lnTo>
                    <a:pt x="174" y="2283"/>
                  </a:lnTo>
                  <a:lnTo>
                    <a:pt x="183" y="2280"/>
                  </a:lnTo>
                  <a:lnTo>
                    <a:pt x="192" y="2271"/>
                  </a:lnTo>
                  <a:lnTo>
                    <a:pt x="201" y="2265"/>
                  </a:lnTo>
                  <a:lnTo>
                    <a:pt x="207" y="2256"/>
                  </a:lnTo>
                  <a:lnTo>
                    <a:pt x="216" y="2256"/>
                  </a:lnTo>
                  <a:lnTo>
                    <a:pt x="225" y="2250"/>
                  </a:lnTo>
                  <a:lnTo>
                    <a:pt x="228" y="2241"/>
                  </a:lnTo>
                  <a:lnTo>
                    <a:pt x="228" y="2232"/>
                  </a:lnTo>
                  <a:lnTo>
                    <a:pt x="219" y="2223"/>
                  </a:lnTo>
                  <a:lnTo>
                    <a:pt x="219" y="2214"/>
                  </a:lnTo>
                  <a:lnTo>
                    <a:pt x="222" y="2205"/>
                  </a:lnTo>
                  <a:lnTo>
                    <a:pt x="222" y="2196"/>
                  </a:lnTo>
                  <a:lnTo>
                    <a:pt x="225" y="2187"/>
                  </a:lnTo>
                  <a:lnTo>
                    <a:pt x="225" y="2178"/>
                  </a:lnTo>
                  <a:lnTo>
                    <a:pt x="222" y="2169"/>
                  </a:lnTo>
                  <a:lnTo>
                    <a:pt x="219" y="2160"/>
                  </a:lnTo>
                  <a:lnTo>
                    <a:pt x="216" y="2151"/>
                  </a:lnTo>
                  <a:lnTo>
                    <a:pt x="219" y="2139"/>
                  </a:lnTo>
                  <a:lnTo>
                    <a:pt x="222" y="2130"/>
                  </a:lnTo>
                  <a:lnTo>
                    <a:pt x="228" y="2121"/>
                  </a:lnTo>
                  <a:lnTo>
                    <a:pt x="234" y="2112"/>
                  </a:lnTo>
                  <a:lnTo>
                    <a:pt x="243" y="2106"/>
                  </a:lnTo>
                  <a:lnTo>
                    <a:pt x="252" y="2106"/>
                  </a:lnTo>
                  <a:lnTo>
                    <a:pt x="255" y="2115"/>
                  </a:lnTo>
                  <a:lnTo>
                    <a:pt x="261" y="2124"/>
                  </a:lnTo>
                  <a:lnTo>
                    <a:pt x="270" y="2133"/>
                  </a:lnTo>
                  <a:lnTo>
                    <a:pt x="276" y="2142"/>
                  </a:lnTo>
                  <a:lnTo>
                    <a:pt x="285" y="2148"/>
                  </a:lnTo>
                  <a:lnTo>
                    <a:pt x="294" y="2151"/>
                  </a:lnTo>
                  <a:lnTo>
                    <a:pt x="303" y="2160"/>
                  </a:lnTo>
                  <a:lnTo>
                    <a:pt x="312" y="2160"/>
                  </a:lnTo>
                  <a:lnTo>
                    <a:pt x="315" y="2169"/>
                  </a:lnTo>
                  <a:lnTo>
                    <a:pt x="339" y="2157"/>
                  </a:lnTo>
                  <a:lnTo>
                    <a:pt x="348" y="2157"/>
                  </a:lnTo>
                  <a:lnTo>
                    <a:pt x="357" y="2154"/>
                  </a:lnTo>
                  <a:lnTo>
                    <a:pt x="381" y="2145"/>
                  </a:lnTo>
                  <a:lnTo>
                    <a:pt x="390" y="2142"/>
                  </a:lnTo>
                  <a:lnTo>
                    <a:pt x="399" y="2145"/>
                  </a:lnTo>
                  <a:lnTo>
                    <a:pt x="411" y="2145"/>
                  </a:lnTo>
                  <a:lnTo>
                    <a:pt x="423" y="2151"/>
                  </a:lnTo>
                  <a:lnTo>
                    <a:pt x="432" y="2151"/>
                  </a:lnTo>
                  <a:lnTo>
                    <a:pt x="456" y="2154"/>
                  </a:lnTo>
                  <a:lnTo>
                    <a:pt x="459" y="2163"/>
                  </a:lnTo>
                  <a:lnTo>
                    <a:pt x="468" y="2172"/>
                  </a:lnTo>
                  <a:lnTo>
                    <a:pt x="477" y="2178"/>
                  </a:lnTo>
                  <a:lnTo>
                    <a:pt x="486" y="2178"/>
                  </a:lnTo>
                  <a:lnTo>
                    <a:pt x="495" y="2178"/>
                  </a:lnTo>
                  <a:lnTo>
                    <a:pt x="504" y="2178"/>
                  </a:lnTo>
                  <a:lnTo>
                    <a:pt x="513" y="2181"/>
                  </a:lnTo>
                  <a:lnTo>
                    <a:pt x="522" y="2181"/>
                  </a:lnTo>
                  <a:lnTo>
                    <a:pt x="531" y="2184"/>
                  </a:lnTo>
                  <a:lnTo>
                    <a:pt x="540" y="2187"/>
                  </a:lnTo>
                  <a:lnTo>
                    <a:pt x="549" y="2193"/>
                  </a:lnTo>
                  <a:lnTo>
                    <a:pt x="558" y="2196"/>
                  </a:lnTo>
                  <a:lnTo>
                    <a:pt x="567" y="2196"/>
                  </a:lnTo>
                  <a:lnTo>
                    <a:pt x="576" y="2196"/>
                  </a:lnTo>
                  <a:lnTo>
                    <a:pt x="588" y="2193"/>
                  </a:lnTo>
                  <a:lnTo>
                    <a:pt x="597" y="2187"/>
                  </a:lnTo>
                  <a:lnTo>
                    <a:pt x="606" y="2184"/>
                  </a:lnTo>
                  <a:lnTo>
                    <a:pt x="618" y="2178"/>
                  </a:lnTo>
                  <a:lnTo>
                    <a:pt x="627" y="2175"/>
                  </a:lnTo>
                  <a:lnTo>
                    <a:pt x="636" y="2166"/>
                  </a:lnTo>
                  <a:lnTo>
                    <a:pt x="642" y="2157"/>
                  </a:lnTo>
                  <a:lnTo>
                    <a:pt x="651" y="2151"/>
                  </a:lnTo>
                  <a:lnTo>
                    <a:pt x="660" y="2145"/>
                  </a:lnTo>
                  <a:lnTo>
                    <a:pt x="669" y="2139"/>
                  </a:lnTo>
                  <a:lnTo>
                    <a:pt x="675" y="2130"/>
                  </a:lnTo>
                  <a:lnTo>
                    <a:pt x="684" y="2121"/>
                  </a:lnTo>
                  <a:lnTo>
                    <a:pt x="690" y="2112"/>
                  </a:lnTo>
                  <a:lnTo>
                    <a:pt x="696" y="2103"/>
                  </a:lnTo>
                  <a:lnTo>
                    <a:pt x="708" y="2079"/>
                  </a:lnTo>
                  <a:lnTo>
                    <a:pt x="711" y="2070"/>
                  </a:lnTo>
                  <a:lnTo>
                    <a:pt x="711" y="2061"/>
                  </a:lnTo>
                  <a:lnTo>
                    <a:pt x="714" y="2052"/>
                  </a:lnTo>
                  <a:lnTo>
                    <a:pt x="711" y="2043"/>
                  </a:lnTo>
                  <a:lnTo>
                    <a:pt x="705" y="2034"/>
                  </a:lnTo>
                  <a:lnTo>
                    <a:pt x="699" y="2025"/>
                  </a:lnTo>
                  <a:lnTo>
                    <a:pt x="690" y="2019"/>
                  </a:lnTo>
                  <a:lnTo>
                    <a:pt x="681" y="2013"/>
                  </a:lnTo>
                  <a:lnTo>
                    <a:pt x="684" y="2004"/>
                  </a:lnTo>
                  <a:lnTo>
                    <a:pt x="675" y="1998"/>
                  </a:lnTo>
                  <a:lnTo>
                    <a:pt x="672" y="1989"/>
                  </a:lnTo>
                  <a:lnTo>
                    <a:pt x="666" y="1980"/>
                  </a:lnTo>
                  <a:lnTo>
                    <a:pt x="663" y="1971"/>
                  </a:lnTo>
                  <a:lnTo>
                    <a:pt x="654" y="1965"/>
                  </a:lnTo>
                  <a:lnTo>
                    <a:pt x="649" y="1959"/>
                  </a:lnTo>
                  <a:lnTo>
                    <a:pt x="645" y="1952"/>
                  </a:lnTo>
                  <a:lnTo>
                    <a:pt x="642" y="1944"/>
                  </a:lnTo>
                  <a:lnTo>
                    <a:pt x="642" y="1935"/>
                  </a:lnTo>
                  <a:lnTo>
                    <a:pt x="639" y="1926"/>
                  </a:lnTo>
                  <a:lnTo>
                    <a:pt x="633" y="1914"/>
                  </a:lnTo>
                  <a:lnTo>
                    <a:pt x="627" y="1905"/>
                  </a:lnTo>
                  <a:lnTo>
                    <a:pt x="624" y="1896"/>
                  </a:lnTo>
                  <a:lnTo>
                    <a:pt x="618" y="1887"/>
                  </a:lnTo>
                  <a:lnTo>
                    <a:pt x="618" y="1878"/>
                  </a:lnTo>
                  <a:lnTo>
                    <a:pt x="606" y="1872"/>
                  </a:lnTo>
                  <a:lnTo>
                    <a:pt x="597" y="1872"/>
                  </a:lnTo>
                  <a:lnTo>
                    <a:pt x="588" y="1872"/>
                  </a:lnTo>
                  <a:lnTo>
                    <a:pt x="579" y="1872"/>
                  </a:lnTo>
                  <a:lnTo>
                    <a:pt x="579" y="1863"/>
                  </a:lnTo>
                  <a:lnTo>
                    <a:pt x="576" y="1854"/>
                  </a:lnTo>
                  <a:lnTo>
                    <a:pt x="570" y="1845"/>
                  </a:lnTo>
                  <a:lnTo>
                    <a:pt x="564" y="1836"/>
                  </a:lnTo>
                  <a:lnTo>
                    <a:pt x="558" y="1827"/>
                  </a:lnTo>
                  <a:lnTo>
                    <a:pt x="555" y="1818"/>
                  </a:lnTo>
                  <a:lnTo>
                    <a:pt x="555" y="1809"/>
                  </a:lnTo>
                  <a:lnTo>
                    <a:pt x="549" y="1800"/>
                  </a:lnTo>
                  <a:lnTo>
                    <a:pt x="543" y="1788"/>
                  </a:lnTo>
                  <a:lnTo>
                    <a:pt x="543" y="1776"/>
                  </a:lnTo>
                  <a:lnTo>
                    <a:pt x="537" y="1767"/>
                  </a:lnTo>
                  <a:lnTo>
                    <a:pt x="531" y="1758"/>
                  </a:lnTo>
                  <a:lnTo>
                    <a:pt x="522" y="1752"/>
                  </a:lnTo>
                  <a:lnTo>
                    <a:pt x="516" y="1743"/>
                  </a:lnTo>
                  <a:lnTo>
                    <a:pt x="507" y="1734"/>
                  </a:lnTo>
                  <a:lnTo>
                    <a:pt x="498" y="1725"/>
                  </a:lnTo>
                  <a:lnTo>
                    <a:pt x="489" y="1722"/>
                  </a:lnTo>
                  <a:lnTo>
                    <a:pt x="480" y="1719"/>
                  </a:lnTo>
                  <a:lnTo>
                    <a:pt x="471" y="1716"/>
                  </a:lnTo>
                  <a:lnTo>
                    <a:pt x="459" y="1710"/>
                  </a:lnTo>
                  <a:lnTo>
                    <a:pt x="453" y="1701"/>
                  </a:lnTo>
                  <a:lnTo>
                    <a:pt x="444" y="1695"/>
                  </a:lnTo>
                  <a:lnTo>
                    <a:pt x="438" y="1686"/>
                  </a:lnTo>
                  <a:lnTo>
                    <a:pt x="435" y="1674"/>
                  </a:lnTo>
                  <a:lnTo>
                    <a:pt x="432" y="1665"/>
                  </a:lnTo>
                  <a:lnTo>
                    <a:pt x="429" y="1656"/>
                  </a:lnTo>
                  <a:lnTo>
                    <a:pt x="420" y="1650"/>
                  </a:lnTo>
                  <a:lnTo>
                    <a:pt x="411" y="1644"/>
                  </a:lnTo>
                  <a:lnTo>
                    <a:pt x="405" y="1635"/>
                  </a:lnTo>
                  <a:lnTo>
                    <a:pt x="396" y="1629"/>
                  </a:lnTo>
                  <a:lnTo>
                    <a:pt x="387" y="1626"/>
                  </a:lnTo>
                  <a:lnTo>
                    <a:pt x="378" y="1623"/>
                  </a:lnTo>
                  <a:lnTo>
                    <a:pt x="372" y="1614"/>
                  </a:lnTo>
                  <a:lnTo>
                    <a:pt x="366" y="1605"/>
                  </a:lnTo>
                  <a:lnTo>
                    <a:pt x="360" y="1596"/>
                  </a:lnTo>
                  <a:lnTo>
                    <a:pt x="354" y="1587"/>
                  </a:lnTo>
                  <a:lnTo>
                    <a:pt x="351" y="1578"/>
                  </a:lnTo>
                  <a:lnTo>
                    <a:pt x="348" y="1569"/>
                  </a:lnTo>
                  <a:lnTo>
                    <a:pt x="348" y="1560"/>
                  </a:lnTo>
                  <a:lnTo>
                    <a:pt x="348" y="1548"/>
                  </a:lnTo>
                  <a:lnTo>
                    <a:pt x="342" y="1539"/>
                  </a:lnTo>
                  <a:lnTo>
                    <a:pt x="330" y="1533"/>
                  </a:lnTo>
                  <a:lnTo>
                    <a:pt x="327" y="1524"/>
                  </a:lnTo>
                  <a:lnTo>
                    <a:pt x="324" y="1515"/>
                  </a:lnTo>
                  <a:lnTo>
                    <a:pt x="315" y="1509"/>
                  </a:lnTo>
                  <a:lnTo>
                    <a:pt x="306" y="1503"/>
                  </a:lnTo>
                  <a:lnTo>
                    <a:pt x="300" y="1494"/>
                  </a:lnTo>
                  <a:lnTo>
                    <a:pt x="291" y="1491"/>
                  </a:lnTo>
                  <a:lnTo>
                    <a:pt x="282" y="1485"/>
                  </a:lnTo>
                  <a:lnTo>
                    <a:pt x="273" y="1482"/>
                  </a:lnTo>
                  <a:lnTo>
                    <a:pt x="264" y="1482"/>
                  </a:lnTo>
                  <a:lnTo>
                    <a:pt x="255" y="1476"/>
                  </a:lnTo>
                  <a:lnTo>
                    <a:pt x="246" y="1473"/>
                  </a:lnTo>
                  <a:lnTo>
                    <a:pt x="234" y="1470"/>
                  </a:lnTo>
                  <a:lnTo>
                    <a:pt x="225" y="1470"/>
                  </a:lnTo>
                  <a:lnTo>
                    <a:pt x="216" y="1470"/>
                  </a:lnTo>
                  <a:lnTo>
                    <a:pt x="207" y="1470"/>
                  </a:lnTo>
                  <a:lnTo>
                    <a:pt x="198" y="1470"/>
                  </a:lnTo>
                  <a:lnTo>
                    <a:pt x="192" y="1461"/>
                  </a:lnTo>
                  <a:lnTo>
                    <a:pt x="189" y="1452"/>
                  </a:lnTo>
                  <a:lnTo>
                    <a:pt x="180" y="1446"/>
                  </a:lnTo>
                  <a:lnTo>
                    <a:pt x="174" y="1437"/>
                  </a:lnTo>
                  <a:lnTo>
                    <a:pt x="165" y="1437"/>
                  </a:lnTo>
                  <a:lnTo>
                    <a:pt x="156" y="1434"/>
                  </a:lnTo>
                  <a:lnTo>
                    <a:pt x="147" y="1431"/>
                  </a:lnTo>
                  <a:lnTo>
                    <a:pt x="138" y="1425"/>
                  </a:lnTo>
                  <a:lnTo>
                    <a:pt x="129" y="1419"/>
                  </a:lnTo>
                  <a:lnTo>
                    <a:pt x="123" y="1410"/>
                  </a:lnTo>
                  <a:lnTo>
                    <a:pt x="114" y="1401"/>
                  </a:lnTo>
                  <a:lnTo>
                    <a:pt x="105" y="1398"/>
                  </a:lnTo>
                  <a:lnTo>
                    <a:pt x="105" y="1389"/>
                  </a:lnTo>
                  <a:lnTo>
                    <a:pt x="102" y="1380"/>
                  </a:lnTo>
                  <a:lnTo>
                    <a:pt x="93" y="1371"/>
                  </a:lnTo>
                  <a:lnTo>
                    <a:pt x="84" y="1371"/>
                  </a:lnTo>
                  <a:lnTo>
                    <a:pt x="75" y="1368"/>
                  </a:lnTo>
                  <a:lnTo>
                    <a:pt x="75" y="1359"/>
                  </a:lnTo>
                  <a:lnTo>
                    <a:pt x="72" y="1350"/>
                  </a:lnTo>
                  <a:lnTo>
                    <a:pt x="69" y="1341"/>
                  </a:lnTo>
                  <a:lnTo>
                    <a:pt x="60" y="1338"/>
                  </a:lnTo>
                  <a:lnTo>
                    <a:pt x="51" y="1338"/>
                  </a:lnTo>
                  <a:lnTo>
                    <a:pt x="42" y="1338"/>
                  </a:lnTo>
                  <a:lnTo>
                    <a:pt x="33" y="1338"/>
                  </a:lnTo>
                  <a:lnTo>
                    <a:pt x="24" y="1338"/>
                  </a:lnTo>
                  <a:lnTo>
                    <a:pt x="18" y="1329"/>
                  </a:lnTo>
                  <a:lnTo>
                    <a:pt x="12" y="1320"/>
                  </a:lnTo>
                  <a:lnTo>
                    <a:pt x="6" y="1311"/>
                  </a:lnTo>
                  <a:lnTo>
                    <a:pt x="9" y="1302"/>
                  </a:lnTo>
                  <a:lnTo>
                    <a:pt x="9" y="1293"/>
                  </a:lnTo>
                  <a:lnTo>
                    <a:pt x="6" y="1296"/>
                  </a:lnTo>
                  <a:lnTo>
                    <a:pt x="6" y="1272"/>
                  </a:lnTo>
                  <a:lnTo>
                    <a:pt x="6" y="1257"/>
                  </a:lnTo>
                  <a:lnTo>
                    <a:pt x="9" y="1254"/>
                  </a:lnTo>
                  <a:lnTo>
                    <a:pt x="12" y="1248"/>
                  </a:lnTo>
                  <a:lnTo>
                    <a:pt x="9" y="1239"/>
                  </a:lnTo>
                  <a:lnTo>
                    <a:pt x="9" y="1230"/>
                  </a:lnTo>
                  <a:lnTo>
                    <a:pt x="9" y="1221"/>
                  </a:lnTo>
                  <a:lnTo>
                    <a:pt x="6" y="1212"/>
                  </a:lnTo>
                  <a:lnTo>
                    <a:pt x="0" y="1203"/>
                  </a:lnTo>
                  <a:lnTo>
                    <a:pt x="0" y="1194"/>
                  </a:lnTo>
                  <a:lnTo>
                    <a:pt x="3" y="1185"/>
                  </a:lnTo>
                  <a:lnTo>
                    <a:pt x="12" y="1176"/>
                  </a:lnTo>
                  <a:lnTo>
                    <a:pt x="21" y="1173"/>
                  </a:lnTo>
                  <a:lnTo>
                    <a:pt x="27" y="1164"/>
                  </a:lnTo>
                  <a:lnTo>
                    <a:pt x="33" y="1155"/>
                  </a:lnTo>
                  <a:lnTo>
                    <a:pt x="42" y="1146"/>
                  </a:lnTo>
                  <a:lnTo>
                    <a:pt x="45" y="1137"/>
                  </a:lnTo>
                  <a:lnTo>
                    <a:pt x="54" y="1128"/>
                  </a:lnTo>
                  <a:lnTo>
                    <a:pt x="63" y="1119"/>
                  </a:lnTo>
                  <a:lnTo>
                    <a:pt x="72" y="1107"/>
                  </a:lnTo>
                  <a:lnTo>
                    <a:pt x="75" y="1098"/>
                  </a:lnTo>
                  <a:lnTo>
                    <a:pt x="78" y="1089"/>
                  </a:lnTo>
                  <a:lnTo>
                    <a:pt x="81" y="1080"/>
                  </a:lnTo>
                  <a:lnTo>
                    <a:pt x="84" y="1071"/>
                  </a:lnTo>
                  <a:lnTo>
                    <a:pt x="87" y="1062"/>
                  </a:lnTo>
                  <a:lnTo>
                    <a:pt x="90" y="1053"/>
                  </a:lnTo>
                  <a:lnTo>
                    <a:pt x="93" y="1044"/>
                  </a:lnTo>
                  <a:lnTo>
                    <a:pt x="96" y="1035"/>
                  </a:lnTo>
                  <a:lnTo>
                    <a:pt x="99" y="1023"/>
                  </a:lnTo>
                  <a:lnTo>
                    <a:pt x="102" y="1014"/>
                  </a:lnTo>
                  <a:lnTo>
                    <a:pt x="105" y="1005"/>
                  </a:lnTo>
                  <a:lnTo>
                    <a:pt x="111" y="996"/>
                  </a:lnTo>
                  <a:lnTo>
                    <a:pt x="117" y="987"/>
                  </a:lnTo>
                  <a:lnTo>
                    <a:pt x="123" y="975"/>
                  </a:lnTo>
                  <a:lnTo>
                    <a:pt x="129" y="966"/>
                  </a:lnTo>
                  <a:lnTo>
                    <a:pt x="129" y="957"/>
                  </a:lnTo>
                  <a:lnTo>
                    <a:pt x="132" y="948"/>
                  </a:lnTo>
                  <a:lnTo>
                    <a:pt x="135" y="939"/>
                  </a:lnTo>
                  <a:lnTo>
                    <a:pt x="135" y="930"/>
                  </a:lnTo>
                  <a:lnTo>
                    <a:pt x="135" y="921"/>
                  </a:lnTo>
                  <a:lnTo>
                    <a:pt x="135" y="909"/>
                  </a:lnTo>
                  <a:lnTo>
                    <a:pt x="135" y="900"/>
                  </a:lnTo>
                  <a:lnTo>
                    <a:pt x="135" y="891"/>
                  </a:lnTo>
                  <a:lnTo>
                    <a:pt x="135" y="882"/>
                  </a:lnTo>
                  <a:lnTo>
                    <a:pt x="135" y="873"/>
                  </a:lnTo>
                  <a:lnTo>
                    <a:pt x="135" y="864"/>
                  </a:lnTo>
                  <a:lnTo>
                    <a:pt x="135" y="855"/>
                  </a:lnTo>
                  <a:lnTo>
                    <a:pt x="129" y="846"/>
                  </a:lnTo>
                  <a:lnTo>
                    <a:pt x="129" y="837"/>
                  </a:lnTo>
                  <a:lnTo>
                    <a:pt x="129" y="828"/>
                  </a:lnTo>
                  <a:lnTo>
                    <a:pt x="129" y="819"/>
                  </a:lnTo>
                  <a:lnTo>
                    <a:pt x="132" y="807"/>
                  </a:lnTo>
                  <a:lnTo>
                    <a:pt x="126" y="795"/>
                  </a:lnTo>
                  <a:lnTo>
                    <a:pt x="132" y="807"/>
                  </a:lnTo>
                  <a:lnTo>
                    <a:pt x="132" y="807"/>
                  </a:lnTo>
                </a:path>
              </a:pathLst>
            </a:custGeom>
            <a:solidFill>
              <a:srgbClr val="008000"/>
            </a:solidFill>
            <a:ln w="41275" cap="rnd" cmpd="sng">
              <a:solidFill>
                <a:srgbClr val="339966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1366" tIns="30683" rIns="61366" bIns="30683">
              <a:spAutoFit/>
            </a:bodyPr>
            <a:lstStyle/>
            <a:p>
              <a:endParaRPr lang="es-ES" dirty="0"/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340" y="1616"/>
              <a:ext cx="272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1366" tIns="30683" rIns="61366" bIns="30683">
              <a:spAutoFit/>
            </a:bodyPr>
            <a:lstStyle>
              <a:lvl1pPr defTabSz="9032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0850" defTabSz="9032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03288" defTabSz="9032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54138" defTabSz="9032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03400" defTabSz="9032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60600" defTabSz="9032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17800" defTabSz="9032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175000" defTabSz="9032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32200" defTabSz="9032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r>
                <a:rPr lang="es-CO" altLang="es-E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2016</a:t>
              </a:r>
              <a:endParaRPr lang="es-CO" altLang="es-E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</p:grp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910844" y="4768065"/>
            <a:ext cx="909638" cy="1204913"/>
          </a:xfrm>
          <a:prstGeom prst="upArrowCallout">
            <a:avLst>
              <a:gd name="adj1" fmla="val 25000"/>
              <a:gd name="adj2" fmla="val 25000"/>
              <a:gd name="adj3" fmla="val 22077"/>
              <a:gd name="adj4" fmla="val 70657"/>
            </a:avLst>
          </a:prstGeom>
          <a:solidFill>
            <a:srgbClr val="0066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366" tIns="30683" rIns="61366" bIns="30683">
            <a:spAutoFit/>
          </a:bodyPr>
          <a:lstStyle>
            <a:lvl1pPr defTabSz="903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0850" defTabSz="903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03288" defTabSz="903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4138" defTabSz="903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03400" defTabSz="903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60600" defTabSz="903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17800" defTabSz="903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75000" defTabSz="903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32200" defTabSz="903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s-CO" altLang="es-ES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Inequidad </a:t>
            </a:r>
          </a:p>
          <a:p>
            <a:pPr algn="ctr" eaLnBrk="0" hangingPunct="0">
              <a:lnSpc>
                <a:spcPct val="110000"/>
              </a:lnSpc>
            </a:pPr>
            <a:r>
              <a:rPr lang="es-CO" altLang="es-ES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y bajo</a:t>
            </a:r>
          </a:p>
          <a:p>
            <a:pPr algn="ctr" eaLnBrk="0" hangingPunct="0">
              <a:lnSpc>
                <a:spcPct val="110000"/>
              </a:lnSpc>
            </a:pPr>
            <a:r>
              <a:rPr lang="es-CO" altLang="es-ES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nivel de</a:t>
            </a:r>
          </a:p>
          <a:p>
            <a:pPr algn="ctr" eaLnBrk="0" hangingPunct="0">
              <a:lnSpc>
                <a:spcPct val="110000"/>
              </a:lnSpc>
            </a:pPr>
            <a:r>
              <a:rPr lang="es-CO" altLang="es-ES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 Desarrollo 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8829517" y="3489456"/>
            <a:ext cx="1948658" cy="2770032"/>
          </a:xfrm>
          <a:prstGeom prst="upArrowCallout">
            <a:avLst>
              <a:gd name="adj1" fmla="val 29352"/>
              <a:gd name="adj2" fmla="val 26042"/>
              <a:gd name="adj3" fmla="val 16582"/>
              <a:gd name="adj4" fmla="val 80407"/>
            </a:avLst>
          </a:prstGeom>
          <a:solidFill>
            <a:srgbClr val="0066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1366" tIns="30683" rIns="61366" bIns="30683">
            <a:spAutoFit/>
          </a:bodyPr>
          <a:lstStyle>
            <a:lvl1pPr defTabSz="903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0850" defTabSz="903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03288" defTabSz="903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4138" defTabSz="903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03400" defTabSz="903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60600" defTabSz="903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17800" defTabSz="903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75000" defTabSz="903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32200" defTabSz="903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s-ES" sz="1000" b="1" dirty="0" smtClean="0">
                <a:solidFill>
                  <a:schemeClr val="bg1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“En el año 2025 Antioquia será una región más próspera, productiva, competitiva, pujante y ambientalmente sostenible, a partir de la ejecución de proyectos visionarios y de la lucha frontal contra la desigualdad social, la inequidad, el desempleo, el analfabetismo, el pesimismo, el atraso, la miseria y el hambre</a:t>
            </a:r>
            <a:endParaRPr lang="es-CO" altLang="es-ES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9349136" y="2254629"/>
            <a:ext cx="1007344" cy="1104081"/>
            <a:chOff x="5071" y="1026"/>
            <a:chExt cx="440" cy="608"/>
          </a:xfrm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5071" y="1026"/>
              <a:ext cx="440" cy="608"/>
            </a:xfrm>
            <a:custGeom>
              <a:avLst/>
              <a:gdLst>
                <a:gd name="T0" fmla="*/ 264 w 3697"/>
                <a:gd name="T1" fmla="*/ 837 h 3994"/>
                <a:gd name="T2" fmla="*/ 207 w 3697"/>
                <a:gd name="T3" fmla="*/ 1065 h 3994"/>
                <a:gd name="T4" fmla="*/ 408 w 3697"/>
                <a:gd name="T5" fmla="*/ 1005 h 3994"/>
                <a:gd name="T6" fmla="*/ 396 w 3697"/>
                <a:gd name="T7" fmla="*/ 738 h 3994"/>
                <a:gd name="T8" fmla="*/ 375 w 3697"/>
                <a:gd name="T9" fmla="*/ 459 h 3994"/>
                <a:gd name="T10" fmla="*/ 288 w 3697"/>
                <a:gd name="T11" fmla="*/ 315 h 3994"/>
                <a:gd name="T12" fmla="*/ 546 w 3697"/>
                <a:gd name="T13" fmla="*/ 231 h 3994"/>
                <a:gd name="T14" fmla="*/ 768 w 3697"/>
                <a:gd name="T15" fmla="*/ 57 h 3994"/>
                <a:gd name="T16" fmla="*/ 840 w 3697"/>
                <a:gd name="T17" fmla="*/ 138 h 3994"/>
                <a:gd name="T18" fmla="*/ 990 w 3697"/>
                <a:gd name="T19" fmla="*/ 324 h 3994"/>
                <a:gd name="T20" fmla="*/ 1026 w 3697"/>
                <a:gd name="T21" fmla="*/ 573 h 3994"/>
                <a:gd name="T22" fmla="*/ 894 w 3697"/>
                <a:gd name="T23" fmla="*/ 798 h 3994"/>
                <a:gd name="T24" fmla="*/ 801 w 3697"/>
                <a:gd name="T25" fmla="*/ 1056 h 3994"/>
                <a:gd name="T26" fmla="*/ 702 w 3697"/>
                <a:gd name="T27" fmla="*/ 1302 h 3994"/>
                <a:gd name="T28" fmla="*/ 663 w 3697"/>
                <a:gd name="T29" fmla="*/ 1560 h 3994"/>
                <a:gd name="T30" fmla="*/ 861 w 3697"/>
                <a:gd name="T31" fmla="*/ 1719 h 3994"/>
                <a:gd name="T32" fmla="*/ 1137 w 3697"/>
                <a:gd name="T33" fmla="*/ 1764 h 3994"/>
                <a:gd name="T34" fmla="*/ 1458 w 3697"/>
                <a:gd name="T35" fmla="*/ 1791 h 3994"/>
                <a:gd name="T36" fmla="*/ 1668 w 3697"/>
                <a:gd name="T37" fmla="*/ 1614 h 3994"/>
                <a:gd name="T38" fmla="*/ 1827 w 3697"/>
                <a:gd name="T39" fmla="*/ 1362 h 3994"/>
                <a:gd name="T40" fmla="*/ 2001 w 3697"/>
                <a:gd name="T41" fmla="*/ 1116 h 3994"/>
                <a:gd name="T42" fmla="*/ 2250 w 3697"/>
                <a:gd name="T43" fmla="*/ 972 h 3994"/>
                <a:gd name="T44" fmla="*/ 2496 w 3697"/>
                <a:gd name="T45" fmla="*/ 930 h 3994"/>
                <a:gd name="T46" fmla="*/ 2739 w 3697"/>
                <a:gd name="T47" fmla="*/ 1005 h 3994"/>
                <a:gd name="T48" fmla="*/ 2925 w 3697"/>
                <a:gd name="T49" fmla="*/ 1266 h 3994"/>
                <a:gd name="T50" fmla="*/ 2919 w 3697"/>
                <a:gd name="T51" fmla="*/ 1533 h 3994"/>
                <a:gd name="T52" fmla="*/ 2979 w 3697"/>
                <a:gd name="T53" fmla="*/ 1773 h 3994"/>
                <a:gd name="T54" fmla="*/ 3114 w 3697"/>
                <a:gd name="T55" fmla="*/ 1839 h 3994"/>
                <a:gd name="T56" fmla="*/ 3078 w 3697"/>
                <a:gd name="T57" fmla="*/ 2100 h 3994"/>
                <a:gd name="T58" fmla="*/ 3195 w 3697"/>
                <a:gd name="T59" fmla="*/ 2334 h 3994"/>
                <a:gd name="T60" fmla="*/ 3423 w 3697"/>
                <a:gd name="T61" fmla="*/ 2160 h 3994"/>
                <a:gd name="T62" fmla="*/ 3630 w 3697"/>
                <a:gd name="T63" fmla="*/ 2025 h 3994"/>
                <a:gd name="T64" fmla="*/ 3696 w 3697"/>
                <a:gd name="T65" fmla="*/ 2295 h 3994"/>
                <a:gd name="T66" fmla="*/ 3492 w 3697"/>
                <a:gd name="T67" fmla="*/ 2502 h 3994"/>
                <a:gd name="T68" fmla="*/ 3264 w 3697"/>
                <a:gd name="T69" fmla="*/ 2676 h 3994"/>
                <a:gd name="T70" fmla="*/ 3042 w 3697"/>
                <a:gd name="T71" fmla="*/ 2844 h 3994"/>
                <a:gd name="T72" fmla="*/ 2910 w 3697"/>
                <a:gd name="T73" fmla="*/ 3081 h 3994"/>
                <a:gd name="T74" fmla="*/ 2760 w 3697"/>
                <a:gd name="T75" fmla="*/ 3312 h 3994"/>
                <a:gd name="T76" fmla="*/ 2721 w 3697"/>
                <a:gd name="T77" fmla="*/ 3549 h 3994"/>
                <a:gd name="T78" fmla="*/ 2535 w 3697"/>
                <a:gd name="T79" fmla="*/ 3720 h 3994"/>
                <a:gd name="T80" fmla="*/ 2277 w 3697"/>
                <a:gd name="T81" fmla="*/ 3732 h 3994"/>
                <a:gd name="T82" fmla="*/ 2052 w 3697"/>
                <a:gd name="T83" fmla="*/ 3900 h 3994"/>
                <a:gd name="T84" fmla="*/ 1869 w 3697"/>
                <a:gd name="T85" fmla="*/ 3831 h 3994"/>
                <a:gd name="T86" fmla="*/ 1665 w 3697"/>
                <a:gd name="T87" fmla="*/ 3690 h 3994"/>
                <a:gd name="T88" fmla="*/ 1521 w 3697"/>
                <a:gd name="T89" fmla="*/ 3903 h 3994"/>
                <a:gd name="T90" fmla="*/ 1236 w 3697"/>
                <a:gd name="T91" fmla="*/ 3987 h 3994"/>
                <a:gd name="T92" fmla="*/ 1086 w 3697"/>
                <a:gd name="T93" fmla="*/ 3762 h 3994"/>
                <a:gd name="T94" fmla="*/ 1041 w 3697"/>
                <a:gd name="T95" fmla="*/ 3477 h 3994"/>
                <a:gd name="T96" fmla="*/ 939 w 3697"/>
                <a:gd name="T97" fmla="*/ 3240 h 3994"/>
                <a:gd name="T98" fmla="*/ 681 w 3697"/>
                <a:gd name="T99" fmla="*/ 3066 h 3994"/>
                <a:gd name="T100" fmla="*/ 411 w 3697"/>
                <a:gd name="T101" fmla="*/ 3096 h 3994"/>
                <a:gd name="T102" fmla="*/ 249 w 3697"/>
                <a:gd name="T103" fmla="*/ 2904 h 3994"/>
                <a:gd name="T104" fmla="*/ 168 w 3697"/>
                <a:gd name="T105" fmla="*/ 2628 h 3994"/>
                <a:gd name="T106" fmla="*/ 63 w 3697"/>
                <a:gd name="T107" fmla="*/ 2397 h 3994"/>
                <a:gd name="T108" fmla="*/ 225 w 3697"/>
                <a:gd name="T109" fmla="*/ 2187 h 3994"/>
                <a:gd name="T110" fmla="*/ 456 w 3697"/>
                <a:gd name="T111" fmla="*/ 2154 h 3994"/>
                <a:gd name="T112" fmla="*/ 708 w 3697"/>
                <a:gd name="T113" fmla="*/ 2079 h 3994"/>
                <a:gd name="T114" fmla="*/ 579 w 3697"/>
                <a:gd name="T115" fmla="*/ 1863 h 3994"/>
                <a:gd name="T116" fmla="*/ 396 w 3697"/>
                <a:gd name="T117" fmla="*/ 1629 h 3994"/>
                <a:gd name="T118" fmla="*/ 192 w 3697"/>
                <a:gd name="T119" fmla="*/ 1461 h 3994"/>
                <a:gd name="T120" fmla="*/ 9 w 3697"/>
                <a:gd name="T121" fmla="*/ 1293 h 3994"/>
                <a:gd name="T122" fmla="*/ 96 w 3697"/>
                <a:gd name="T123" fmla="*/ 1035 h 3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97" h="3994">
                  <a:moveTo>
                    <a:pt x="132" y="807"/>
                  </a:moveTo>
                  <a:lnTo>
                    <a:pt x="132" y="795"/>
                  </a:lnTo>
                  <a:lnTo>
                    <a:pt x="132" y="786"/>
                  </a:lnTo>
                  <a:lnTo>
                    <a:pt x="132" y="777"/>
                  </a:lnTo>
                  <a:lnTo>
                    <a:pt x="135" y="768"/>
                  </a:lnTo>
                  <a:lnTo>
                    <a:pt x="132" y="759"/>
                  </a:lnTo>
                  <a:lnTo>
                    <a:pt x="123" y="753"/>
                  </a:lnTo>
                  <a:lnTo>
                    <a:pt x="120" y="744"/>
                  </a:lnTo>
                  <a:lnTo>
                    <a:pt x="120" y="735"/>
                  </a:lnTo>
                  <a:lnTo>
                    <a:pt x="129" y="732"/>
                  </a:lnTo>
                  <a:lnTo>
                    <a:pt x="138" y="732"/>
                  </a:lnTo>
                  <a:lnTo>
                    <a:pt x="144" y="741"/>
                  </a:lnTo>
                  <a:lnTo>
                    <a:pt x="150" y="753"/>
                  </a:lnTo>
                  <a:lnTo>
                    <a:pt x="156" y="765"/>
                  </a:lnTo>
                  <a:lnTo>
                    <a:pt x="162" y="774"/>
                  </a:lnTo>
                  <a:lnTo>
                    <a:pt x="165" y="783"/>
                  </a:lnTo>
                  <a:lnTo>
                    <a:pt x="168" y="792"/>
                  </a:lnTo>
                  <a:lnTo>
                    <a:pt x="174" y="801"/>
                  </a:lnTo>
                  <a:lnTo>
                    <a:pt x="180" y="810"/>
                  </a:lnTo>
                  <a:lnTo>
                    <a:pt x="186" y="819"/>
                  </a:lnTo>
                  <a:lnTo>
                    <a:pt x="195" y="825"/>
                  </a:lnTo>
                  <a:lnTo>
                    <a:pt x="201" y="834"/>
                  </a:lnTo>
                  <a:lnTo>
                    <a:pt x="210" y="837"/>
                  </a:lnTo>
                  <a:lnTo>
                    <a:pt x="219" y="837"/>
                  </a:lnTo>
                  <a:lnTo>
                    <a:pt x="228" y="840"/>
                  </a:lnTo>
                  <a:lnTo>
                    <a:pt x="237" y="840"/>
                  </a:lnTo>
                  <a:lnTo>
                    <a:pt x="246" y="840"/>
                  </a:lnTo>
                  <a:lnTo>
                    <a:pt x="255" y="837"/>
                  </a:lnTo>
                  <a:lnTo>
                    <a:pt x="264" y="837"/>
                  </a:lnTo>
                  <a:lnTo>
                    <a:pt x="273" y="840"/>
                  </a:lnTo>
                  <a:lnTo>
                    <a:pt x="279" y="849"/>
                  </a:lnTo>
                  <a:lnTo>
                    <a:pt x="282" y="858"/>
                  </a:lnTo>
                  <a:lnTo>
                    <a:pt x="282" y="867"/>
                  </a:lnTo>
                  <a:lnTo>
                    <a:pt x="273" y="873"/>
                  </a:lnTo>
                  <a:lnTo>
                    <a:pt x="267" y="882"/>
                  </a:lnTo>
                  <a:lnTo>
                    <a:pt x="261" y="891"/>
                  </a:lnTo>
                  <a:lnTo>
                    <a:pt x="264" y="900"/>
                  </a:lnTo>
                  <a:lnTo>
                    <a:pt x="267" y="909"/>
                  </a:lnTo>
                  <a:lnTo>
                    <a:pt x="270" y="918"/>
                  </a:lnTo>
                  <a:lnTo>
                    <a:pt x="270" y="927"/>
                  </a:lnTo>
                  <a:lnTo>
                    <a:pt x="270" y="936"/>
                  </a:lnTo>
                  <a:lnTo>
                    <a:pt x="270" y="945"/>
                  </a:lnTo>
                  <a:lnTo>
                    <a:pt x="261" y="948"/>
                  </a:lnTo>
                  <a:lnTo>
                    <a:pt x="252" y="951"/>
                  </a:lnTo>
                  <a:lnTo>
                    <a:pt x="246" y="960"/>
                  </a:lnTo>
                  <a:lnTo>
                    <a:pt x="246" y="969"/>
                  </a:lnTo>
                  <a:lnTo>
                    <a:pt x="243" y="978"/>
                  </a:lnTo>
                  <a:lnTo>
                    <a:pt x="237" y="987"/>
                  </a:lnTo>
                  <a:lnTo>
                    <a:pt x="228" y="993"/>
                  </a:lnTo>
                  <a:lnTo>
                    <a:pt x="222" y="1002"/>
                  </a:lnTo>
                  <a:lnTo>
                    <a:pt x="222" y="1011"/>
                  </a:lnTo>
                  <a:lnTo>
                    <a:pt x="219" y="1020"/>
                  </a:lnTo>
                  <a:lnTo>
                    <a:pt x="216" y="1029"/>
                  </a:lnTo>
                  <a:lnTo>
                    <a:pt x="213" y="1038"/>
                  </a:lnTo>
                  <a:lnTo>
                    <a:pt x="210" y="1047"/>
                  </a:lnTo>
                  <a:lnTo>
                    <a:pt x="204" y="1056"/>
                  </a:lnTo>
                  <a:lnTo>
                    <a:pt x="198" y="1065"/>
                  </a:lnTo>
                  <a:lnTo>
                    <a:pt x="207" y="1065"/>
                  </a:lnTo>
                  <a:lnTo>
                    <a:pt x="213" y="1074"/>
                  </a:lnTo>
                  <a:lnTo>
                    <a:pt x="216" y="1083"/>
                  </a:lnTo>
                  <a:lnTo>
                    <a:pt x="222" y="1092"/>
                  </a:lnTo>
                  <a:lnTo>
                    <a:pt x="222" y="1101"/>
                  </a:lnTo>
                  <a:lnTo>
                    <a:pt x="231" y="1107"/>
                  </a:lnTo>
                  <a:lnTo>
                    <a:pt x="240" y="1107"/>
                  </a:lnTo>
                  <a:lnTo>
                    <a:pt x="246" y="1116"/>
                  </a:lnTo>
                  <a:lnTo>
                    <a:pt x="255" y="1116"/>
                  </a:lnTo>
                  <a:lnTo>
                    <a:pt x="264" y="1116"/>
                  </a:lnTo>
                  <a:lnTo>
                    <a:pt x="273" y="1116"/>
                  </a:lnTo>
                  <a:lnTo>
                    <a:pt x="282" y="1119"/>
                  </a:lnTo>
                  <a:lnTo>
                    <a:pt x="291" y="1122"/>
                  </a:lnTo>
                  <a:lnTo>
                    <a:pt x="297" y="1113"/>
                  </a:lnTo>
                  <a:lnTo>
                    <a:pt x="306" y="1107"/>
                  </a:lnTo>
                  <a:lnTo>
                    <a:pt x="315" y="1104"/>
                  </a:lnTo>
                  <a:lnTo>
                    <a:pt x="324" y="1104"/>
                  </a:lnTo>
                  <a:lnTo>
                    <a:pt x="333" y="1098"/>
                  </a:lnTo>
                  <a:lnTo>
                    <a:pt x="339" y="1089"/>
                  </a:lnTo>
                  <a:lnTo>
                    <a:pt x="345" y="1080"/>
                  </a:lnTo>
                  <a:lnTo>
                    <a:pt x="354" y="1077"/>
                  </a:lnTo>
                  <a:lnTo>
                    <a:pt x="363" y="1074"/>
                  </a:lnTo>
                  <a:lnTo>
                    <a:pt x="366" y="1065"/>
                  </a:lnTo>
                  <a:lnTo>
                    <a:pt x="372" y="1056"/>
                  </a:lnTo>
                  <a:lnTo>
                    <a:pt x="378" y="1047"/>
                  </a:lnTo>
                  <a:lnTo>
                    <a:pt x="381" y="1038"/>
                  </a:lnTo>
                  <a:lnTo>
                    <a:pt x="390" y="1029"/>
                  </a:lnTo>
                  <a:lnTo>
                    <a:pt x="393" y="1020"/>
                  </a:lnTo>
                  <a:lnTo>
                    <a:pt x="402" y="1014"/>
                  </a:lnTo>
                  <a:lnTo>
                    <a:pt x="408" y="1005"/>
                  </a:lnTo>
                  <a:lnTo>
                    <a:pt x="417" y="999"/>
                  </a:lnTo>
                  <a:lnTo>
                    <a:pt x="423" y="990"/>
                  </a:lnTo>
                  <a:lnTo>
                    <a:pt x="423" y="981"/>
                  </a:lnTo>
                  <a:lnTo>
                    <a:pt x="426" y="972"/>
                  </a:lnTo>
                  <a:lnTo>
                    <a:pt x="423" y="963"/>
                  </a:lnTo>
                  <a:lnTo>
                    <a:pt x="417" y="954"/>
                  </a:lnTo>
                  <a:lnTo>
                    <a:pt x="414" y="945"/>
                  </a:lnTo>
                  <a:lnTo>
                    <a:pt x="414" y="936"/>
                  </a:lnTo>
                  <a:lnTo>
                    <a:pt x="414" y="927"/>
                  </a:lnTo>
                  <a:lnTo>
                    <a:pt x="405" y="921"/>
                  </a:lnTo>
                  <a:lnTo>
                    <a:pt x="402" y="912"/>
                  </a:lnTo>
                  <a:lnTo>
                    <a:pt x="405" y="903"/>
                  </a:lnTo>
                  <a:lnTo>
                    <a:pt x="408" y="894"/>
                  </a:lnTo>
                  <a:lnTo>
                    <a:pt x="411" y="885"/>
                  </a:lnTo>
                  <a:lnTo>
                    <a:pt x="411" y="876"/>
                  </a:lnTo>
                  <a:lnTo>
                    <a:pt x="411" y="867"/>
                  </a:lnTo>
                  <a:lnTo>
                    <a:pt x="411" y="858"/>
                  </a:lnTo>
                  <a:lnTo>
                    <a:pt x="402" y="852"/>
                  </a:lnTo>
                  <a:lnTo>
                    <a:pt x="399" y="843"/>
                  </a:lnTo>
                  <a:lnTo>
                    <a:pt x="396" y="834"/>
                  </a:lnTo>
                  <a:lnTo>
                    <a:pt x="390" y="825"/>
                  </a:lnTo>
                  <a:lnTo>
                    <a:pt x="390" y="804"/>
                  </a:lnTo>
                  <a:lnTo>
                    <a:pt x="390" y="795"/>
                  </a:lnTo>
                  <a:lnTo>
                    <a:pt x="390" y="786"/>
                  </a:lnTo>
                  <a:lnTo>
                    <a:pt x="390" y="777"/>
                  </a:lnTo>
                  <a:lnTo>
                    <a:pt x="393" y="765"/>
                  </a:lnTo>
                  <a:lnTo>
                    <a:pt x="396" y="756"/>
                  </a:lnTo>
                  <a:lnTo>
                    <a:pt x="396" y="747"/>
                  </a:lnTo>
                  <a:lnTo>
                    <a:pt x="396" y="738"/>
                  </a:lnTo>
                  <a:lnTo>
                    <a:pt x="399" y="726"/>
                  </a:lnTo>
                  <a:lnTo>
                    <a:pt x="405" y="714"/>
                  </a:lnTo>
                  <a:lnTo>
                    <a:pt x="405" y="705"/>
                  </a:lnTo>
                  <a:lnTo>
                    <a:pt x="402" y="696"/>
                  </a:lnTo>
                  <a:lnTo>
                    <a:pt x="399" y="687"/>
                  </a:lnTo>
                  <a:lnTo>
                    <a:pt x="396" y="678"/>
                  </a:lnTo>
                  <a:lnTo>
                    <a:pt x="396" y="669"/>
                  </a:lnTo>
                  <a:lnTo>
                    <a:pt x="396" y="660"/>
                  </a:lnTo>
                  <a:lnTo>
                    <a:pt x="396" y="651"/>
                  </a:lnTo>
                  <a:lnTo>
                    <a:pt x="396" y="642"/>
                  </a:lnTo>
                  <a:lnTo>
                    <a:pt x="396" y="630"/>
                  </a:lnTo>
                  <a:lnTo>
                    <a:pt x="396" y="621"/>
                  </a:lnTo>
                  <a:lnTo>
                    <a:pt x="396" y="612"/>
                  </a:lnTo>
                  <a:lnTo>
                    <a:pt x="390" y="603"/>
                  </a:lnTo>
                  <a:lnTo>
                    <a:pt x="390" y="591"/>
                  </a:lnTo>
                  <a:lnTo>
                    <a:pt x="390" y="579"/>
                  </a:lnTo>
                  <a:lnTo>
                    <a:pt x="390" y="570"/>
                  </a:lnTo>
                  <a:lnTo>
                    <a:pt x="390" y="561"/>
                  </a:lnTo>
                  <a:lnTo>
                    <a:pt x="387" y="549"/>
                  </a:lnTo>
                  <a:lnTo>
                    <a:pt x="378" y="543"/>
                  </a:lnTo>
                  <a:lnTo>
                    <a:pt x="375" y="534"/>
                  </a:lnTo>
                  <a:lnTo>
                    <a:pt x="369" y="525"/>
                  </a:lnTo>
                  <a:lnTo>
                    <a:pt x="372" y="516"/>
                  </a:lnTo>
                  <a:lnTo>
                    <a:pt x="378" y="507"/>
                  </a:lnTo>
                  <a:lnTo>
                    <a:pt x="378" y="498"/>
                  </a:lnTo>
                  <a:lnTo>
                    <a:pt x="375" y="489"/>
                  </a:lnTo>
                  <a:lnTo>
                    <a:pt x="375" y="477"/>
                  </a:lnTo>
                  <a:lnTo>
                    <a:pt x="375" y="468"/>
                  </a:lnTo>
                  <a:lnTo>
                    <a:pt x="375" y="459"/>
                  </a:lnTo>
                  <a:lnTo>
                    <a:pt x="372" y="450"/>
                  </a:lnTo>
                  <a:lnTo>
                    <a:pt x="363" y="447"/>
                  </a:lnTo>
                  <a:lnTo>
                    <a:pt x="357" y="438"/>
                  </a:lnTo>
                  <a:lnTo>
                    <a:pt x="348" y="435"/>
                  </a:lnTo>
                  <a:lnTo>
                    <a:pt x="339" y="432"/>
                  </a:lnTo>
                  <a:lnTo>
                    <a:pt x="330" y="435"/>
                  </a:lnTo>
                  <a:lnTo>
                    <a:pt x="321" y="441"/>
                  </a:lnTo>
                  <a:lnTo>
                    <a:pt x="315" y="450"/>
                  </a:lnTo>
                  <a:lnTo>
                    <a:pt x="312" y="459"/>
                  </a:lnTo>
                  <a:lnTo>
                    <a:pt x="303" y="450"/>
                  </a:lnTo>
                  <a:lnTo>
                    <a:pt x="294" y="447"/>
                  </a:lnTo>
                  <a:lnTo>
                    <a:pt x="285" y="441"/>
                  </a:lnTo>
                  <a:lnTo>
                    <a:pt x="276" y="435"/>
                  </a:lnTo>
                  <a:lnTo>
                    <a:pt x="267" y="432"/>
                  </a:lnTo>
                  <a:lnTo>
                    <a:pt x="261" y="423"/>
                  </a:lnTo>
                  <a:lnTo>
                    <a:pt x="258" y="414"/>
                  </a:lnTo>
                  <a:lnTo>
                    <a:pt x="255" y="405"/>
                  </a:lnTo>
                  <a:lnTo>
                    <a:pt x="246" y="399"/>
                  </a:lnTo>
                  <a:lnTo>
                    <a:pt x="243" y="390"/>
                  </a:lnTo>
                  <a:lnTo>
                    <a:pt x="243" y="381"/>
                  </a:lnTo>
                  <a:lnTo>
                    <a:pt x="252" y="378"/>
                  </a:lnTo>
                  <a:lnTo>
                    <a:pt x="258" y="369"/>
                  </a:lnTo>
                  <a:lnTo>
                    <a:pt x="261" y="360"/>
                  </a:lnTo>
                  <a:lnTo>
                    <a:pt x="261" y="351"/>
                  </a:lnTo>
                  <a:lnTo>
                    <a:pt x="264" y="342"/>
                  </a:lnTo>
                  <a:lnTo>
                    <a:pt x="264" y="333"/>
                  </a:lnTo>
                  <a:lnTo>
                    <a:pt x="270" y="324"/>
                  </a:lnTo>
                  <a:lnTo>
                    <a:pt x="279" y="321"/>
                  </a:lnTo>
                  <a:lnTo>
                    <a:pt x="288" y="315"/>
                  </a:lnTo>
                  <a:lnTo>
                    <a:pt x="297" y="315"/>
                  </a:lnTo>
                  <a:lnTo>
                    <a:pt x="306" y="312"/>
                  </a:lnTo>
                  <a:lnTo>
                    <a:pt x="309" y="303"/>
                  </a:lnTo>
                  <a:lnTo>
                    <a:pt x="318" y="303"/>
                  </a:lnTo>
                  <a:lnTo>
                    <a:pt x="327" y="303"/>
                  </a:lnTo>
                  <a:lnTo>
                    <a:pt x="336" y="303"/>
                  </a:lnTo>
                  <a:lnTo>
                    <a:pt x="342" y="294"/>
                  </a:lnTo>
                  <a:lnTo>
                    <a:pt x="345" y="285"/>
                  </a:lnTo>
                  <a:lnTo>
                    <a:pt x="357" y="279"/>
                  </a:lnTo>
                  <a:lnTo>
                    <a:pt x="366" y="273"/>
                  </a:lnTo>
                  <a:lnTo>
                    <a:pt x="375" y="270"/>
                  </a:lnTo>
                  <a:lnTo>
                    <a:pt x="384" y="267"/>
                  </a:lnTo>
                  <a:lnTo>
                    <a:pt x="393" y="267"/>
                  </a:lnTo>
                  <a:lnTo>
                    <a:pt x="405" y="264"/>
                  </a:lnTo>
                  <a:lnTo>
                    <a:pt x="414" y="261"/>
                  </a:lnTo>
                  <a:lnTo>
                    <a:pt x="423" y="261"/>
                  </a:lnTo>
                  <a:lnTo>
                    <a:pt x="432" y="264"/>
                  </a:lnTo>
                  <a:lnTo>
                    <a:pt x="441" y="264"/>
                  </a:lnTo>
                  <a:lnTo>
                    <a:pt x="453" y="261"/>
                  </a:lnTo>
                  <a:lnTo>
                    <a:pt x="462" y="258"/>
                  </a:lnTo>
                  <a:lnTo>
                    <a:pt x="471" y="258"/>
                  </a:lnTo>
                  <a:lnTo>
                    <a:pt x="483" y="255"/>
                  </a:lnTo>
                  <a:lnTo>
                    <a:pt x="492" y="252"/>
                  </a:lnTo>
                  <a:lnTo>
                    <a:pt x="501" y="252"/>
                  </a:lnTo>
                  <a:lnTo>
                    <a:pt x="510" y="255"/>
                  </a:lnTo>
                  <a:lnTo>
                    <a:pt x="519" y="255"/>
                  </a:lnTo>
                  <a:lnTo>
                    <a:pt x="528" y="246"/>
                  </a:lnTo>
                  <a:lnTo>
                    <a:pt x="540" y="240"/>
                  </a:lnTo>
                  <a:lnTo>
                    <a:pt x="546" y="231"/>
                  </a:lnTo>
                  <a:lnTo>
                    <a:pt x="555" y="222"/>
                  </a:lnTo>
                  <a:lnTo>
                    <a:pt x="564" y="219"/>
                  </a:lnTo>
                  <a:lnTo>
                    <a:pt x="573" y="219"/>
                  </a:lnTo>
                  <a:lnTo>
                    <a:pt x="582" y="213"/>
                  </a:lnTo>
                  <a:lnTo>
                    <a:pt x="588" y="204"/>
                  </a:lnTo>
                  <a:lnTo>
                    <a:pt x="597" y="198"/>
                  </a:lnTo>
                  <a:lnTo>
                    <a:pt x="606" y="195"/>
                  </a:lnTo>
                  <a:lnTo>
                    <a:pt x="615" y="186"/>
                  </a:lnTo>
                  <a:lnTo>
                    <a:pt x="624" y="186"/>
                  </a:lnTo>
                  <a:lnTo>
                    <a:pt x="633" y="180"/>
                  </a:lnTo>
                  <a:lnTo>
                    <a:pt x="633" y="171"/>
                  </a:lnTo>
                  <a:lnTo>
                    <a:pt x="633" y="162"/>
                  </a:lnTo>
                  <a:lnTo>
                    <a:pt x="636" y="153"/>
                  </a:lnTo>
                  <a:lnTo>
                    <a:pt x="645" y="150"/>
                  </a:lnTo>
                  <a:lnTo>
                    <a:pt x="654" y="144"/>
                  </a:lnTo>
                  <a:lnTo>
                    <a:pt x="663" y="144"/>
                  </a:lnTo>
                  <a:lnTo>
                    <a:pt x="672" y="138"/>
                  </a:lnTo>
                  <a:lnTo>
                    <a:pt x="681" y="135"/>
                  </a:lnTo>
                  <a:lnTo>
                    <a:pt x="690" y="126"/>
                  </a:lnTo>
                  <a:lnTo>
                    <a:pt x="699" y="123"/>
                  </a:lnTo>
                  <a:lnTo>
                    <a:pt x="711" y="114"/>
                  </a:lnTo>
                  <a:lnTo>
                    <a:pt x="717" y="105"/>
                  </a:lnTo>
                  <a:lnTo>
                    <a:pt x="726" y="99"/>
                  </a:lnTo>
                  <a:lnTo>
                    <a:pt x="735" y="99"/>
                  </a:lnTo>
                  <a:lnTo>
                    <a:pt x="741" y="90"/>
                  </a:lnTo>
                  <a:lnTo>
                    <a:pt x="747" y="81"/>
                  </a:lnTo>
                  <a:lnTo>
                    <a:pt x="750" y="69"/>
                  </a:lnTo>
                  <a:lnTo>
                    <a:pt x="759" y="60"/>
                  </a:lnTo>
                  <a:lnTo>
                    <a:pt x="768" y="57"/>
                  </a:lnTo>
                  <a:lnTo>
                    <a:pt x="780" y="51"/>
                  </a:lnTo>
                  <a:lnTo>
                    <a:pt x="789" y="48"/>
                  </a:lnTo>
                  <a:lnTo>
                    <a:pt x="792" y="39"/>
                  </a:lnTo>
                  <a:lnTo>
                    <a:pt x="798" y="30"/>
                  </a:lnTo>
                  <a:lnTo>
                    <a:pt x="807" y="27"/>
                  </a:lnTo>
                  <a:lnTo>
                    <a:pt x="813" y="18"/>
                  </a:lnTo>
                  <a:lnTo>
                    <a:pt x="813" y="9"/>
                  </a:lnTo>
                  <a:lnTo>
                    <a:pt x="819" y="0"/>
                  </a:lnTo>
                  <a:lnTo>
                    <a:pt x="828" y="6"/>
                  </a:lnTo>
                  <a:lnTo>
                    <a:pt x="831" y="15"/>
                  </a:lnTo>
                  <a:lnTo>
                    <a:pt x="840" y="24"/>
                  </a:lnTo>
                  <a:lnTo>
                    <a:pt x="849" y="30"/>
                  </a:lnTo>
                  <a:lnTo>
                    <a:pt x="855" y="39"/>
                  </a:lnTo>
                  <a:lnTo>
                    <a:pt x="864" y="45"/>
                  </a:lnTo>
                  <a:lnTo>
                    <a:pt x="873" y="51"/>
                  </a:lnTo>
                  <a:lnTo>
                    <a:pt x="879" y="60"/>
                  </a:lnTo>
                  <a:lnTo>
                    <a:pt x="888" y="60"/>
                  </a:lnTo>
                  <a:lnTo>
                    <a:pt x="897" y="66"/>
                  </a:lnTo>
                  <a:lnTo>
                    <a:pt x="897" y="75"/>
                  </a:lnTo>
                  <a:lnTo>
                    <a:pt x="900" y="84"/>
                  </a:lnTo>
                  <a:lnTo>
                    <a:pt x="894" y="93"/>
                  </a:lnTo>
                  <a:lnTo>
                    <a:pt x="885" y="96"/>
                  </a:lnTo>
                  <a:lnTo>
                    <a:pt x="876" y="102"/>
                  </a:lnTo>
                  <a:lnTo>
                    <a:pt x="870" y="111"/>
                  </a:lnTo>
                  <a:lnTo>
                    <a:pt x="870" y="120"/>
                  </a:lnTo>
                  <a:lnTo>
                    <a:pt x="861" y="126"/>
                  </a:lnTo>
                  <a:lnTo>
                    <a:pt x="852" y="126"/>
                  </a:lnTo>
                  <a:lnTo>
                    <a:pt x="843" y="129"/>
                  </a:lnTo>
                  <a:lnTo>
                    <a:pt x="840" y="138"/>
                  </a:lnTo>
                  <a:lnTo>
                    <a:pt x="843" y="147"/>
                  </a:lnTo>
                  <a:lnTo>
                    <a:pt x="849" y="156"/>
                  </a:lnTo>
                  <a:lnTo>
                    <a:pt x="852" y="165"/>
                  </a:lnTo>
                  <a:lnTo>
                    <a:pt x="855" y="174"/>
                  </a:lnTo>
                  <a:lnTo>
                    <a:pt x="861" y="183"/>
                  </a:lnTo>
                  <a:lnTo>
                    <a:pt x="864" y="192"/>
                  </a:lnTo>
                  <a:lnTo>
                    <a:pt x="864" y="201"/>
                  </a:lnTo>
                  <a:lnTo>
                    <a:pt x="864" y="210"/>
                  </a:lnTo>
                  <a:lnTo>
                    <a:pt x="867" y="219"/>
                  </a:lnTo>
                  <a:lnTo>
                    <a:pt x="873" y="228"/>
                  </a:lnTo>
                  <a:lnTo>
                    <a:pt x="873" y="237"/>
                  </a:lnTo>
                  <a:lnTo>
                    <a:pt x="873" y="246"/>
                  </a:lnTo>
                  <a:lnTo>
                    <a:pt x="879" y="255"/>
                  </a:lnTo>
                  <a:lnTo>
                    <a:pt x="882" y="264"/>
                  </a:lnTo>
                  <a:lnTo>
                    <a:pt x="885" y="273"/>
                  </a:lnTo>
                  <a:lnTo>
                    <a:pt x="891" y="282"/>
                  </a:lnTo>
                  <a:lnTo>
                    <a:pt x="891" y="294"/>
                  </a:lnTo>
                  <a:lnTo>
                    <a:pt x="891" y="312"/>
                  </a:lnTo>
                  <a:lnTo>
                    <a:pt x="900" y="315"/>
                  </a:lnTo>
                  <a:lnTo>
                    <a:pt x="909" y="315"/>
                  </a:lnTo>
                  <a:lnTo>
                    <a:pt x="918" y="309"/>
                  </a:lnTo>
                  <a:lnTo>
                    <a:pt x="927" y="300"/>
                  </a:lnTo>
                  <a:lnTo>
                    <a:pt x="936" y="300"/>
                  </a:lnTo>
                  <a:lnTo>
                    <a:pt x="945" y="300"/>
                  </a:lnTo>
                  <a:lnTo>
                    <a:pt x="954" y="303"/>
                  </a:lnTo>
                  <a:lnTo>
                    <a:pt x="963" y="309"/>
                  </a:lnTo>
                  <a:lnTo>
                    <a:pt x="972" y="312"/>
                  </a:lnTo>
                  <a:lnTo>
                    <a:pt x="981" y="318"/>
                  </a:lnTo>
                  <a:lnTo>
                    <a:pt x="990" y="324"/>
                  </a:lnTo>
                  <a:lnTo>
                    <a:pt x="996" y="333"/>
                  </a:lnTo>
                  <a:lnTo>
                    <a:pt x="999" y="342"/>
                  </a:lnTo>
                  <a:lnTo>
                    <a:pt x="999" y="351"/>
                  </a:lnTo>
                  <a:lnTo>
                    <a:pt x="999" y="360"/>
                  </a:lnTo>
                  <a:lnTo>
                    <a:pt x="1002" y="369"/>
                  </a:lnTo>
                  <a:lnTo>
                    <a:pt x="1008" y="378"/>
                  </a:lnTo>
                  <a:lnTo>
                    <a:pt x="1011" y="387"/>
                  </a:lnTo>
                  <a:lnTo>
                    <a:pt x="1011" y="396"/>
                  </a:lnTo>
                  <a:lnTo>
                    <a:pt x="1008" y="405"/>
                  </a:lnTo>
                  <a:lnTo>
                    <a:pt x="1005" y="414"/>
                  </a:lnTo>
                  <a:lnTo>
                    <a:pt x="1005" y="423"/>
                  </a:lnTo>
                  <a:lnTo>
                    <a:pt x="1005" y="432"/>
                  </a:lnTo>
                  <a:lnTo>
                    <a:pt x="1008" y="441"/>
                  </a:lnTo>
                  <a:lnTo>
                    <a:pt x="1011" y="450"/>
                  </a:lnTo>
                  <a:lnTo>
                    <a:pt x="1014" y="459"/>
                  </a:lnTo>
                  <a:lnTo>
                    <a:pt x="1017" y="468"/>
                  </a:lnTo>
                  <a:lnTo>
                    <a:pt x="1026" y="474"/>
                  </a:lnTo>
                  <a:lnTo>
                    <a:pt x="1035" y="483"/>
                  </a:lnTo>
                  <a:lnTo>
                    <a:pt x="1035" y="492"/>
                  </a:lnTo>
                  <a:lnTo>
                    <a:pt x="1035" y="501"/>
                  </a:lnTo>
                  <a:lnTo>
                    <a:pt x="1044" y="507"/>
                  </a:lnTo>
                  <a:lnTo>
                    <a:pt x="1047" y="516"/>
                  </a:lnTo>
                  <a:lnTo>
                    <a:pt x="1047" y="525"/>
                  </a:lnTo>
                  <a:lnTo>
                    <a:pt x="1050" y="534"/>
                  </a:lnTo>
                  <a:lnTo>
                    <a:pt x="1050" y="543"/>
                  </a:lnTo>
                  <a:lnTo>
                    <a:pt x="1047" y="552"/>
                  </a:lnTo>
                  <a:lnTo>
                    <a:pt x="1038" y="558"/>
                  </a:lnTo>
                  <a:lnTo>
                    <a:pt x="1029" y="564"/>
                  </a:lnTo>
                  <a:lnTo>
                    <a:pt x="1026" y="573"/>
                  </a:lnTo>
                  <a:lnTo>
                    <a:pt x="1023" y="582"/>
                  </a:lnTo>
                  <a:lnTo>
                    <a:pt x="1014" y="591"/>
                  </a:lnTo>
                  <a:lnTo>
                    <a:pt x="1005" y="594"/>
                  </a:lnTo>
                  <a:lnTo>
                    <a:pt x="996" y="591"/>
                  </a:lnTo>
                  <a:lnTo>
                    <a:pt x="987" y="594"/>
                  </a:lnTo>
                  <a:lnTo>
                    <a:pt x="978" y="597"/>
                  </a:lnTo>
                  <a:lnTo>
                    <a:pt x="969" y="603"/>
                  </a:lnTo>
                  <a:lnTo>
                    <a:pt x="960" y="609"/>
                  </a:lnTo>
                  <a:lnTo>
                    <a:pt x="951" y="615"/>
                  </a:lnTo>
                  <a:lnTo>
                    <a:pt x="945" y="624"/>
                  </a:lnTo>
                  <a:lnTo>
                    <a:pt x="939" y="633"/>
                  </a:lnTo>
                  <a:lnTo>
                    <a:pt x="933" y="642"/>
                  </a:lnTo>
                  <a:lnTo>
                    <a:pt x="933" y="651"/>
                  </a:lnTo>
                  <a:lnTo>
                    <a:pt x="930" y="660"/>
                  </a:lnTo>
                  <a:lnTo>
                    <a:pt x="930" y="669"/>
                  </a:lnTo>
                  <a:lnTo>
                    <a:pt x="930" y="678"/>
                  </a:lnTo>
                  <a:lnTo>
                    <a:pt x="927" y="687"/>
                  </a:lnTo>
                  <a:lnTo>
                    <a:pt x="921" y="696"/>
                  </a:lnTo>
                  <a:lnTo>
                    <a:pt x="915" y="705"/>
                  </a:lnTo>
                  <a:lnTo>
                    <a:pt x="915" y="714"/>
                  </a:lnTo>
                  <a:lnTo>
                    <a:pt x="912" y="723"/>
                  </a:lnTo>
                  <a:lnTo>
                    <a:pt x="909" y="732"/>
                  </a:lnTo>
                  <a:lnTo>
                    <a:pt x="906" y="741"/>
                  </a:lnTo>
                  <a:lnTo>
                    <a:pt x="903" y="750"/>
                  </a:lnTo>
                  <a:lnTo>
                    <a:pt x="900" y="759"/>
                  </a:lnTo>
                  <a:lnTo>
                    <a:pt x="900" y="768"/>
                  </a:lnTo>
                  <a:lnTo>
                    <a:pt x="900" y="777"/>
                  </a:lnTo>
                  <a:lnTo>
                    <a:pt x="897" y="789"/>
                  </a:lnTo>
                  <a:lnTo>
                    <a:pt x="894" y="798"/>
                  </a:lnTo>
                  <a:lnTo>
                    <a:pt x="891" y="807"/>
                  </a:lnTo>
                  <a:lnTo>
                    <a:pt x="891" y="816"/>
                  </a:lnTo>
                  <a:lnTo>
                    <a:pt x="885" y="825"/>
                  </a:lnTo>
                  <a:lnTo>
                    <a:pt x="879" y="834"/>
                  </a:lnTo>
                  <a:lnTo>
                    <a:pt x="873" y="843"/>
                  </a:lnTo>
                  <a:lnTo>
                    <a:pt x="864" y="849"/>
                  </a:lnTo>
                  <a:lnTo>
                    <a:pt x="852" y="855"/>
                  </a:lnTo>
                  <a:lnTo>
                    <a:pt x="846" y="864"/>
                  </a:lnTo>
                  <a:lnTo>
                    <a:pt x="840" y="873"/>
                  </a:lnTo>
                  <a:lnTo>
                    <a:pt x="837" y="882"/>
                  </a:lnTo>
                  <a:lnTo>
                    <a:pt x="834" y="891"/>
                  </a:lnTo>
                  <a:lnTo>
                    <a:pt x="831" y="900"/>
                  </a:lnTo>
                  <a:lnTo>
                    <a:pt x="831" y="909"/>
                  </a:lnTo>
                  <a:lnTo>
                    <a:pt x="831" y="918"/>
                  </a:lnTo>
                  <a:lnTo>
                    <a:pt x="828" y="927"/>
                  </a:lnTo>
                  <a:lnTo>
                    <a:pt x="825" y="936"/>
                  </a:lnTo>
                  <a:lnTo>
                    <a:pt x="825" y="945"/>
                  </a:lnTo>
                  <a:lnTo>
                    <a:pt x="825" y="954"/>
                  </a:lnTo>
                  <a:lnTo>
                    <a:pt x="825" y="966"/>
                  </a:lnTo>
                  <a:lnTo>
                    <a:pt x="828" y="975"/>
                  </a:lnTo>
                  <a:lnTo>
                    <a:pt x="828" y="984"/>
                  </a:lnTo>
                  <a:lnTo>
                    <a:pt x="828" y="993"/>
                  </a:lnTo>
                  <a:lnTo>
                    <a:pt x="825" y="1002"/>
                  </a:lnTo>
                  <a:lnTo>
                    <a:pt x="819" y="1011"/>
                  </a:lnTo>
                  <a:lnTo>
                    <a:pt x="813" y="1020"/>
                  </a:lnTo>
                  <a:lnTo>
                    <a:pt x="810" y="1029"/>
                  </a:lnTo>
                  <a:lnTo>
                    <a:pt x="807" y="1038"/>
                  </a:lnTo>
                  <a:lnTo>
                    <a:pt x="801" y="1047"/>
                  </a:lnTo>
                  <a:lnTo>
                    <a:pt x="801" y="1056"/>
                  </a:lnTo>
                  <a:lnTo>
                    <a:pt x="795" y="1065"/>
                  </a:lnTo>
                  <a:lnTo>
                    <a:pt x="792" y="1074"/>
                  </a:lnTo>
                  <a:lnTo>
                    <a:pt x="786" y="1083"/>
                  </a:lnTo>
                  <a:lnTo>
                    <a:pt x="783" y="1092"/>
                  </a:lnTo>
                  <a:lnTo>
                    <a:pt x="783" y="1101"/>
                  </a:lnTo>
                  <a:lnTo>
                    <a:pt x="780" y="1110"/>
                  </a:lnTo>
                  <a:lnTo>
                    <a:pt x="777" y="1119"/>
                  </a:lnTo>
                  <a:lnTo>
                    <a:pt x="777" y="1128"/>
                  </a:lnTo>
                  <a:lnTo>
                    <a:pt x="774" y="1137"/>
                  </a:lnTo>
                  <a:lnTo>
                    <a:pt x="771" y="1146"/>
                  </a:lnTo>
                  <a:lnTo>
                    <a:pt x="768" y="1155"/>
                  </a:lnTo>
                  <a:lnTo>
                    <a:pt x="768" y="1164"/>
                  </a:lnTo>
                  <a:lnTo>
                    <a:pt x="765" y="1173"/>
                  </a:lnTo>
                  <a:lnTo>
                    <a:pt x="759" y="1182"/>
                  </a:lnTo>
                  <a:lnTo>
                    <a:pt x="753" y="1191"/>
                  </a:lnTo>
                  <a:lnTo>
                    <a:pt x="747" y="1200"/>
                  </a:lnTo>
                  <a:lnTo>
                    <a:pt x="738" y="1203"/>
                  </a:lnTo>
                  <a:lnTo>
                    <a:pt x="729" y="1206"/>
                  </a:lnTo>
                  <a:lnTo>
                    <a:pt x="720" y="1212"/>
                  </a:lnTo>
                  <a:lnTo>
                    <a:pt x="717" y="1221"/>
                  </a:lnTo>
                  <a:lnTo>
                    <a:pt x="717" y="1230"/>
                  </a:lnTo>
                  <a:lnTo>
                    <a:pt x="711" y="1239"/>
                  </a:lnTo>
                  <a:lnTo>
                    <a:pt x="708" y="1248"/>
                  </a:lnTo>
                  <a:lnTo>
                    <a:pt x="705" y="1257"/>
                  </a:lnTo>
                  <a:lnTo>
                    <a:pt x="702" y="1266"/>
                  </a:lnTo>
                  <a:lnTo>
                    <a:pt x="699" y="1275"/>
                  </a:lnTo>
                  <a:lnTo>
                    <a:pt x="699" y="1284"/>
                  </a:lnTo>
                  <a:lnTo>
                    <a:pt x="699" y="1293"/>
                  </a:lnTo>
                  <a:lnTo>
                    <a:pt x="702" y="1302"/>
                  </a:lnTo>
                  <a:lnTo>
                    <a:pt x="702" y="1311"/>
                  </a:lnTo>
                  <a:lnTo>
                    <a:pt x="702" y="1320"/>
                  </a:lnTo>
                  <a:lnTo>
                    <a:pt x="705" y="1329"/>
                  </a:lnTo>
                  <a:lnTo>
                    <a:pt x="705" y="1338"/>
                  </a:lnTo>
                  <a:lnTo>
                    <a:pt x="705" y="1347"/>
                  </a:lnTo>
                  <a:lnTo>
                    <a:pt x="696" y="1356"/>
                  </a:lnTo>
                  <a:lnTo>
                    <a:pt x="693" y="1365"/>
                  </a:lnTo>
                  <a:lnTo>
                    <a:pt x="690" y="1374"/>
                  </a:lnTo>
                  <a:lnTo>
                    <a:pt x="687" y="1383"/>
                  </a:lnTo>
                  <a:lnTo>
                    <a:pt x="684" y="1392"/>
                  </a:lnTo>
                  <a:lnTo>
                    <a:pt x="684" y="1401"/>
                  </a:lnTo>
                  <a:lnTo>
                    <a:pt x="684" y="1410"/>
                  </a:lnTo>
                  <a:lnTo>
                    <a:pt x="681" y="1419"/>
                  </a:lnTo>
                  <a:lnTo>
                    <a:pt x="681" y="1428"/>
                  </a:lnTo>
                  <a:lnTo>
                    <a:pt x="678" y="1437"/>
                  </a:lnTo>
                  <a:lnTo>
                    <a:pt x="672" y="1446"/>
                  </a:lnTo>
                  <a:lnTo>
                    <a:pt x="666" y="1455"/>
                  </a:lnTo>
                  <a:lnTo>
                    <a:pt x="666" y="1464"/>
                  </a:lnTo>
                  <a:lnTo>
                    <a:pt x="663" y="1473"/>
                  </a:lnTo>
                  <a:lnTo>
                    <a:pt x="663" y="1482"/>
                  </a:lnTo>
                  <a:lnTo>
                    <a:pt x="660" y="1491"/>
                  </a:lnTo>
                  <a:lnTo>
                    <a:pt x="660" y="1500"/>
                  </a:lnTo>
                  <a:lnTo>
                    <a:pt x="660" y="1509"/>
                  </a:lnTo>
                  <a:lnTo>
                    <a:pt x="660" y="1518"/>
                  </a:lnTo>
                  <a:lnTo>
                    <a:pt x="657" y="1527"/>
                  </a:lnTo>
                  <a:lnTo>
                    <a:pt x="651" y="1536"/>
                  </a:lnTo>
                  <a:lnTo>
                    <a:pt x="651" y="1545"/>
                  </a:lnTo>
                  <a:lnTo>
                    <a:pt x="654" y="1554"/>
                  </a:lnTo>
                  <a:lnTo>
                    <a:pt x="663" y="1560"/>
                  </a:lnTo>
                  <a:lnTo>
                    <a:pt x="666" y="1569"/>
                  </a:lnTo>
                  <a:lnTo>
                    <a:pt x="675" y="1578"/>
                  </a:lnTo>
                  <a:lnTo>
                    <a:pt x="681" y="1587"/>
                  </a:lnTo>
                  <a:lnTo>
                    <a:pt x="690" y="1605"/>
                  </a:lnTo>
                  <a:lnTo>
                    <a:pt x="693" y="1614"/>
                  </a:lnTo>
                  <a:lnTo>
                    <a:pt x="693" y="1623"/>
                  </a:lnTo>
                  <a:lnTo>
                    <a:pt x="696" y="1632"/>
                  </a:lnTo>
                  <a:lnTo>
                    <a:pt x="702" y="1641"/>
                  </a:lnTo>
                  <a:lnTo>
                    <a:pt x="708" y="1650"/>
                  </a:lnTo>
                  <a:lnTo>
                    <a:pt x="714" y="1659"/>
                  </a:lnTo>
                  <a:lnTo>
                    <a:pt x="717" y="1668"/>
                  </a:lnTo>
                  <a:lnTo>
                    <a:pt x="720" y="1677"/>
                  </a:lnTo>
                  <a:lnTo>
                    <a:pt x="723" y="1686"/>
                  </a:lnTo>
                  <a:lnTo>
                    <a:pt x="729" y="1695"/>
                  </a:lnTo>
                  <a:lnTo>
                    <a:pt x="732" y="1704"/>
                  </a:lnTo>
                  <a:lnTo>
                    <a:pt x="741" y="1710"/>
                  </a:lnTo>
                  <a:lnTo>
                    <a:pt x="750" y="1710"/>
                  </a:lnTo>
                  <a:lnTo>
                    <a:pt x="759" y="1713"/>
                  </a:lnTo>
                  <a:lnTo>
                    <a:pt x="768" y="1713"/>
                  </a:lnTo>
                  <a:lnTo>
                    <a:pt x="777" y="1713"/>
                  </a:lnTo>
                  <a:lnTo>
                    <a:pt x="786" y="1713"/>
                  </a:lnTo>
                  <a:lnTo>
                    <a:pt x="795" y="1716"/>
                  </a:lnTo>
                  <a:lnTo>
                    <a:pt x="804" y="1713"/>
                  </a:lnTo>
                  <a:lnTo>
                    <a:pt x="813" y="1713"/>
                  </a:lnTo>
                  <a:lnTo>
                    <a:pt x="822" y="1716"/>
                  </a:lnTo>
                  <a:lnTo>
                    <a:pt x="834" y="1716"/>
                  </a:lnTo>
                  <a:lnTo>
                    <a:pt x="843" y="1719"/>
                  </a:lnTo>
                  <a:lnTo>
                    <a:pt x="852" y="1719"/>
                  </a:lnTo>
                  <a:lnTo>
                    <a:pt x="861" y="1719"/>
                  </a:lnTo>
                  <a:lnTo>
                    <a:pt x="870" y="1719"/>
                  </a:lnTo>
                  <a:lnTo>
                    <a:pt x="879" y="1719"/>
                  </a:lnTo>
                  <a:lnTo>
                    <a:pt x="888" y="1722"/>
                  </a:lnTo>
                  <a:lnTo>
                    <a:pt x="897" y="1725"/>
                  </a:lnTo>
                  <a:lnTo>
                    <a:pt x="906" y="1728"/>
                  </a:lnTo>
                  <a:lnTo>
                    <a:pt x="915" y="1734"/>
                  </a:lnTo>
                  <a:lnTo>
                    <a:pt x="924" y="1734"/>
                  </a:lnTo>
                  <a:lnTo>
                    <a:pt x="933" y="1734"/>
                  </a:lnTo>
                  <a:lnTo>
                    <a:pt x="942" y="1734"/>
                  </a:lnTo>
                  <a:lnTo>
                    <a:pt x="951" y="1734"/>
                  </a:lnTo>
                  <a:lnTo>
                    <a:pt x="960" y="1734"/>
                  </a:lnTo>
                  <a:lnTo>
                    <a:pt x="969" y="1734"/>
                  </a:lnTo>
                  <a:lnTo>
                    <a:pt x="978" y="1737"/>
                  </a:lnTo>
                  <a:lnTo>
                    <a:pt x="987" y="1740"/>
                  </a:lnTo>
                  <a:lnTo>
                    <a:pt x="996" y="1743"/>
                  </a:lnTo>
                  <a:lnTo>
                    <a:pt x="1005" y="1746"/>
                  </a:lnTo>
                  <a:lnTo>
                    <a:pt x="1017" y="1746"/>
                  </a:lnTo>
                  <a:lnTo>
                    <a:pt x="1029" y="1746"/>
                  </a:lnTo>
                  <a:lnTo>
                    <a:pt x="1038" y="1746"/>
                  </a:lnTo>
                  <a:lnTo>
                    <a:pt x="1047" y="1746"/>
                  </a:lnTo>
                  <a:lnTo>
                    <a:pt x="1065" y="1746"/>
                  </a:lnTo>
                  <a:lnTo>
                    <a:pt x="1074" y="1749"/>
                  </a:lnTo>
                  <a:lnTo>
                    <a:pt x="1083" y="1752"/>
                  </a:lnTo>
                  <a:lnTo>
                    <a:pt x="1092" y="1758"/>
                  </a:lnTo>
                  <a:lnTo>
                    <a:pt x="1101" y="1758"/>
                  </a:lnTo>
                  <a:lnTo>
                    <a:pt x="1110" y="1758"/>
                  </a:lnTo>
                  <a:lnTo>
                    <a:pt x="1119" y="1758"/>
                  </a:lnTo>
                  <a:lnTo>
                    <a:pt x="1128" y="1761"/>
                  </a:lnTo>
                  <a:lnTo>
                    <a:pt x="1137" y="1764"/>
                  </a:lnTo>
                  <a:lnTo>
                    <a:pt x="1146" y="1770"/>
                  </a:lnTo>
                  <a:lnTo>
                    <a:pt x="1158" y="1773"/>
                  </a:lnTo>
                  <a:lnTo>
                    <a:pt x="1170" y="1779"/>
                  </a:lnTo>
                  <a:lnTo>
                    <a:pt x="1179" y="1782"/>
                  </a:lnTo>
                  <a:lnTo>
                    <a:pt x="1188" y="1782"/>
                  </a:lnTo>
                  <a:lnTo>
                    <a:pt x="1206" y="1782"/>
                  </a:lnTo>
                  <a:lnTo>
                    <a:pt x="1215" y="1782"/>
                  </a:lnTo>
                  <a:lnTo>
                    <a:pt x="1224" y="1782"/>
                  </a:lnTo>
                  <a:lnTo>
                    <a:pt x="1233" y="1782"/>
                  </a:lnTo>
                  <a:lnTo>
                    <a:pt x="1242" y="1782"/>
                  </a:lnTo>
                  <a:lnTo>
                    <a:pt x="1254" y="1785"/>
                  </a:lnTo>
                  <a:lnTo>
                    <a:pt x="1263" y="1788"/>
                  </a:lnTo>
                  <a:lnTo>
                    <a:pt x="1272" y="1791"/>
                  </a:lnTo>
                  <a:lnTo>
                    <a:pt x="1281" y="1794"/>
                  </a:lnTo>
                  <a:lnTo>
                    <a:pt x="1290" y="1794"/>
                  </a:lnTo>
                  <a:lnTo>
                    <a:pt x="1320" y="1794"/>
                  </a:lnTo>
                  <a:lnTo>
                    <a:pt x="1329" y="1794"/>
                  </a:lnTo>
                  <a:lnTo>
                    <a:pt x="1338" y="1794"/>
                  </a:lnTo>
                  <a:lnTo>
                    <a:pt x="1347" y="1794"/>
                  </a:lnTo>
                  <a:lnTo>
                    <a:pt x="1356" y="1788"/>
                  </a:lnTo>
                  <a:lnTo>
                    <a:pt x="1365" y="1788"/>
                  </a:lnTo>
                  <a:lnTo>
                    <a:pt x="1374" y="1785"/>
                  </a:lnTo>
                  <a:lnTo>
                    <a:pt x="1383" y="1785"/>
                  </a:lnTo>
                  <a:lnTo>
                    <a:pt x="1407" y="1788"/>
                  </a:lnTo>
                  <a:lnTo>
                    <a:pt x="1416" y="1791"/>
                  </a:lnTo>
                  <a:lnTo>
                    <a:pt x="1425" y="1791"/>
                  </a:lnTo>
                  <a:lnTo>
                    <a:pt x="1437" y="1791"/>
                  </a:lnTo>
                  <a:lnTo>
                    <a:pt x="1449" y="1791"/>
                  </a:lnTo>
                  <a:lnTo>
                    <a:pt x="1458" y="1791"/>
                  </a:lnTo>
                  <a:lnTo>
                    <a:pt x="1467" y="1791"/>
                  </a:lnTo>
                  <a:lnTo>
                    <a:pt x="1476" y="1791"/>
                  </a:lnTo>
                  <a:lnTo>
                    <a:pt x="1485" y="1791"/>
                  </a:lnTo>
                  <a:lnTo>
                    <a:pt x="1494" y="1791"/>
                  </a:lnTo>
                  <a:lnTo>
                    <a:pt x="1503" y="1791"/>
                  </a:lnTo>
                  <a:lnTo>
                    <a:pt x="1512" y="1794"/>
                  </a:lnTo>
                  <a:lnTo>
                    <a:pt x="1521" y="1791"/>
                  </a:lnTo>
                  <a:lnTo>
                    <a:pt x="1536" y="1779"/>
                  </a:lnTo>
                  <a:lnTo>
                    <a:pt x="1542" y="1770"/>
                  </a:lnTo>
                  <a:lnTo>
                    <a:pt x="1545" y="1761"/>
                  </a:lnTo>
                  <a:lnTo>
                    <a:pt x="1551" y="1752"/>
                  </a:lnTo>
                  <a:lnTo>
                    <a:pt x="1560" y="1746"/>
                  </a:lnTo>
                  <a:lnTo>
                    <a:pt x="1563" y="1737"/>
                  </a:lnTo>
                  <a:lnTo>
                    <a:pt x="1569" y="1728"/>
                  </a:lnTo>
                  <a:lnTo>
                    <a:pt x="1575" y="1719"/>
                  </a:lnTo>
                  <a:lnTo>
                    <a:pt x="1584" y="1713"/>
                  </a:lnTo>
                  <a:lnTo>
                    <a:pt x="1593" y="1713"/>
                  </a:lnTo>
                  <a:lnTo>
                    <a:pt x="1599" y="1704"/>
                  </a:lnTo>
                  <a:lnTo>
                    <a:pt x="1608" y="1698"/>
                  </a:lnTo>
                  <a:lnTo>
                    <a:pt x="1615" y="1689"/>
                  </a:lnTo>
                  <a:lnTo>
                    <a:pt x="1621" y="1675"/>
                  </a:lnTo>
                  <a:lnTo>
                    <a:pt x="1626" y="1671"/>
                  </a:lnTo>
                  <a:lnTo>
                    <a:pt x="1635" y="1665"/>
                  </a:lnTo>
                  <a:lnTo>
                    <a:pt x="1644" y="1656"/>
                  </a:lnTo>
                  <a:lnTo>
                    <a:pt x="1647" y="1647"/>
                  </a:lnTo>
                  <a:lnTo>
                    <a:pt x="1656" y="1641"/>
                  </a:lnTo>
                  <a:lnTo>
                    <a:pt x="1659" y="1632"/>
                  </a:lnTo>
                  <a:lnTo>
                    <a:pt x="1665" y="1623"/>
                  </a:lnTo>
                  <a:lnTo>
                    <a:pt x="1668" y="1614"/>
                  </a:lnTo>
                  <a:lnTo>
                    <a:pt x="1680" y="1602"/>
                  </a:lnTo>
                  <a:lnTo>
                    <a:pt x="1683" y="1593"/>
                  </a:lnTo>
                  <a:lnTo>
                    <a:pt x="1686" y="1584"/>
                  </a:lnTo>
                  <a:lnTo>
                    <a:pt x="1689" y="1575"/>
                  </a:lnTo>
                  <a:lnTo>
                    <a:pt x="1692" y="1566"/>
                  </a:lnTo>
                  <a:lnTo>
                    <a:pt x="1698" y="1557"/>
                  </a:lnTo>
                  <a:lnTo>
                    <a:pt x="1707" y="1551"/>
                  </a:lnTo>
                  <a:lnTo>
                    <a:pt x="1716" y="1551"/>
                  </a:lnTo>
                  <a:lnTo>
                    <a:pt x="1722" y="1542"/>
                  </a:lnTo>
                  <a:lnTo>
                    <a:pt x="1728" y="1533"/>
                  </a:lnTo>
                  <a:lnTo>
                    <a:pt x="1734" y="1521"/>
                  </a:lnTo>
                  <a:lnTo>
                    <a:pt x="1737" y="1512"/>
                  </a:lnTo>
                  <a:lnTo>
                    <a:pt x="1740" y="1503"/>
                  </a:lnTo>
                  <a:lnTo>
                    <a:pt x="1746" y="1494"/>
                  </a:lnTo>
                  <a:lnTo>
                    <a:pt x="1752" y="1485"/>
                  </a:lnTo>
                  <a:lnTo>
                    <a:pt x="1761" y="1479"/>
                  </a:lnTo>
                  <a:lnTo>
                    <a:pt x="1764" y="1470"/>
                  </a:lnTo>
                  <a:lnTo>
                    <a:pt x="1767" y="1461"/>
                  </a:lnTo>
                  <a:lnTo>
                    <a:pt x="1773" y="1452"/>
                  </a:lnTo>
                  <a:lnTo>
                    <a:pt x="1779" y="1443"/>
                  </a:lnTo>
                  <a:lnTo>
                    <a:pt x="1785" y="1434"/>
                  </a:lnTo>
                  <a:lnTo>
                    <a:pt x="1788" y="1425"/>
                  </a:lnTo>
                  <a:lnTo>
                    <a:pt x="1794" y="1416"/>
                  </a:lnTo>
                  <a:lnTo>
                    <a:pt x="1797" y="1407"/>
                  </a:lnTo>
                  <a:lnTo>
                    <a:pt x="1803" y="1398"/>
                  </a:lnTo>
                  <a:lnTo>
                    <a:pt x="1806" y="1389"/>
                  </a:lnTo>
                  <a:lnTo>
                    <a:pt x="1817" y="1380"/>
                  </a:lnTo>
                  <a:lnTo>
                    <a:pt x="1823" y="1371"/>
                  </a:lnTo>
                  <a:lnTo>
                    <a:pt x="1827" y="1362"/>
                  </a:lnTo>
                  <a:lnTo>
                    <a:pt x="1835" y="1353"/>
                  </a:lnTo>
                  <a:lnTo>
                    <a:pt x="1839" y="1344"/>
                  </a:lnTo>
                  <a:lnTo>
                    <a:pt x="1848" y="1338"/>
                  </a:lnTo>
                  <a:lnTo>
                    <a:pt x="1851" y="1329"/>
                  </a:lnTo>
                  <a:lnTo>
                    <a:pt x="1860" y="1320"/>
                  </a:lnTo>
                  <a:lnTo>
                    <a:pt x="1865" y="1314"/>
                  </a:lnTo>
                  <a:lnTo>
                    <a:pt x="1869" y="1308"/>
                  </a:lnTo>
                  <a:lnTo>
                    <a:pt x="1875" y="1299"/>
                  </a:lnTo>
                  <a:lnTo>
                    <a:pt x="1884" y="1290"/>
                  </a:lnTo>
                  <a:lnTo>
                    <a:pt x="1890" y="1281"/>
                  </a:lnTo>
                  <a:lnTo>
                    <a:pt x="1899" y="1272"/>
                  </a:lnTo>
                  <a:lnTo>
                    <a:pt x="1905" y="1263"/>
                  </a:lnTo>
                  <a:lnTo>
                    <a:pt x="1908" y="1254"/>
                  </a:lnTo>
                  <a:lnTo>
                    <a:pt x="1914" y="1245"/>
                  </a:lnTo>
                  <a:lnTo>
                    <a:pt x="1920" y="1236"/>
                  </a:lnTo>
                  <a:lnTo>
                    <a:pt x="1923" y="1227"/>
                  </a:lnTo>
                  <a:lnTo>
                    <a:pt x="1932" y="1218"/>
                  </a:lnTo>
                  <a:lnTo>
                    <a:pt x="1937" y="1207"/>
                  </a:lnTo>
                  <a:lnTo>
                    <a:pt x="1941" y="1200"/>
                  </a:lnTo>
                  <a:lnTo>
                    <a:pt x="1950" y="1191"/>
                  </a:lnTo>
                  <a:lnTo>
                    <a:pt x="1959" y="1185"/>
                  </a:lnTo>
                  <a:lnTo>
                    <a:pt x="1968" y="1179"/>
                  </a:lnTo>
                  <a:lnTo>
                    <a:pt x="1971" y="1170"/>
                  </a:lnTo>
                  <a:lnTo>
                    <a:pt x="1974" y="1161"/>
                  </a:lnTo>
                  <a:lnTo>
                    <a:pt x="1980" y="1152"/>
                  </a:lnTo>
                  <a:lnTo>
                    <a:pt x="1986" y="1143"/>
                  </a:lnTo>
                  <a:lnTo>
                    <a:pt x="1992" y="1134"/>
                  </a:lnTo>
                  <a:lnTo>
                    <a:pt x="1998" y="1125"/>
                  </a:lnTo>
                  <a:lnTo>
                    <a:pt x="2001" y="1116"/>
                  </a:lnTo>
                  <a:lnTo>
                    <a:pt x="2007" y="1107"/>
                  </a:lnTo>
                  <a:lnTo>
                    <a:pt x="2013" y="1098"/>
                  </a:lnTo>
                  <a:lnTo>
                    <a:pt x="2019" y="1089"/>
                  </a:lnTo>
                  <a:lnTo>
                    <a:pt x="2028" y="1083"/>
                  </a:lnTo>
                  <a:lnTo>
                    <a:pt x="2037" y="1077"/>
                  </a:lnTo>
                  <a:lnTo>
                    <a:pt x="2046" y="1074"/>
                  </a:lnTo>
                  <a:lnTo>
                    <a:pt x="2055" y="1068"/>
                  </a:lnTo>
                  <a:lnTo>
                    <a:pt x="2064" y="1065"/>
                  </a:lnTo>
                  <a:lnTo>
                    <a:pt x="2070" y="1056"/>
                  </a:lnTo>
                  <a:lnTo>
                    <a:pt x="2079" y="1047"/>
                  </a:lnTo>
                  <a:lnTo>
                    <a:pt x="2088" y="1041"/>
                  </a:lnTo>
                  <a:lnTo>
                    <a:pt x="2097" y="1035"/>
                  </a:lnTo>
                  <a:lnTo>
                    <a:pt x="2103" y="1026"/>
                  </a:lnTo>
                  <a:lnTo>
                    <a:pt x="2112" y="1020"/>
                  </a:lnTo>
                  <a:lnTo>
                    <a:pt x="2121" y="1017"/>
                  </a:lnTo>
                  <a:lnTo>
                    <a:pt x="2127" y="1008"/>
                  </a:lnTo>
                  <a:lnTo>
                    <a:pt x="2133" y="999"/>
                  </a:lnTo>
                  <a:lnTo>
                    <a:pt x="2142" y="996"/>
                  </a:lnTo>
                  <a:lnTo>
                    <a:pt x="2151" y="993"/>
                  </a:lnTo>
                  <a:lnTo>
                    <a:pt x="2160" y="993"/>
                  </a:lnTo>
                  <a:lnTo>
                    <a:pt x="2169" y="993"/>
                  </a:lnTo>
                  <a:lnTo>
                    <a:pt x="2187" y="984"/>
                  </a:lnTo>
                  <a:lnTo>
                    <a:pt x="2196" y="987"/>
                  </a:lnTo>
                  <a:lnTo>
                    <a:pt x="2205" y="987"/>
                  </a:lnTo>
                  <a:lnTo>
                    <a:pt x="2214" y="981"/>
                  </a:lnTo>
                  <a:lnTo>
                    <a:pt x="2223" y="981"/>
                  </a:lnTo>
                  <a:lnTo>
                    <a:pt x="2232" y="975"/>
                  </a:lnTo>
                  <a:lnTo>
                    <a:pt x="2241" y="972"/>
                  </a:lnTo>
                  <a:lnTo>
                    <a:pt x="2250" y="972"/>
                  </a:lnTo>
                  <a:lnTo>
                    <a:pt x="2259" y="975"/>
                  </a:lnTo>
                  <a:lnTo>
                    <a:pt x="2268" y="978"/>
                  </a:lnTo>
                  <a:lnTo>
                    <a:pt x="2277" y="981"/>
                  </a:lnTo>
                  <a:lnTo>
                    <a:pt x="2286" y="981"/>
                  </a:lnTo>
                  <a:lnTo>
                    <a:pt x="2295" y="978"/>
                  </a:lnTo>
                  <a:lnTo>
                    <a:pt x="2304" y="978"/>
                  </a:lnTo>
                  <a:lnTo>
                    <a:pt x="2313" y="981"/>
                  </a:lnTo>
                  <a:lnTo>
                    <a:pt x="2322" y="975"/>
                  </a:lnTo>
                  <a:lnTo>
                    <a:pt x="2331" y="972"/>
                  </a:lnTo>
                  <a:lnTo>
                    <a:pt x="2340" y="972"/>
                  </a:lnTo>
                  <a:lnTo>
                    <a:pt x="2349" y="978"/>
                  </a:lnTo>
                  <a:lnTo>
                    <a:pt x="2361" y="984"/>
                  </a:lnTo>
                  <a:lnTo>
                    <a:pt x="2370" y="984"/>
                  </a:lnTo>
                  <a:lnTo>
                    <a:pt x="2382" y="990"/>
                  </a:lnTo>
                  <a:lnTo>
                    <a:pt x="2391" y="990"/>
                  </a:lnTo>
                  <a:lnTo>
                    <a:pt x="2400" y="990"/>
                  </a:lnTo>
                  <a:lnTo>
                    <a:pt x="2409" y="993"/>
                  </a:lnTo>
                  <a:lnTo>
                    <a:pt x="2418" y="996"/>
                  </a:lnTo>
                  <a:lnTo>
                    <a:pt x="2427" y="996"/>
                  </a:lnTo>
                  <a:lnTo>
                    <a:pt x="2436" y="996"/>
                  </a:lnTo>
                  <a:lnTo>
                    <a:pt x="2445" y="993"/>
                  </a:lnTo>
                  <a:lnTo>
                    <a:pt x="2454" y="993"/>
                  </a:lnTo>
                  <a:lnTo>
                    <a:pt x="2463" y="987"/>
                  </a:lnTo>
                  <a:lnTo>
                    <a:pt x="2472" y="984"/>
                  </a:lnTo>
                  <a:lnTo>
                    <a:pt x="2481" y="981"/>
                  </a:lnTo>
                  <a:lnTo>
                    <a:pt x="2484" y="972"/>
                  </a:lnTo>
                  <a:lnTo>
                    <a:pt x="2484" y="948"/>
                  </a:lnTo>
                  <a:lnTo>
                    <a:pt x="2487" y="939"/>
                  </a:lnTo>
                  <a:lnTo>
                    <a:pt x="2496" y="930"/>
                  </a:lnTo>
                  <a:lnTo>
                    <a:pt x="2499" y="921"/>
                  </a:lnTo>
                  <a:lnTo>
                    <a:pt x="2502" y="912"/>
                  </a:lnTo>
                  <a:lnTo>
                    <a:pt x="2505" y="903"/>
                  </a:lnTo>
                  <a:lnTo>
                    <a:pt x="2514" y="897"/>
                  </a:lnTo>
                  <a:lnTo>
                    <a:pt x="2523" y="891"/>
                  </a:lnTo>
                  <a:lnTo>
                    <a:pt x="2532" y="885"/>
                  </a:lnTo>
                  <a:lnTo>
                    <a:pt x="2538" y="876"/>
                  </a:lnTo>
                  <a:lnTo>
                    <a:pt x="2547" y="876"/>
                  </a:lnTo>
                  <a:lnTo>
                    <a:pt x="2556" y="879"/>
                  </a:lnTo>
                  <a:lnTo>
                    <a:pt x="2565" y="885"/>
                  </a:lnTo>
                  <a:lnTo>
                    <a:pt x="2577" y="894"/>
                  </a:lnTo>
                  <a:lnTo>
                    <a:pt x="2586" y="900"/>
                  </a:lnTo>
                  <a:lnTo>
                    <a:pt x="2595" y="906"/>
                  </a:lnTo>
                  <a:lnTo>
                    <a:pt x="2604" y="912"/>
                  </a:lnTo>
                  <a:lnTo>
                    <a:pt x="2613" y="921"/>
                  </a:lnTo>
                  <a:lnTo>
                    <a:pt x="2625" y="927"/>
                  </a:lnTo>
                  <a:lnTo>
                    <a:pt x="2634" y="933"/>
                  </a:lnTo>
                  <a:lnTo>
                    <a:pt x="2643" y="936"/>
                  </a:lnTo>
                  <a:lnTo>
                    <a:pt x="2652" y="942"/>
                  </a:lnTo>
                  <a:lnTo>
                    <a:pt x="2661" y="948"/>
                  </a:lnTo>
                  <a:lnTo>
                    <a:pt x="2670" y="951"/>
                  </a:lnTo>
                  <a:lnTo>
                    <a:pt x="2679" y="957"/>
                  </a:lnTo>
                  <a:lnTo>
                    <a:pt x="2688" y="963"/>
                  </a:lnTo>
                  <a:lnTo>
                    <a:pt x="2697" y="972"/>
                  </a:lnTo>
                  <a:lnTo>
                    <a:pt x="2706" y="978"/>
                  </a:lnTo>
                  <a:lnTo>
                    <a:pt x="2712" y="987"/>
                  </a:lnTo>
                  <a:lnTo>
                    <a:pt x="2721" y="996"/>
                  </a:lnTo>
                  <a:lnTo>
                    <a:pt x="2730" y="999"/>
                  </a:lnTo>
                  <a:lnTo>
                    <a:pt x="2739" y="1005"/>
                  </a:lnTo>
                  <a:lnTo>
                    <a:pt x="2748" y="1008"/>
                  </a:lnTo>
                  <a:lnTo>
                    <a:pt x="2760" y="1020"/>
                  </a:lnTo>
                  <a:lnTo>
                    <a:pt x="2766" y="1029"/>
                  </a:lnTo>
                  <a:lnTo>
                    <a:pt x="2772" y="1038"/>
                  </a:lnTo>
                  <a:lnTo>
                    <a:pt x="2778" y="1047"/>
                  </a:lnTo>
                  <a:lnTo>
                    <a:pt x="2787" y="1056"/>
                  </a:lnTo>
                  <a:lnTo>
                    <a:pt x="2793" y="1065"/>
                  </a:lnTo>
                  <a:lnTo>
                    <a:pt x="2802" y="1071"/>
                  </a:lnTo>
                  <a:lnTo>
                    <a:pt x="2808" y="1083"/>
                  </a:lnTo>
                  <a:lnTo>
                    <a:pt x="2820" y="1095"/>
                  </a:lnTo>
                  <a:lnTo>
                    <a:pt x="2823" y="1104"/>
                  </a:lnTo>
                  <a:lnTo>
                    <a:pt x="2829" y="1113"/>
                  </a:lnTo>
                  <a:lnTo>
                    <a:pt x="2835" y="1125"/>
                  </a:lnTo>
                  <a:lnTo>
                    <a:pt x="2841" y="1134"/>
                  </a:lnTo>
                  <a:lnTo>
                    <a:pt x="2850" y="1140"/>
                  </a:lnTo>
                  <a:lnTo>
                    <a:pt x="2856" y="1149"/>
                  </a:lnTo>
                  <a:lnTo>
                    <a:pt x="2865" y="1155"/>
                  </a:lnTo>
                  <a:lnTo>
                    <a:pt x="2871" y="1164"/>
                  </a:lnTo>
                  <a:lnTo>
                    <a:pt x="2880" y="1173"/>
                  </a:lnTo>
                  <a:lnTo>
                    <a:pt x="2886" y="1182"/>
                  </a:lnTo>
                  <a:lnTo>
                    <a:pt x="2892" y="1194"/>
                  </a:lnTo>
                  <a:lnTo>
                    <a:pt x="2895" y="1203"/>
                  </a:lnTo>
                  <a:lnTo>
                    <a:pt x="2898" y="1212"/>
                  </a:lnTo>
                  <a:lnTo>
                    <a:pt x="2901" y="1221"/>
                  </a:lnTo>
                  <a:lnTo>
                    <a:pt x="2907" y="1230"/>
                  </a:lnTo>
                  <a:lnTo>
                    <a:pt x="2910" y="1239"/>
                  </a:lnTo>
                  <a:lnTo>
                    <a:pt x="2913" y="1248"/>
                  </a:lnTo>
                  <a:lnTo>
                    <a:pt x="2919" y="1257"/>
                  </a:lnTo>
                  <a:lnTo>
                    <a:pt x="2925" y="1266"/>
                  </a:lnTo>
                  <a:lnTo>
                    <a:pt x="2925" y="1275"/>
                  </a:lnTo>
                  <a:lnTo>
                    <a:pt x="2928" y="1284"/>
                  </a:lnTo>
                  <a:lnTo>
                    <a:pt x="2931" y="1293"/>
                  </a:lnTo>
                  <a:lnTo>
                    <a:pt x="2934" y="1302"/>
                  </a:lnTo>
                  <a:lnTo>
                    <a:pt x="2937" y="1311"/>
                  </a:lnTo>
                  <a:lnTo>
                    <a:pt x="2940" y="1320"/>
                  </a:lnTo>
                  <a:lnTo>
                    <a:pt x="2940" y="1329"/>
                  </a:lnTo>
                  <a:lnTo>
                    <a:pt x="2940" y="1338"/>
                  </a:lnTo>
                  <a:lnTo>
                    <a:pt x="2940" y="1347"/>
                  </a:lnTo>
                  <a:lnTo>
                    <a:pt x="2940" y="1356"/>
                  </a:lnTo>
                  <a:lnTo>
                    <a:pt x="2940" y="1365"/>
                  </a:lnTo>
                  <a:lnTo>
                    <a:pt x="2943" y="1377"/>
                  </a:lnTo>
                  <a:lnTo>
                    <a:pt x="2943" y="1386"/>
                  </a:lnTo>
                  <a:lnTo>
                    <a:pt x="2946" y="1398"/>
                  </a:lnTo>
                  <a:lnTo>
                    <a:pt x="2941" y="1406"/>
                  </a:lnTo>
                  <a:lnTo>
                    <a:pt x="2939" y="1413"/>
                  </a:lnTo>
                  <a:lnTo>
                    <a:pt x="2939" y="1425"/>
                  </a:lnTo>
                  <a:lnTo>
                    <a:pt x="2941" y="1432"/>
                  </a:lnTo>
                  <a:lnTo>
                    <a:pt x="2934" y="1442"/>
                  </a:lnTo>
                  <a:lnTo>
                    <a:pt x="2932" y="1447"/>
                  </a:lnTo>
                  <a:lnTo>
                    <a:pt x="2929" y="1454"/>
                  </a:lnTo>
                  <a:lnTo>
                    <a:pt x="2922" y="1463"/>
                  </a:lnTo>
                  <a:lnTo>
                    <a:pt x="2916" y="1476"/>
                  </a:lnTo>
                  <a:lnTo>
                    <a:pt x="2913" y="1485"/>
                  </a:lnTo>
                  <a:lnTo>
                    <a:pt x="2917" y="1492"/>
                  </a:lnTo>
                  <a:lnTo>
                    <a:pt x="2922" y="1499"/>
                  </a:lnTo>
                  <a:lnTo>
                    <a:pt x="2916" y="1512"/>
                  </a:lnTo>
                  <a:lnTo>
                    <a:pt x="2919" y="1524"/>
                  </a:lnTo>
                  <a:lnTo>
                    <a:pt x="2919" y="1533"/>
                  </a:lnTo>
                  <a:lnTo>
                    <a:pt x="2919" y="1542"/>
                  </a:lnTo>
                  <a:lnTo>
                    <a:pt x="2919" y="1554"/>
                  </a:lnTo>
                  <a:lnTo>
                    <a:pt x="2919" y="1563"/>
                  </a:lnTo>
                  <a:lnTo>
                    <a:pt x="2919" y="1572"/>
                  </a:lnTo>
                  <a:lnTo>
                    <a:pt x="2919" y="1581"/>
                  </a:lnTo>
                  <a:lnTo>
                    <a:pt x="2922" y="1593"/>
                  </a:lnTo>
                  <a:lnTo>
                    <a:pt x="2922" y="1605"/>
                  </a:lnTo>
                  <a:lnTo>
                    <a:pt x="2919" y="1614"/>
                  </a:lnTo>
                  <a:lnTo>
                    <a:pt x="2913" y="1623"/>
                  </a:lnTo>
                  <a:lnTo>
                    <a:pt x="2904" y="1626"/>
                  </a:lnTo>
                  <a:lnTo>
                    <a:pt x="2895" y="1635"/>
                  </a:lnTo>
                  <a:lnTo>
                    <a:pt x="2892" y="1644"/>
                  </a:lnTo>
                  <a:lnTo>
                    <a:pt x="2889" y="1653"/>
                  </a:lnTo>
                  <a:lnTo>
                    <a:pt x="2889" y="1662"/>
                  </a:lnTo>
                  <a:lnTo>
                    <a:pt x="2889" y="1671"/>
                  </a:lnTo>
                  <a:lnTo>
                    <a:pt x="2895" y="1680"/>
                  </a:lnTo>
                  <a:lnTo>
                    <a:pt x="2901" y="1689"/>
                  </a:lnTo>
                  <a:lnTo>
                    <a:pt x="2910" y="1695"/>
                  </a:lnTo>
                  <a:lnTo>
                    <a:pt x="2922" y="1701"/>
                  </a:lnTo>
                  <a:lnTo>
                    <a:pt x="2931" y="1710"/>
                  </a:lnTo>
                  <a:lnTo>
                    <a:pt x="2934" y="1719"/>
                  </a:lnTo>
                  <a:lnTo>
                    <a:pt x="2937" y="1728"/>
                  </a:lnTo>
                  <a:lnTo>
                    <a:pt x="2946" y="1728"/>
                  </a:lnTo>
                  <a:lnTo>
                    <a:pt x="2955" y="1731"/>
                  </a:lnTo>
                  <a:lnTo>
                    <a:pt x="2964" y="1734"/>
                  </a:lnTo>
                  <a:lnTo>
                    <a:pt x="2970" y="1743"/>
                  </a:lnTo>
                  <a:lnTo>
                    <a:pt x="2979" y="1752"/>
                  </a:lnTo>
                  <a:lnTo>
                    <a:pt x="2979" y="1761"/>
                  </a:lnTo>
                  <a:lnTo>
                    <a:pt x="2979" y="1773"/>
                  </a:lnTo>
                  <a:lnTo>
                    <a:pt x="2979" y="1782"/>
                  </a:lnTo>
                  <a:lnTo>
                    <a:pt x="2979" y="1791"/>
                  </a:lnTo>
                  <a:lnTo>
                    <a:pt x="2982" y="1800"/>
                  </a:lnTo>
                  <a:lnTo>
                    <a:pt x="2988" y="1809"/>
                  </a:lnTo>
                  <a:lnTo>
                    <a:pt x="2991" y="1818"/>
                  </a:lnTo>
                  <a:lnTo>
                    <a:pt x="3000" y="1827"/>
                  </a:lnTo>
                  <a:lnTo>
                    <a:pt x="3006" y="1836"/>
                  </a:lnTo>
                  <a:lnTo>
                    <a:pt x="3009" y="1845"/>
                  </a:lnTo>
                  <a:lnTo>
                    <a:pt x="3012" y="1854"/>
                  </a:lnTo>
                  <a:lnTo>
                    <a:pt x="3021" y="1857"/>
                  </a:lnTo>
                  <a:lnTo>
                    <a:pt x="3030" y="1860"/>
                  </a:lnTo>
                  <a:lnTo>
                    <a:pt x="3039" y="1866"/>
                  </a:lnTo>
                  <a:lnTo>
                    <a:pt x="3048" y="1863"/>
                  </a:lnTo>
                  <a:lnTo>
                    <a:pt x="3057" y="1863"/>
                  </a:lnTo>
                  <a:lnTo>
                    <a:pt x="3066" y="1860"/>
                  </a:lnTo>
                  <a:lnTo>
                    <a:pt x="3075" y="1857"/>
                  </a:lnTo>
                  <a:lnTo>
                    <a:pt x="3078" y="1848"/>
                  </a:lnTo>
                  <a:lnTo>
                    <a:pt x="3075" y="1839"/>
                  </a:lnTo>
                  <a:lnTo>
                    <a:pt x="3081" y="1830"/>
                  </a:lnTo>
                  <a:lnTo>
                    <a:pt x="3081" y="1821"/>
                  </a:lnTo>
                  <a:lnTo>
                    <a:pt x="3081" y="1812"/>
                  </a:lnTo>
                  <a:lnTo>
                    <a:pt x="3081" y="1803"/>
                  </a:lnTo>
                  <a:lnTo>
                    <a:pt x="3080" y="1785"/>
                  </a:lnTo>
                  <a:lnTo>
                    <a:pt x="3090" y="1794"/>
                  </a:lnTo>
                  <a:lnTo>
                    <a:pt x="3099" y="1803"/>
                  </a:lnTo>
                  <a:lnTo>
                    <a:pt x="3105" y="1812"/>
                  </a:lnTo>
                  <a:lnTo>
                    <a:pt x="3108" y="1821"/>
                  </a:lnTo>
                  <a:lnTo>
                    <a:pt x="3114" y="1830"/>
                  </a:lnTo>
                  <a:lnTo>
                    <a:pt x="3114" y="1839"/>
                  </a:lnTo>
                  <a:lnTo>
                    <a:pt x="3114" y="1848"/>
                  </a:lnTo>
                  <a:lnTo>
                    <a:pt x="3114" y="1857"/>
                  </a:lnTo>
                  <a:lnTo>
                    <a:pt x="3114" y="1866"/>
                  </a:lnTo>
                  <a:lnTo>
                    <a:pt x="3111" y="1875"/>
                  </a:lnTo>
                  <a:lnTo>
                    <a:pt x="3111" y="1884"/>
                  </a:lnTo>
                  <a:lnTo>
                    <a:pt x="3108" y="1893"/>
                  </a:lnTo>
                  <a:lnTo>
                    <a:pt x="3105" y="1902"/>
                  </a:lnTo>
                  <a:lnTo>
                    <a:pt x="3102" y="1911"/>
                  </a:lnTo>
                  <a:lnTo>
                    <a:pt x="3102" y="1920"/>
                  </a:lnTo>
                  <a:lnTo>
                    <a:pt x="3096" y="1929"/>
                  </a:lnTo>
                  <a:lnTo>
                    <a:pt x="3093" y="1938"/>
                  </a:lnTo>
                  <a:lnTo>
                    <a:pt x="3093" y="1947"/>
                  </a:lnTo>
                  <a:lnTo>
                    <a:pt x="3090" y="1956"/>
                  </a:lnTo>
                  <a:lnTo>
                    <a:pt x="3084" y="1965"/>
                  </a:lnTo>
                  <a:lnTo>
                    <a:pt x="3081" y="1974"/>
                  </a:lnTo>
                  <a:lnTo>
                    <a:pt x="3081" y="1983"/>
                  </a:lnTo>
                  <a:lnTo>
                    <a:pt x="3078" y="1992"/>
                  </a:lnTo>
                  <a:lnTo>
                    <a:pt x="3072" y="2001"/>
                  </a:lnTo>
                  <a:lnTo>
                    <a:pt x="3072" y="2010"/>
                  </a:lnTo>
                  <a:lnTo>
                    <a:pt x="3072" y="2019"/>
                  </a:lnTo>
                  <a:lnTo>
                    <a:pt x="3072" y="2030"/>
                  </a:lnTo>
                  <a:lnTo>
                    <a:pt x="3072" y="2040"/>
                  </a:lnTo>
                  <a:lnTo>
                    <a:pt x="3072" y="2046"/>
                  </a:lnTo>
                  <a:lnTo>
                    <a:pt x="3072" y="2055"/>
                  </a:lnTo>
                  <a:lnTo>
                    <a:pt x="3075" y="2064"/>
                  </a:lnTo>
                  <a:lnTo>
                    <a:pt x="3078" y="2073"/>
                  </a:lnTo>
                  <a:lnTo>
                    <a:pt x="3078" y="2082"/>
                  </a:lnTo>
                  <a:lnTo>
                    <a:pt x="3078" y="2091"/>
                  </a:lnTo>
                  <a:lnTo>
                    <a:pt x="3078" y="2100"/>
                  </a:lnTo>
                  <a:lnTo>
                    <a:pt x="3075" y="2109"/>
                  </a:lnTo>
                  <a:lnTo>
                    <a:pt x="3072" y="2118"/>
                  </a:lnTo>
                  <a:lnTo>
                    <a:pt x="3069" y="2127"/>
                  </a:lnTo>
                  <a:lnTo>
                    <a:pt x="3069" y="2136"/>
                  </a:lnTo>
                  <a:lnTo>
                    <a:pt x="3066" y="2145"/>
                  </a:lnTo>
                  <a:lnTo>
                    <a:pt x="3066" y="2154"/>
                  </a:lnTo>
                  <a:lnTo>
                    <a:pt x="3066" y="2163"/>
                  </a:lnTo>
                  <a:lnTo>
                    <a:pt x="3066" y="2172"/>
                  </a:lnTo>
                  <a:lnTo>
                    <a:pt x="3075" y="2187"/>
                  </a:lnTo>
                  <a:lnTo>
                    <a:pt x="3078" y="2193"/>
                  </a:lnTo>
                  <a:lnTo>
                    <a:pt x="3078" y="2202"/>
                  </a:lnTo>
                  <a:lnTo>
                    <a:pt x="3087" y="2208"/>
                  </a:lnTo>
                  <a:lnTo>
                    <a:pt x="3089" y="2214"/>
                  </a:lnTo>
                  <a:lnTo>
                    <a:pt x="3093" y="2226"/>
                  </a:lnTo>
                  <a:lnTo>
                    <a:pt x="3102" y="2232"/>
                  </a:lnTo>
                  <a:lnTo>
                    <a:pt x="3111" y="2238"/>
                  </a:lnTo>
                  <a:lnTo>
                    <a:pt x="3120" y="2247"/>
                  </a:lnTo>
                  <a:lnTo>
                    <a:pt x="3129" y="2250"/>
                  </a:lnTo>
                  <a:lnTo>
                    <a:pt x="3138" y="2256"/>
                  </a:lnTo>
                  <a:lnTo>
                    <a:pt x="3147" y="2259"/>
                  </a:lnTo>
                  <a:lnTo>
                    <a:pt x="3156" y="2265"/>
                  </a:lnTo>
                  <a:lnTo>
                    <a:pt x="3165" y="2271"/>
                  </a:lnTo>
                  <a:lnTo>
                    <a:pt x="3174" y="2277"/>
                  </a:lnTo>
                  <a:lnTo>
                    <a:pt x="3183" y="2286"/>
                  </a:lnTo>
                  <a:lnTo>
                    <a:pt x="3189" y="2298"/>
                  </a:lnTo>
                  <a:lnTo>
                    <a:pt x="3195" y="2307"/>
                  </a:lnTo>
                  <a:lnTo>
                    <a:pt x="3195" y="2316"/>
                  </a:lnTo>
                  <a:lnTo>
                    <a:pt x="3195" y="2325"/>
                  </a:lnTo>
                  <a:lnTo>
                    <a:pt x="3195" y="2334"/>
                  </a:lnTo>
                  <a:lnTo>
                    <a:pt x="3204" y="2334"/>
                  </a:lnTo>
                  <a:lnTo>
                    <a:pt x="3213" y="2328"/>
                  </a:lnTo>
                  <a:lnTo>
                    <a:pt x="3222" y="2322"/>
                  </a:lnTo>
                  <a:lnTo>
                    <a:pt x="3231" y="2319"/>
                  </a:lnTo>
                  <a:lnTo>
                    <a:pt x="3240" y="2316"/>
                  </a:lnTo>
                  <a:lnTo>
                    <a:pt x="3246" y="2307"/>
                  </a:lnTo>
                  <a:lnTo>
                    <a:pt x="3255" y="2304"/>
                  </a:lnTo>
                  <a:lnTo>
                    <a:pt x="3264" y="2301"/>
                  </a:lnTo>
                  <a:lnTo>
                    <a:pt x="3273" y="2295"/>
                  </a:lnTo>
                  <a:lnTo>
                    <a:pt x="3282" y="2289"/>
                  </a:lnTo>
                  <a:lnTo>
                    <a:pt x="3291" y="2283"/>
                  </a:lnTo>
                  <a:lnTo>
                    <a:pt x="3300" y="2280"/>
                  </a:lnTo>
                  <a:lnTo>
                    <a:pt x="3309" y="2271"/>
                  </a:lnTo>
                  <a:lnTo>
                    <a:pt x="3318" y="2265"/>
                  </a:lnTo>
                  <a:lnTo>
                    <a:pt x="3327" y="2262"/>
                  </a:lnTo>
                  <a:lnTo>
                    <a:pt x="3339" y="2259"/>
                  </a:lnTo>
                  <a:lnTo>
                    <a:pt x="3348" y="2256"/>
                  </a:lnTo>
                  <a:lnTo>
                    <a:pt x="3357" y="2250"/>
                  </a:lnTo>
                  <a:lnTo>
                    <a:pt x="3366" y="2244"/>
                  </a:lnTo>
                  <a:lnTo>
                    <a:pt x="3375" y="2238"/>
                  </a:lnTo>
                  <a:lnTo>
                    <a:pt x="3378" y="2229"/>
                  </a:lnTo>
                  <a:lnTo>
                    <a:pt x="3381" y="2220"/>
                  </a:lnTo>
                  <a:lnTo>
                    <a:pt x="3387" y="2211"/>
                  </a:lnTo>
                  <a:lnTo>
                    <a:pt x="3393" y="2202"/>
                  </a:lnTo>
                  <a:lnTo>
                    <a:pt x="3399" y="2193"/>
                  </a:lnTo>
                  <a:lnTo>
                    <a:pt x="3405" y="2184"/>
                  </a:lnTo>
                  <a:lnTo>
                    <a:pt x="3411" y="2175"/>
                  </a:lnTo>
                  <a:lnTo>
                    <a:pt x="3420" y="2169"/>
                  </a:lnTo>
                  <a:lnTo>
                    <a:pt x="3423" y="2160"/>
                  </a:lnTo>
                  <a:lnTo>
                    <a:pt x="3429" y="2151"/>
                  </a:lnTo>
                  <a:lnTo>
                    <a:pt x="3432" y="2142"/>
                  </a:lnTo>
                  <a:lnTo>
                    <a:pt x="3441" y="2136"/>
                  </a:lnTo>
                  <a:lnTo>
                    <a:pt x="3453" y="2136"/>
                  </a:lnTo>
                  <a:lnTo>
                    <a:pt x="3462" y="2133"/>
                  </a:lnTo>
                  <a:lnTo>
                    <a:pt x="3471" y="2130"/>
                  </a:lnTo>
                  <a:lnTo>
                    <a:pt x="3480" y="2127"/>
                  </a:lnTo>
                  <a:lnTo>
                    <a:pt x="3489" y="2127"/>
                  </a:lnTo>
                  <a:lnTo>
                    <a:pt x="3498" y="2115"/>
                  </a:lnTo>
                  <a:lnTo>
                    <a:pt x="3504" y="2106"/>
                  </a:lnTo>
                  <a:lnTo>
                    <a:pt x="3510" y="2097"/>
                  </a:lnTo>
                  <a:lnTo>
                    <a:pt x="3516" y="2088"/>
                  </a:lnTo>
                  <a:lnTo>
                    <a:pt x="3522" y="2079"/>
                  </a:lnTo>
                  <a:lnTo>
                    <a:pt x="3525" y="2070"/>
                  </a:lnTo>
                  <a:lnTo>
                    <a:pt x="3525" y="2061"/>
                  </a:lnTo>
                  <a:lnTo>
                    <a:pt x="3525" y="2052"/>
                  </a:lnTo>
                  <a:lnTo>
                    <a:pt x="3531" y="2043"/>
                  </a:lnTo>
                  <a:lnTo>
                    <a:pt x="3540" y="2040"/>
                  </a:lnTo>
                  <a:lnTo>
                    <a:pt x="3549" y="2034"/>
                  </a:lnTo>
                  <a:lnTo>
                    <a:pt x="3558" y="2034"/>
                  </a:lnTo>
                  <a:lnTo>
                    <a:pt x="3567" y="2034"/>
                  </a:lnTo>
                  <a:lnTo>
                    <a:pt x="3576" y="2034"/>
                  </a:lnTo>
                  <a:lnTo>
                    <a:pt x="3585" y="2034"/>
                  </a:lnTo>
                  <a:lnTo>
                    <a:pt x="3594" y="2025"/>
                  </a:lnTo>
                  <a:lnTo>
                    <a:pt x="3597" y="2016"/>
                  </a:lnTo>
                  <a:lnTo>
                    <a:pt x="3606" y="2010"/>
                  </a:lnTo>
                  <a:lnTo>
                    <a:pt x="3615" y="2010"/>
                  </a:lnTo>
                  <a:lnTo>
                    <a:pt x="3624" y="2016"/>
                  </a:lnTo>
                  <a:lnTo>
                    <a:pt x="3630" y="2025"/>
                  </a:lnTo>
                  <a:lnTo>
                    <a:pt x="3633" y="2034"/>
                  </a:lnTo>
                  <a:lnTo>
                    <a:pt x="3639" y="2043"/>
                  </a:lnTo>
                  <a:lnTo>
                    <a:pt x="3642" y="2052"/>
                  </a:lnTo>
                  <a:lnTo>
                    <a:pt x="3648" y="2064"/>
                  </a:lnTo>
                  <a:lnTo>
                    <a:pt x="3654" y="2073"/>
                  </a:lnTo>
                  <a:lnTo>
                    <a:pt x="3657" y="2082"/>
                  </a:lnTo>
                  <a:lnTo>
                    <a:pt x="3660" y="2091"/>
                  </a:lnTo>
                  <a:lnTo>
                    <a:pt x="3660" y="2100"/>
                  </a:lnTo>
                  <a:lnTo>
                    <a:pt x="3660" y="2109"/>
                  </a:lnTo>
                  <a:lnTo>
                    <a:pt x="3660" y="2118"/>
                  </a:lnTo>
                  <a:lnTo>
                    <a:pt x="3660" y="2127"/>
                  </a:lnTo>
                  <a:lnTo>
                    <a:pt x="3660" y="2136"/>
                  </a:lnTo>
                  <a:lnTo>
                    <a:pt x="3660" y="2145"/>
                  </a:lnTo>
                  <a:lnTo>
                    <a:pt x="3660" y="2154"/>
                  </a:lnTo>
                  <a:lnTo>
                    <a:pt x="3660" y="2166"/>
                  </a:lnTo>
                  <a:lnTo>
                    <a:pt x="3660" y="2175"/>
                  </a:lnTo>
                  <a:lnTo>
                    <a:pt x="3660" y="2184"/>
                  </a:lnTo>
                  <a:lnTo>
                    <a:pt x="3660" y="2193"/>
                  </a:lnTo>
                  <a:lnTo>
                    <a:pt x="3663" y="2202"/>
                  </a:lnTo>
                  <a:lnTo>
                    <a:pt x="3663" y="2211"/>
                  </a:lnTo>
                  <a:lnTo>
                    <a:pt x="3666" y="2220"/>
                  </a:lnTo>
                  <a:lnTo>
                    <a:pt x="3666" y="2229"/>
                  </a:lnTo>
                  <a:lnTo>
                    <a:pt x="3669" y="2238"/>
                  </a:lnTo>
                  <a:lnTo>
                    <a:pt x="3672" y="2247"/>
                  </a:lnTo>
                  <a:lnTo>
                    <a:pt x="3675" y="2259"/>
                  </a:lnTo>
                  <a:lnTo>
                    <a:pt x="3678" y="2268"/>
                  </a:lnTo>
                  <a:lnTo>
                    <a:pt x="3687" y="2274"/>
                  </a:lnTo>
                  <a:lnTo>
                    <a:pt x="3696" y="2286"/>
                  </a:lnTo>
                  <a:lnTo>
                    <a:pt x="3696" y="2295"/>
                  </a:lnTo>
                  <a:lnTo>
                    <a:pt x="3693" y="2307"/>
                  </a:lnTo>
                  <a:lnTo>
                    <a:pt x="3684" y="2313"/>
                  </a:lnTo>
                  <a:lnTo>
                    <a:pt x="3678" y="2322"/>
                  </a:lnTo>
                  <a:lnTo>
                    <a:pt x="3672" y="2331"/>
                  </a:lnTo>
                  <a:lnTo>
                    <a:pt x="3669" y="2340"/>
                  </a:lnTo>
                  <a:lnTo>
                    <a:pt x="3660" y="2349"/>
                  </a:lnTo>
                  <a:lnTo>
                    <a:pt x="3651" y="2355"/>
                  </a:lnTo>
                  <a:lnTo>
                    <a:pt x="3642" y="2364"/>
                  </a:lnTo>
                  <a:lnTo>
                    <a:pt x="3636" y="2373"/>
                  </a:lnTo>
                  <a:lnTo>
                    <a:pt x="3630" y="2382"/>
                  </a:lnTo>
                  <a:lnTo>
                    <a:pt x="3624" y="2391"/>
                  </a:lnTo>
                  <a:lnTo>
                    <a:pt x="3615" y="2400"/>
                  </a:lnTo>
                  <a:lnTo>
                    <a:pt x="3606" y="2403"/>
                  </a:lnTo>
                  <a:lnTo>
                    <a:pt x="3597" y="2406"/>
                  </a:lnTo>
                  <a:lnTo>
                    <a:pt x="3588" y="2412"/>
                  </a:lnTo>
                  <a:lnTo>
                    <a:pt x="3582" y="2421"/>
                  </a:lnTo>
                  <a:lnTo>
                    <a:pt x="3579" y="2430"/>
                  </a:lnTo>
                  <a:lnTo>
                    <a:pt x="3570" y="2430"/>
                  </a:lnTo>
                  <a:lnTo>
                    <a:pt x="3558" y="2433"/>
                  </a:lnTo>
                  <a:lnTo>
                    <a:pt x="3549" y="2436"/>
                  </a:lnTo>
                  <a:lnTo>
                    <a:pt x="3540" y="2442"/>
                  </a:lnTo>
                  <a:lnTo>
                    <a:pt x="3531" y="2448"/>
                  </a:lnTo>
                  <a:lnTo>
                    <a:pt x="3522" y="2448"/>
                  </a:lnTo>
                  <a:lnTo>
                    <a:pt x="3513" y="2454"/>
                  </a:lnTo>
                  <a:lnTo>
                    <a:pt x="3510" y="2466"/>
                  </a:lnTo>
                  <a:lnTo>
                    <a:pt x="3504" y="2475"/>
                  </a:lnTo>
                  <a:lnTo>
                    <a:pt x="3501" y="2484"/>
                  </a:lnTo>
                  <a:lnTo>
                    <a:pt x="3495" y="2493"/>
                  </a:lnTo>
                  <a:lnTo>
                    <a:pt x="3492" y="2502"/>
                  </a:lnTo>
                  <a:lnTo>
                    <a:pt x="3486" y="2511"/>
                  </a:lnTo>
                  <a:lnTo>
                    <a:pt x="3480" y="2520"/>
                  </a:lnTo>
                  <a:lnTo>
                    <a:pt x="3471" y="2523"/>
                  </a:lnTo>
                  <a:lnTo>
                    <a:pt x="3462" y="2529"/>
                  </a:lnTo>
                  <a:lnTo>
                    <a:pt x="3450" y="2532"/>
                  </a:lnTo>
                  <a:lnTo>
                    <a:pt x="3441" y="2538"/>
                  </a:lnTo>
                  <a:lnTo>
                    <a:pt x="3432" y="2538"/>
                  </a:lnTo>
                  <a:lnTo>
                    <a:pt x="3423" y="2544"/>
                  </a:lnTo>
                  <a:lnTo>
                    <a:pt x="3414" y="2550"/>
                  </a:lnTo>
                  <a:lnTo>
                    <a:pt x="3408" y="2559"/>
                  </a:lnTo>
                  <a:lnTo>
                    <a:pt x="3402" y="2568"/>
                  </a:lnTo>
                  <a:lnTo>
                    <a:pt x="3393" y="2577"/>
                  </a:lnTo>
                  <a:lnTo>
                    <a:pt x="3384" y="2580"/>
                  </a:lnTo>
                  <a:lnTo>
                    <a:pt x="3375" y="2586"/>
                  </a:lnTo>
                  <a:lnTo>
                    <a:pt x="3366" y="2589"/>
                  </a:lnTo>
                  <a:lnTo>
                    <a:pt x="3357" y="2592"/>
                  </a:lnTo>
                  <a:lnTo>
                    <a:pt x="3357" y="2595"/>
                  </a:lnTo>
                  <a:lnTo>
                    <a:pt x="3354" y="2604"/>
                  </a:lnTo>
                  <a:lnTo>
                    <a:pt x="3351" y="2613"/>
                  </a:lnTo>
                  <a:lnTo>
                    <a:pt x="3342" y="2616"/>
                  </a:lnTo>
                  <a:lnTo>
                    <a:pt x="3333" y="2619"/>
                  </a:lnTo>
                  <a:lnTo>
                    <a:pt x="3324" y="2628"/>
                  </a:lnTo>
                  <a:lnTo>
                    <a:pt x="3315" y="2637"/>
                  </a:lnTo>
                  <a:lnTo>
                    <a:pt x="3306" y="2643"/>
                  </a:lnTo>
                  <a:lnTo>
                    <a:pt x="3300" y="2652"/>
                  </a:lnTo>
                  <a:lnTo>
                    <a:pt x="3291" y="2658"/>
                  </a:lnTo>
                  <a:lnTo>
                    <a:pt x="3282" y="2667"/>
                  </a:lnTo>
                  <a:lnTo>
                    <a:pt x="3273" y="2673"/>
                  </a:lnTo>
                  <a:lnTo>
                    <a:pt x="3264" y="2676"/>
                  </a:lnTo>
                  <a:lnTo>
                    <a:pt x="3255" y="2676"/>
                  </a:lnTo>
                  <a:lnTo>
                    <a:pt x="3246" y="2679"/>
                  </a:lnTo>
                  <a:lnTo>
                    <a:pt x="3237" y="2685"/>
                  </a:lnTo>
                  <a:lnTo>
                    <a:pt x="3228" y="2694"/>
                  </a:lnTo>
                  <a:lnTo>
                    <a:pt x="3219" y="2700"/>
                  </a:lnTo>
                  <a:lnTo>
                    <a:pt x="3210" y="2703"/>
                  </a:lnTo>
                  <a:lnTo>
                    <a:pt x="3201" y="2709"/>
                  </a:lnTo>
                  <a:lnTo>
                    <a:pt x="3192" y="2712"/>
                  </a:lnTo>
                  <a:lnTo>
                    <a:pt x="3183" y="2715"/>
                  </a:lnTo>
                  <a:lnTo>
                    <a:pt x="3174" y="2715"/>
                  </a:lnTo>
                  <a:lnTo>
                    <a:pt x="3165" y="2718"/>
                  </a:lnTo>
                  <a:lnTo>
                    <a:pt x="3153" y="2721"/>
                  </a:lnTo>
                  <a:lnTo>
                    <a:pt x="3141" y="2724"/>
                  </a:lnTo>
                  <a:lnTo>
                    <a:pt x="3132" y="2727"/>
                  </a:lnTo>
                  <a:lnTo>
                    <a:pt x="3123" y="2730"/>
                  </a:lnTo>
                  <a:lnTo>
                    <a:pt x="3114" y="2733"/>
                  </a:lnTo>
                  <a:lnTo>
                    <a:pt x="3105" y="2736"/>
                  </a:lnTo>
                  <a:lnTo>
                    <a:pt x="3096" y="2742"/>
                  </a:lnTo>
                  <a:lnTo>
                    <a:pt x="3093" y="2751"/>
                  </a:lnTo>
                  <a:lnTo>
                    <a:pt x="3090" y="2760"/>
                  </a:lnTo>
                  <a:lnTo>
                    <a:pt x="3084" y="2769"/>
                  </a:lnTo>
                  <a:lnTo>
                    <a:pt x="3078" y="2778"/>
                  </a:lnTo>
                  <a:lnTo>
                    <a:pt x="3072" y="2787"/>
                  </a:lnTo>
                  <a:lnTo>
                    <a:pt x="3066" y="2796"/>
                  </a:lnTo>
                  <a:lnTo>
                    <a:pt x="3057" y="2808"/>
                  </a:lnTo>
                  <a:lnTo>
                    <a:pt x="3051" y="2817"/>
                  </a:lnTo>
                  <a:lnTo>
                    <a:pt x="3045" y="2826"/>
                  </a:lnTo>
                  <a:lnTo>
                    <a:pt x="3042" y="2835"/>
                  </a:lnTo>
                  <a:lnTo>
                    <a:pt x="3042" y="2844"/>
                  </a:lnTo>
                  <a:lnTo>
                    <a:pt x="3039" y="2853"/>
                  </a:lnTo>
                  <a:lnTo>
                    <a:pt x="3039" y="2862"/>
                  </a:lnTo>
                  <a:lnTo>
                    <a:pt x="3039" y="2871"/>
                  </a:lnTo>
                  <a:lnTo>
                    <a:pt x="3039" y="2880"/>
                  </a:lnTo>
                  <a:lnTo>
                    <a:pt x="3036" y="2889"/>
                  </a:lnTo>
                  <a:lnTo>
                    <a:pt x="3033" y="2898"/>
                  </a:lnTo>
                  <a:lnTo>
                    <a:pt x="3027" y="2907"/>
                  </a:lnTo>
                  <a:lnTo>
                    <a:pt x="3027" y="2916"/>
                  </a:lnTo>
                  <a:lnTo>
                    <a:pt x="3021" y="2925"/>
                  </a:lnTo>
                  <a:lnTo>
                    <a:pt x="3012" y="2937"/>
                  </a:lnTo>
                  <a:lnTo>
                    <a:pt x="3006" y="2946"/>
                  </a:lnTo>
                  <a:lnTo>
                    <a:pt x="3006" y="2955"/>
                  </a:lnTo>
                  <a:lnTo>
                    <a:pt x="3003" y="2964"/>
                  </a:lnTo>
                  <a:lnTo>
                    <a:pt x="3003" y="2976"/>
                  </a:lnTo>
                  <a:lnTo>
                    <a:pt x="3000" y="2988"/>
                  </a:lnTo>
                  <a:lnTo>
                    <a:pt x="2997" y="2997"/>
                  </a:lnTo>
                  <a:lnTo>
                    <a:pt x="2994" y="3006"/>
                  </a:lnTo>
                  <a:lnTo>
                    <a:pt x="2994" y="3015"/>
                  </a:lnTo>
                  <a:lnTo>
                    <a:pt x="2991" y="3024"/>
                  </a:lnTo>
                  <a:lnTo>
                    <a:pt x="2985" y="3033"/>
                  </a:lnTo>
                  <a:lnTo>
                    <a:pt x="2979" y="3042"/>
                  </a:lnTo>
                  <a:lnTo>
                    <a:pt x="2973" y="3051"/>
                  </a:lnTo>
                  <a:lnTo>
                    <a:pt x="2964" y="3057"/>
                  </a:lnTo>
                  <a:lnTo>
                    <a:pt x="2955" y="3063"/>
                  </a:lnTo>
                  <a:lnTo>
                    <a:pt x="2946" y="3066"/>
                  </a:lnTo>
                  <a:lnTo>
                    <a:pt x="2937" y="3066"/>
                  </a:lnTo>
                  <a:lnTo>
                    <a:pt x="2928" y="3069"/>
                  </a:lnTo>
                  <a:lnTo>
                    <a:pt x="2919" y="3072"/>
                  </a:lnTo>
                  <a:lnTo>
                    <a:pt x="2910" y="3081"/>
                  </a:lnTo>
                  <a:lnTo>
                    <a:pt x="2907" y="3090"/>
                  </a:lnTo>
                  <a:lnTo>
                    <a:pt x="2901" y="3099"/>
                  </a:lnTo>
                  <a:lnTo>
                    <a:pt x="2892" y="3102"/>
                  </a:lnTo>
                  <a:lnTo>
                    <a:pt x="2883" y="3108"/>
                  </a:lnTo>
                  <a:lnTo>
                    <a:pt x="2874" y="3108"/>
                  </a:lnTo>
                  <a:lnTo>
                    <a:pt x="2862" y="3108"/>
                  </a:lnTo>
                  <a:lnTo>
                    <a:pt x="2847" y="3120"/>
                  </a:lnTo>
                  <a:lnTo>
                    <a:pt x="2844" y="3129"/>
                  </a:lnTo>
                  <a:lnTo>
                    <a:pt x="2835" y="3132"/>
                  </a:lnTo>
                  <a:lnTo>
                    <a:pt x="2829" y="3141"/>
                  </a:lnTo>
                  <a:lnTo>
                    <a:pt x="2820" y="3147"/>
                  </a:lnTo>
                  <a:lnTo>
                    <a:pt x="2811" y="3156"/>
                  </a:lnTo>
                  <a:lnTo>
                    <a:pt x="2802" y="3165"/>
                  </a:lnTo>
                  <a:lnTo>
                    <a:pt x="2793" y="3174"/>
                  </a:lnTo>
                  <a:lnTo>
                    <a:pt x="2790" y="3183"/>
                  </a:lnTo>
                  <a:lnTo>
                    <a:pt x="2787" y="3192"/>
                  </a:lnTo>
                  <a:lnTo>
                    <a:pt x="2781" y="3201"/>
                  </a:lnTo>
                  <a:lnTo>
                    <a:pt x="2775" y="3210"/>
                  </a:lnTo>
                  <a:lnTo>
                    <a:pt x="2769" y="3219"/>
                  </a:lnTo>
                  <a:lnTo>
                    <a:pt x="2766" y="3228"/>
                  </a:lnTo>
                  <a:lnTo>
                    <a:pt x="2763" y="3237"/>
                  </a:lnTo>
                  <a:lnTo>
                    <a:pt x="2763" y="3246"/>
                  </a:lnTo>
                  <a:lnTo>
                    <a:pt x="2760" y="3255"/>
                  </a:lnTo>
                  <a:lnTo>
                    <a:pt x="2757" y="3264"/>
                  </a:lnTo>
                  <a:lnTo>
                    <a:pt x="2757" y="3273"/>
                  </a:lnTo>
                  <a:lnTo>
                    <a:pt x="2757" y="3285"/>
                  </a:lnTo>
                  <a:lnTo>
                    <a:pt x="2757" y="3294"/>
                  </a:lnTo>
                  <a:lnTo>
                    <a:pt x="2760" y="3303"/>
                  </a:lnTo>
                  <a:lnTo>
                    <a:pt x="2760" y="3312"/>
                  </a:lnTo>
                  <a:lnTo>
                    <a:pt x="2760" y="3321"/>
                  </a:lnTo>
                  <a:lnTo>
                    <a:pt x="2760" y="3330"/>
                  </a:lnTo>
                  <a:lnTo>
                    <a:pt x="2763" y="3339"/>
                  </a:lnTo>
                  <a:lnTo>
                    <a:pt x="2763" y="3348"/>
                  </a:lnTo>
                  <a:lnTo>
                    <a:pt x="2763" y="3357"/>
                  </a:lnTo>
                  <a:lnTo>
                    <a:pt x="2763" y="3366"/>
                  </a:lnTo>
                  <a:lnTo>
                    <a:pt x="2763" y="3375"/>
                  </a:lnTo>
                  <a:lnTo>
                    <a:pt x="2766" y="3384"/>
                  </a:lnTo>
                  <a:lnTo>
                    <a:pt x="2772" y="3393"/>
                  </a:lnTo>
                  <a:lnTo>
                    <a:pt x="2778" y="3402"/>
                  </a:lnTo>
                  <a:lnTo>
                    <a:pt x="2787" y="3411"/>
                  </a:lnTo>
                  <a:lnTo>
                    <a:pt x="2796" y="3417"/>
                  </a:lnTo>
                  <a:lnTo>
                    <a:pt x="2799" y="3426"/>
                  </a:lnTo>
                  <a:lnTo>
                    <a:pt x="2799" y="3435"/>
                  </a:lnTo>
                  <a:lnTo>
                    <a:pt x="2799" y="3444"/>
                  </a:lnTo>
                  <a:lnTo>
                    <a:pt x="2793" y="3453"/>
                  </a:lnTo>
                  <a:lnTo>
                    <a:pt x="2787" y="3462"/>
                  </a:lnTo>
                  <a:lnTo>
                    <a:pt x="2781" y="3471"/>
                  </a:lnTo>
                  <a:lnTo>
                    <a:pt x="2778" y="3480"/>
                  </a:lnTo>
                  <a:lnTo>
                    <a:pt x="2778" y="3489"/>
                  </a:lnTo>
                  <a:lnTo>
                    <a:pt x="2775" y="3498"/>
                  </a:lnTo>
                  <a:lnTo>
                    <a:pt x="2775" y="3507"/>
                  </a:lnTo>
                  <a:lnTo>
                    <a:pt x="2772" y="3516"/>
                  </a:lnTo>
                  <a:lnTo>
                    <a:pt x="2766" y="3525"/>
                  </a:lnTo>
                  <a:lnTo>
                    <a:pt x="2760" y="3534"/>
                  </a:lnTo>
                  <a:lnTo>
                    <a:pt x="2751" y="3540"/>
                  </a:lnTo>
                  <a:lnTo>
                    <a:pt x="2739" y="3543"/>
                  </a:lnTo>
                  <a:lnTo>
                    <a:pt x="2730" y="3543"/>
                  </a:lnTo>
                  <a:lnTo>
                    <a:pt x="2721" y="3549"/>
                  </a:lnTo>
                  <a:lnTo>
                    <a:pt x="2721" y="3558"/>
                  </a:lnTo>
                  <a:lnTo>
                    <a:pt x="2718" y="3567"/>
                  </a:lnTo>
                  <a:lnTo>
                    <a:pt x="2709" y="3567"/>
                  </a:lnTo>
                  <a:lnTo>
                    <a:pt x="2703" y="3576"/>
                  </a:lnTo>
                  <a:lnTo>
                    <a:pt x="2703" y="3585"/>
                  </a:lnTo>
                  <a:lnTo>
                    <a:pt x="2703" y="3594"/>
                  </a:lnTo>
                  <a:lnTo>
                    <a:pt x="2703" y="3603"/>
                  </a:lnTo>
                  <a:lnTo>
                    <a:pt x="2700" y="3615"/>
                  </a:lnTo>
                  <a:lnTo>
                    <a:pt x="2697" y="3624"/>
                  </a:lnTo>
                  <a:lnTo>
                    <a:pt x="2691" y="3633"/>
                  </a:lnTo>
                  <a:lnTo>
                    <a:pt x="2682" y="3639"/>
                  </a:lnTo>
                  <a:lnTo>
                    <a:pt x="2673" y="3648"/>
                  </a:lnTo>
                  <a:lnTo>
                    <a:pt x="2664" y="3654"/>
                  </a:lnTo>
                  <a:lnTo>
                    <a:pt x="2655" y="3660"/>
                  </a:lnTo>
                  <a:lnTo>
                    <a:pt x="2646" y="3666"/>
                  </a:lnTo>
                  <a:lnTo>
                    <a:pt x="2643" y="3675"/>
                  </a:lnTo>
                  <a:lnTo>
                    <a:pt x="2634" y="3681"/>
                  </a:lnTo>
                  <a:lnTo>
                    <a:pt x="2625" y="3690"/>
                  </a:lnTo>
                  <a:lnTo>
                    <a:pt x="2616" y="3690"/>
                  </a:lnTo>
                  <a:lnTo>
                    <a:pt x="2607" y="3690"/>
                  </a:lnTo>
                  <a:lnTo>
                    <a:pt x="2598" y="3693"/>
                  </a:lnTo>
                  <a:lnTo>
                    <a:pt x="2589" y="3693"/>
                  </a:lnTo>
                  <a:lnTo>
                    <a:pt x="2577" y="3696"/>
                  </a:lnTo>
                  <a:lnTo>
                    <a:pt x="2571" y="3705"/>
                  </a:lnTo>
                  <a:lnTo>
                    <a:pt x="2565" y="3702"/>
                  </a:lnTo>
                  <a:lnTo>
                    <a:pt x="2565" y="3711"/>
                  </a:lnTo>
                  <a:lnTo>
                    <a:pt x="2556" y="3720"/>
                  </a:lnTo>
                  <a:lnTo>
                    <a:pt x="2544" y="3723"/>
                  </a:lnTo>
                  <a:lnTo>
                    <a:pt x="2535" y="3720"/>
                  </a:lnTo>
                  <a:lnTo>
                    <a:pt x="2526" y="3717"/>
                  </a:lnTo>
                  <a:lnTo>
                    <a:pt x="2517" y="3723"/>
                  </a:lnTo>
                  <a:lnTo>
                    <a:pt x="2511" y="3732"/>
                  </a:lnTo>
                  <a:lnTo>
                    <a:pt x="2502" y="3729"/>
                  </a:lnTo>
                  <a:lnTo>
                    <a:pt x="2493" y="3729"/>
                  </a:lnTo>
                  <a:lnTo>
                    <a:pt x="2484" y="3729"/>
                  </a:lnTo>
                  <a:lnTo>
                    <a:pt x="2475" y="3735"/>
                  </a:lnTo>
                  <a:lnTo>
                    <a:pt x="2466" y="3732"/>
                  </a:lnTo>
                  <a:lnTo>
                    <a:pt x="2460" y="3723"/>
                  </a:lnTo>
                  <a:lnTo>
                    <a:pt x="2451" y="3714"/>
                  </a:lnTo>
                  <a:lnTo>
                    <a:pt x="2445" y="3705"/>
                  </a:lnTo>
                  <a:lnTo>
                    <a:pt x="2436" y="3693"/>
                  </a:lnTo>
                  <a:lnTo>
                    <a:pt x="2427" y="3687"/>
                  </a:lnTo>
                  <a:lnTo>
                    <a:pt x="2418" y="3681"/>
                  </a:lnTo>
                  <a:lnTo>
                    <a:pt x="2409" y="3687"/>
                  </a:lnTo>
                  <a:lnTo>
                    <a:pt x="2400" y="3693"/>
                  </a:lnTo>
                  <a:lnTo>
                    <a:pt x="2391" y="3693"/>
                  </a:lnTo>
                  <a:lnTo>
                    <a:pt x="2382" y="3690"/>
                  </a:lnTo>
                  <a:lnTo>
                    <a:pt x="2373" y="3684"/>
                  </a:lnTo>
                  <a:lnTo>
                    <a:pt x="2364" y="3690"/>
                  </a:lnTo>
                  <a:lnTo>
                    <a:pt x="2358" y="3699"/>
                  </a:lnTo>
                  <a:lnTo>
                    <a:pt x="2349" y="3705"/>
                  </a:lnTo>
                  <a:lnTo>
                    <a:pt x="2340" y="3717"/>
                  </a:lnTo>
                  <a:lnTo>
                    <a:pt x="2328" y="3723"/>
                  </a:lnTo>
                  <a:lnTo>
                    <a:pt x="2316" y="3726"/>
                  </a:lnTo>
                  <a:lnTo>
                    <a:pt x="2307" y="3726"/>
                  </a:lnTo>
                  <a:lnTo>
                    <a:pt x="2298" y="3726"/>
                  </a:lnTo>
                  <a:lnTo>
                    <a:pt x="2286" y="3729"/>
                  </a:lnTo>
                  <a:lnTo>
                    <a:pt x="2277" y="3732"/>
                  </a:lnTo>
                  <a:lnTo>
                    <a:pt x="2268" y="3735"/>
                  </a:lnTo>
                  <a:lnTo>
                    <a:pt x="2259" y="3741"/>
                  </a:lnTo>
                  <a:lnTo>
                    <a:pt x="2250" y="3750"/>
                  </a:lnTo>
                  <a:lnTo>
                    <a:pt x="2250" y="3759"/>
                  </a:lnTo>
                  <a:lnTo>
                    <a:pt x="2250" y="3768"/>
                  </a:lnTo>
                  <a:lnTo>
                    <a:pt x="2244" y="3777"/>
                  </a:lnTo>
                  <a:lnTo>
                    <a:pt x="2235" y="3783"/>
                  </a:lnTo>
                  <a:lnTo>
                    <a:pt x="2226" y="3792"/>
                  </a:lnTo>
                  <a:lnTo>
                    <a:pt x="2217" y="3798"/>
                  </a:lnTo>
                  <a:lnTo>
                    <a:pt x="2208" y="3801"/>
                  </a:lnTo>
                  <a:lnTo>
                    <a:pt x="2199" y="3807"/>
                  </a:lnTo>
                  <a:lnTo>
                    <a:pt x="2190" y="3807"/>
                  </a:lnTo>
                  <a:lnTo>
                    <a:pt x="2181" y="3807"/>
                  </a:lnTo>
                  <a:lnTo>
                    <a:pt x="2172" y="3810"/>
                  </a:lnTo>
                  <a:lnTo>
                    <a:pt x="2169" y="3819"/>
                  </a:lnTo>
                  <a:lnTo>
                    <a:pt x="2160" y="3822"/>
                  </a:lnTo>
                  <a:lnTo>
                    <a:pt x="2151" y="3828"/>
                  </a:lnTo>
                  <a:lnTo>
                    <a:pt x="2148" y="3837"/>
                  </a:lnTo>
                  <a:lnTo>
                    <a:pt x="2136" y="3843"/>
                  </a:lnTo>
                  <a:lnTo>
                    <a:pt x="2127" y="3846"/>
                  </a:lnTo>
                  <a:lnTo>
                    <a:pt x="2118" y="3849"/>
                  </a:lnTo>
                  <a:lnTo>
                    <a:pt x="2115" y="3858"/>
                  </a:lnTo>
                  <a:lnTo>
                    <a:pt x="2106" y="3864"/>
                  </a:lnTo>
                  <a:lnTo>
                    <a:pt x="2097" y="3873"/>
                  </a:lnTo>
                  <a:lnTo>
                    <a:pt x="2088" y="3882"/>
                  </a:lnTo>
                  <a:lnTo>
                    <a:pt x="2079" y="3891"/>
                  </a:lnTo>
                  <a:lnTo>
                    <a:pt x="2070" y="3894"/>
                  </a:lnTo>
                  <a:lnTo>
                    <a:pt x="2061" y="3897"/>
                  </a:lnTo>
                  <a:lnTo>
                    <a:pt x="2052" y="3900"/>
                  </a:lnTo>
                  <a:lnTo>
                    <a:pt x="2043" y="3903"/>
                  </a:lnTo>
                  <a:lnTo>
                    <a:pt x="2037" y="3912"/>
                  </a:lnTo>
                  <a:lnTo>
                    <a:pt x="2028" y="3918"/>
                  </a:lnTo>
                  <a:lnTo>
                    <a:pt x="2022" y="3927"/>
                  </a:lnTo>
                  <a:lnTo>
                    <a:pt x="2013" y="3936"/>
                  </a:lnTo>
                  <a:lnTo>
                    <a:pt x="2010" y="3945"/>
                  </a:lnTo>
                  <a:lnTo>
                    <a:pt x="2001" y="3948"/>
                  </a:lnTo>
                  <a:lnTo>
                    <a:pt x="1992" y="3948"/>
                  </a:lnTo>
                  <a:lnTo>
                    <a:pt x="1983" y="3954"/>
                  </a:lnTo>
                  <a:lnTo>
                    <a:pt x="1974" y="3957"/>
                  </a:lnTo>
                  <a:lnTo>
                    <a:pt x="1965" y="3960"/>
                  </a:lnTo>
                  <a:lnTo>
                    <a:pt x="1956" y="3960"/>
                  </a:lnTo>
                  <a:lnTo>
                    <a:pt x="1947" y="3960"/>
                  </a:lnTo>
                  <a:lnTo>
                    <a:pt x="1938" y="3954"/>
                  </a:lnTo>
                  <a:lnTo>
                    <a:pt x="1929" y="3945"/>
                  </a:lnTo>
                  <a:lnTo>
                    <a:pt x="1920" y="3939"/>
                  </a:lnTo>
                  <a:lnTo>
                    <a:pt x="1917" y="3930"/>
                  </a:lnTo>
                  <a:lnTo>
                    <a:pt x="1917" y="3921"/>
                  </a:lnTo>
                  <a:lnTo>
                    <a:pt x="1917" y="3912"/>
                  </a:lnTo>
                  <a:lnTo>
                    <a:pt x="1914" y="3903"/>
                  </a:lnTo>
                  <a:lnTo>
                    <a:pt x="1905" y="3897"/>
                  </a:lnTo>
                  <a:lnTo>
                    <a:pt x="1902" y="3888"/>
                  </a:lnTo>
                  <a:lnTo>
                    <a:pt x="1902" y="3879"/>
                  </a:lnTo>
                  <a:lnTo>
                    <a:pt x="1896" y="3870"/>
                  </a:lnTo>
                  <a:lnTo>
                    <a:pt x="1890" y="3861"/>
                  </a:lnTo>
                  <a:lnTo>
                    <a:pt x="1881" y="3855"/>
                  </a:lnTo>
                  <a:lnTo>
                    <a:pt x="1881" y="3846"/>
                  </a:lnTo>
                  <a:lnTo>
                    <a:pt x="1878" y="3837"/>
                  </a:lnTo>
                  <a:lnTo>
                    <a:pt x="1869" y="3831"/>
                  </a:lnTo>
                  <a:lnTo>
                    <a:pt x="1866" y="3822"/>
                  </a:lnTo>
                  <a:lnTo>
                    <a:pt x="1866" y="3813"/>
                  </a:lnTo>
                  <a:lnTo>
                    <a:pt x="1860" y="3801"/>
                  </a:lnTo>
                  <a:lnTo>
                    <a:pt x="1854" y="3792"/>
                  </a:lnTo>
                  <a:lnTo>
                    <a:pt x="1854" y="3783"/>
                  </a:lnTo>
                  <a:lnTo>
                    <a:pt x="1854" y="3774"/>
                  </a:lnTo>
                  <a:lnTo>
                    <a:pt x="1851" y="3765"/>
                  </a:lnTo>
                  <a:lnTo>
                    <a:pt x="1845" y="3756"/>
                  </a:lnTo>
                  <a:lnTo>
                    <a:pt x="1839" y="3747"/>
                  </a:lnTo>
                  <a:lnTo>
                    <a:pt x="1830" y="3741"/>
                  </a:lnTo>
                  <a:lnTo>
                    <a:pt x="1821" y="3732"/>
                  </a:lnTo>
                  <a:lnTo>
                    <a:pt x="1812" y="3732"/>
                  </a:lnTo>
                  <a:lnTo>
                    <a:pt x="1800" y="3729"/>
                  </a:lnTo>
                  <a:lnTo>
                    <a:pt x="1794" y="3720"/>
                  </a:lnTo>
                  <a:lnTo>
                    <a:pt x="1788" y="3711"/>
                  </a:lnTo>
                  <a:lnTo>
                    <a:pt x="1782" y="3702"/>
                  </a:lnTo>
                  <a:lnTo>
                    <a:pt x="1776" y="3693"/>
                  </a:lnTo>
                  <a:lnTo>
                    <a:pt x="1767" y="3690"/>
                  </a:lnTo>
                  <a:lnTo>
                    <a:pt x="1758" y="3687"/>
                  </a:lnTo>
                  <a:lnTo>
                    <a:pt x="1749" y="3684"/>
                  </a:lnTo>
                  <a:lnTo>
                    <a:pt x="1740" y="3684"/>
                  </a:lnTo>
                  <a:lnTo>
                    <a:pt x="1731" y="3687"/>
                  </a:lnTo>
                  <a:lnTo>
                    <a:pt x="1722" y="3690"/>
                  </a:lnTo>
                  <a:lnTo>
                    <a:pt x="1713" y="3690"/>
                  </a:lnTo>
                  <a:lnTo>
                    <a:pt x="1704" y="3690"/>
                  </a:lnTo>
                  <a:lnTo>
                    <a:pt x="1695" y="3690"/>
                  </a:lnTo>
                  <a:lnTo>
                    <a:pt x="1686" y="3690"/>
                  </a:lnTo>
                  <a:lnTo>
                    <a:pt x="1674" y="3690"/>
                  </a:lnTo>
                  <a:lnTo>
                    <a:pt x="1665" y="3690"/>
                  </a:lnTo>
                  <a:lnTo>
                    <a:pt x="1656" y="3690"/>
                  </a:lnTo>
                  <a:lnTo>
                    <a:pt x="1647" y="3690"/>
                  </a:lnTo>
                  <a:lnTo>
                    <a:pt x="1638" y="3687"/>
                  </a:lnTo>
                  <a:lnTo>
                    <a:pt x="1632" y="3696"/>
                  </a:lnTo>
                  <a:lnTo>
                    <a:pt x="1626" y="3705"/>
                  </a:lnTo>
                  <a:lnTo>
                    <a:pt x="1623" y="3714"/>
                  </a:lnTo>
                  <a:lnTo>
                    <a:pt x="1620" y="3723"/>
                  </a:lnTo>
                  <a:lnTo>
                    <a:pt x="1620" y="3732"/>
                  </a:lnTo>
                  <a:lnTo>
                    <a:pt x="1617" y="3741"/>
                  </a:lnTo>
                  <a:lnTo>
                    <a:pt x="1614" y="3750"/>
                  </a:lnTo>
                  <a:lnTo>
                    <a:pt x="1614" y="3759"/>
                  </a:lnTo>
                  <a:lnTo>
                    <a:pt x="1614" y="3768"/>
                  </a:lnTo>
                  <a:lnTo>
                    <a:pt x="1611" y="3777"/>
                  </a:lnTo>
                  <a:lnTo>
                    <a:pt x="1608" y="3786"/>
                  </a:lnTo>
                  <a:lnTo>
                    <a:pt x="1608" y="3795"/>
                  </a:lnTo>
                  <a:lnTo>
                    <a:pt x="1605" y="3804"/>
                  </a:lnTo>
                  <a:lnTo>
                    <a:pt x="1602" y="3828"/>
                  </a:lnTo>
                  <a:lnTo>
                    <a:pt x="1602" y="3837"/>
                  </a:lnTo>
                  <a:lnTo>
                    <a:pt x="1593" y="3843"/>
                  </a:lnTo>
                  <a:lnTo>
                    <a:pt x="1584" y="3849"/>
                  </a:lnTo>
                  <a:lnTo>
                    <a:pt x="1575" y="3858"/>
                  </a:lnTo>
                  <a:lnTo>
                    <a:pt x="1566" y="3867"/>
                  </a:lnTo>
                  <a:lnTo>
                    <a:pt x="1555" y="3867"/>
                  </a:lnTo>
                  <a:lnTo>
                    <a:pt x="1549" y="3866"/>
                  </a:lnTo>
                  <a:lnTo>
                    <a:pt x="1542" y="3870"/>
                  </a:lnTo>
                  <a:lnTo>
                    <a:pt x="1536" y="3879"/>
                  </a:lnTo>
                  <a:lnTo>
                    <a:pt x="1533" y="3888"/>
                  </a:lnTo>
                  <a:lnTo>
                    <a:pt x="1530" y="3897"/>
                  </a:lnTo>
                  <a:lnTo>
                    <a:pt x="1521" y="3903"/>
                  </a:lnTo>
                  <a:lnTo>
                    <a:pt x="1512" y="3906"/>
                  </a:lnTo>
                  <a:lnTo>
                    <a:pt x="1503" y="3915"/>
                  </a:lnTo>
                  <a:lnTo>
                    <a:pt x="1494" y="3915"/>
                  </a:lnTo>
                  <a:lnTo>
                    <a:pt x="1485" y="3915"/>
                  </a:lnTo>
                  <a:lnTo>
                    <a:pt x="1476" y="3915"/>
                  </a:lnTo>
                  <a:lnTo>
                    <a:pt x="1464" y="3918"/>
                  </a:lnTo>
                  <a:lnTo>
                    <a:pt x="1455" y="3921"/>
                  </a:lnTo>
                  <a:lnTo>
                    <a:pt x="1446" y="3921"/>
                  </a:lnTo>
                  <a:lnTo>
                    <a:pt x="1437" y="3921"/>
                  </a:lnTo>
                  <a:lnTo>
                    <a:pt x="1428" y="3918"/>
                  </a:lnTo>
                  <a:lnTo>
                    <a:pt x="1416" y="3915"/>
                  </a:lnTo>
                  <a:lnTo>
                    <a:pt x="1407" y="3915"/>
                  </a:lnTo>
                  <a:lnTo>
                    <a:pt x="1398" y="3921"/>
                  </a:lnTo>
                  <a:lnTo>
                    <a:pt x="1389" y="3921"/>
                  </a:lnTo>
                  <a:lnTo>
                    <a:pt x="1380" y="3921"/>
                  </a:lnTo>
                  <a:lnTo>
                    <a:pt x="1371" y="3924"/>
                  </a:lnTo>
                  <a:lnTo>
                    <a:pt x="1362" y="3927"/>
                  </a:lnTo>
                  <a:lnTo>
                    <a:pt x="1353" y="3933"/>
                  </a:lnTo>
                  <a:lnTo>
                    <a:pt x="1344" y="3936"/>
                  </a:lnTo>
                  <a:lnTo>
                    <a:pt x="1335" y="3939"/>
                  </a:lnTo>
                  <a:lnTo>
                    <a:pt x="1326" y="3945"/>
                  </a:lnTo>
                  <a:lnTo>
                    <a:pt x="1317" y="3951"/>
                  </a:lnTo>
                  <a:lnTo>
                    <a:pt x="1287" y="3966"/>
                  </a:lnTo>
                  <a:lnTo>
                    <a:pt x="1281" y="3975"/>
                  </a:lnTo>
                  <a:lnTo>
                    <a:pt x="1272" y="3981"/>
                  </a:lnTo>
                  <a:lnTo>
                    <a:pt x="1263" y="3981"/>
                  </a:lnTo>
                  <a:lnTo>
                    <a:pt x="1254" y="3984"/>
                  </a:lnTo>
                  <a:lnTo>
                    <a:pt x="1245" y="3987"/>
                  </a:lnTo>
                  <a:lnTo>
                    <a:pt x="1236" y="3987"/>
                  </a:lnTo>
                  <a:lnTo>
                    <a:pt x="1227" y="3984"/>
                  </a:lnTo>
                  <a:lnTo>
                    <a:pt x="1218" y="3984"/>
                  </a:lnTo>
                  <a:lnTo>
                    <a:pt x="1209" y="3993"/>
                  </a:lnTo>
                  <a:lnTo>
                    <a:pt x="1200" y="3993"/>
                  </a:lnTo>
                  <a:lnTo>
                    <a:pt x="1191" y="3990"/>
                  </a:lnTo>
                  <a:lnTo>
                    <a:pt x="1182" y="3984"/>
                  </a:lnTo>
                  <a:lnTo>
                    <a:pt x="1176" y="3975"/>
                  </a:lnTo>
                  <a:lnTo>
                    <a:pt x="1167" y="3966"/>
                  </a:lnTo>
                  <a:lnTo>
                    <a:pt x="1161" y="3957"/>
                  </a:lnTo>
                  <a:lnTo>
                    <a:pt x="1155" y="3948"/>
                  </a:lnTo>
                  <a:lnTo>
                    <a:pt x="1149" y="3939"/>
                  </a:lnTo>
                  <a:lnTo>
                    <a:pt x="1146" y="3930"/>
                  </a:lnTo>
                  <a:lnTo>
                    <a:pt x="1146" y="3921"/>
                  </a:lnTo>
                  <a:lnTo>
                    <a:pt x="1146" y="3912"/>
                  </a:lnTo>
                  <a:lnTo>
                    <a:pt x="1140" y="3903"/>
                  </a:lnTo>
                  <a:lnTo>
                    <a:pt x="1140" y="3891"/>
                  </a:lnTo>
                  <a:lnTo>
                    <a:pt x="1140" y="3879"/>
                  </a:lnTo>
                  <a:lnTo>
                    <a:pt x="1131" y="3873"/>
                  </a:lnTo>
                  <a:lnTo>
                    <a:pt x="1122" y="3867"/>
                  </a:lnTo>
                  <a:lnTo>
                    <a:pt x="1113" y="3861"/>
                  </a:lnTo>
                  <a:lnTo>
                    <a:pt x="1104" y="3852"/>
                  </a:lnTo>
                  <a:lnTo>
                    <a:pt x="1101" y="3843"/>
                  </a:lnTo>
                  <a:lnTo>
                    <a:pt x="1101" y="3834"/>
                  </a:lnTo>
                  <a:lnTo>
                    <a:pt x="1098" y="3825"/>
                  </a:lnTo>
                  <a:lnTo>
                    <a:pt x="1095" y="3816"/>
                  </a:lnTo>
                  <a:lnTo>
                    <a:pt x="1095" y="3807"/>
                  </a:lnTo>
                  <a:lnTo>
                    <a:pt x="1092" y="3783"/>
                  </a:lnTo>
                  <a:lnTo>
                    <a:pt x="1092" y="3774"/>
                  </a:lnTo>
                  <a:lnTo>
                    <a:pt x="1086" y="3762"/>
                  </a:lnTo>
                  <a:lnTo>
                    <a:pt x="1080" y="3753"/>
                  </a:lnTo>
                  <a:lnTo>
                    <a:pt x="1077" y="3744"/>
                  </a:lnTo>
                  <a:lnTo>
                    <a:pt x="1074" y="3735"/>
                  </a:lnTo>
                  <a:lnTo>
                    <a:pt x="1074" y="3726"/>
                  </a:lnTo>
                  <a:lnTo>
                    <a:pt x="1074" y="3717"/>
                  </a:lnTo>
                  <a:lnTo>
                    <a:pt x="1074" y="3708"/>
                  </a:lnTo>
                  <a:lnTo>
                    <a:pt x="1074" y="3699"/>
                  </a:lnTo>
                  <a:lnTo>
                    <a:pt x="1071" y="3690"/>
                  </a:lnTo>
                  <a:lnTo>
                    <a:pt x="1065" y="3681"/>
                  </a:lnTo>
                  <a:lnTo>
                    <a:pt x="1062" y="3672"/>
                  </a:lnTo>
                  <a:lnTo>
                    <a:pt x="1059" y="3663"/>
                  </a:lnTo>
                  <a:lnTo>
                    <a:pt x="1059" y="3654"/>
                  </a:lnTo>
                  <a:lnTo>
                    <a:pt x="1056" y="3642"/>
                  </a:lnTo>
                  <a:lnTo>
                    <a:pt x="1053" y="3630"/>
                  </a:lnTo>
                  <a:lnTo>
                    <a:pt x="1050" y="3621"/>
                  </a:lnTo>
                  <a:lnTo>
                    <a:pt x="1047" y="3612"/>
                  </a:lnTo>
                  <a:lnTo>
                    <a:pt x="1044" y="3603"/>
                  </a:lnTo>
                  <a:lnTo>
                    <a:pt x="1047" y="3594"/>
                  </a:lnTo>
                  <a:lnTo>
                    <a:pt x="1053" y="3585"/>
                  </a:lnTo>
                  <a:lnTo>
                    <a:pt x="1053" y="3576"/>
                  </a:lnTo>
                  <a:lnTo>
                    <a:pt x="1053" y="3567"/>
                  </a:lnTo>
                  <a:lnTo>
                    <a:pt x="1047" y="3546"/>
                  </a:lnTo>
                  <a:lnTo>
                    <a:pt x="1047" y="3537"/>
                  </a:lnTo>
                  <a:lnTo>
                    <a:pt x="1050" y="3528"/>
                  </a:lnTo>
                  <a:lnTo>
                    <a:pt x="1047" y="3519"/>
                  </a:lnTo>
                  <a:lnTo>
                    <a:pt x="1041" y="3510"/>
                  </a:lnTo>
                  <a:lnTo>
                    <a:pt x="1038" y="3498"/>
                  </a:lnTo>
                  <a:lnTo>
                    <a:pt x="1038" y="3486"/>
                  </a:lnTo>
                  <a:lnTo>
                    <a:pt x="1041" y="3477"/>
                  </a:lnTo>
                  <a:lnTo>
                    <a:pt x="1041" y="3468"/>
                  </a:lnTo>
                  <a:lnTo>
                    <a:pt x="1044" y="3459"/>
                  </a:lnTo>
                  <a:lnTo>
                    <a:pt x="1047" y="3450"/>
                  </a:lnTo>
                  <a:lnTo>
                    <a:pt x="1047" y="3441"/>
                  </a:lnTo>
                  <a:lnTo>
                    <a:pt x="1047" y="3432"/>
                  </a:lnTo>
                  <a:lnTo>
                    <a:pt x="1047" y="3420"/>
                  </a:lnTo>
                  <a:lnTo>
                    <a:pt x="1047" y="3411"/>
                  </a:lnTo>
                  <a:lnTo>
                    <a:pt x="1050" y="3399"/>
                  </a:lnTo>
                  <a:lnTo>
                    <a:pt x="1050" y="3390"/>
                  </a:lnTo>
                  <a:lnTo>
                    <a:pt x="1050" y="3381"/>
                  </a:lnTo>
                  <a:lnTo>
                    <a:pt x="1056" y="3372"/>
                  </a:lnTo>
                  <a:lnTo>
                    <a:pt x="1056" y="3363"/>
                  </a:lnTo>
                  <a:lnTo>
                    <a:pt x="1056" y="3354"/>
                  </a:lnTo>
                  <a:lnTo>
                    <a:pt x="1053" y="3345"/>
                  </a:lnTo>
                  <a:lnTo>
                    <a:pt x="1050" y="3336"/>
                  </a:lnTo>
                  <a:lnTo>
                    <a:pt x="1047" y="3327"/>
                  </a:lnTo>
                  <a:lnTo>
                    <a:pt x="1038" y="3321"/>
                  </a:lnTo>
                  <a:lnTo>
                    <a:pt x="1032" y="3312"/>
                  </a:lnTo>
                  <a:lnTo>
                    <a:pt x="1026" y="3303"/>
                  </a:lnTo>
                  <a:lnTo>
                    <a:pt x="1023" y="3294"/>
                  </a:lnTo>
                  <a:lnTo>
                    <a:pt x="1014" y="3288"/>
                  </a:lnTo>
                  <a:lnTo>
                    <a:pt x="1011" y="3279"/>
                  </a:lnTo>
                  <a:lnTo>
                    <a:pt x="1002" y="3276"/>
                  </a:lnTo>
                  <a:lnTo>
                    <a:pt x="978" y="3270"/>
                  </a:lnTo>
                  <a:lnTo>
                    <a:pt x="969" y="3267"/>
                  </a:lnTo>
                  <a:lnTo>
                    <a:pt x="960" y="3258"/>
                  </a:lnTo>
                  <a:lnTo>
                    <a:pt x="951" y="3252"/>
                  </a:lnTo>
                  <a:lnTo>
                    <a:pt x="942" y="3249"/>
                  </a:lnTo>
                  <a:lnTo>
                    <a:pt x="939" y="3240"/>
                  </a:lnTo>
                  <a:lnTo>
                    <a:pt x="936" y="3231"/>
                  </a:lnTo>
                  <a:lnTo>
                    <a:pt x="936" y="3222"/>
                  </a:lnTo>
                  <a:lnTo>
                    <a:pt x="927" y="3216"/>
                  </a:lnTo>
                  <a:lnTo>
                    <a:pt x="918" y="3186"/>
                  </a:lnTo>
                  <a:lnTo>
                    <a:pt x="909" y="3177"/>
                  </a:lnTo>
                  <a:lnTo>
                    <a:pt x="906" y="3168"/>
                  </a:lnTo>
                  <a:lnTo>
                    <a:pt x="903" y="3159"/>
                  </a:lnTo>
                  <a:lnTo>
                    <a:pt x="900" y="3150"/>
                  </a:lnTo>
                  <a:lnTo>
                    <a:pt x="894" y="3141"/>
                  </a:lnTo>
                  <a:lnTo>
                    <a:pt x="867" y="3126"/>
                  </a:lnTo>
                  <a:lnTo>
                    <a:pt x="861" y="3120"/>
                  </a:lnTo>
                  <a:lnTo>
                    <a:pt x="861" y="3111"/>
                  </a:lnTo>
                  <a:lnTo>
                    <a:pt x="852" y="3102"/>
                  </a:lnTo>
                  <a:lnTo>
                    <a:pt x="840" y="3093"/>
                  </a:lnTo>
                  <a:lnTo>
                    <a:pt x="831" y="3084"/>
                  </a:lnTo>
                  <a:lnTo>
                    <a:pt x="822" y="3075"/>
                  </a:lnTo>
                  <a:lnTo>
                    <a:pt x="813" y="3072"/>
                  </a:lnTo>
                  <a:lnTo>
                    <a:pt x="795" y="3066"/>
                  </a:lnTo>
                  <a:lnTo>
                    <a:pt x="786" y="3063"/>
                  </a:lnTo>
                  <a:lnTo>
                    <a:pt x="762" y="3060"/>
                  </a:lnTo>
                  <a:lnTo>
                    <a:pt x="753" y="3060"/>
                  </a:lnTo>
                  <a:lnTo>
                    <a:pt x="744" y="3057"/>
                  </a:lnTo>
                  <a:lnTo>
                    <a:pt x="735" y="3054"/>
                  </a:lnTo>
                  <a:lnTo>
                    <a:pt x="726" y="3054"/>
                  </a:lnTo>
                  <a:lnTo>
                    <a:pt x="717" y="3057"/>
                  </a:lnTo>
                  <a:lnTo>
                    <a:pt x="708" y="3057"/>
                  </a:lnTo>
                  <a:lnTo>
                    <a:pt x="699" y="3057"/>
                  </a:lnTo>
                  <a:lnTo>
                    <a:pt x="690" y="3060"/>
                  </a:lnTo>
                  <a:lnTo>
                    <a:pt x="681" y="3066"/>
                  </a:lnTo>
                  <a:lnTo>
                    <a:pt x="672" y="3069"/>
                  </a:lnTo>
                  <a:lnTo>
                    <a:pt x="663" y="3072"/>
                  </a:lnTo>
                  <a:lnTo>
                    <a:pt x="654" y="3075"/>
                  </a:lnTo>
                  <a:lnTo>
                    <a:pt x="645" y="3081"/>
                  </a:lnTo>
                  <a:lnTo>
                    <a:pt x="636" y="3081"/>
                  </a:lnTo>
                  <a:lnTo>
                    <a:pt x="627" y="3087"/>
                  </a:lnTo>
                  <a:lnTo>
                    <a:pt x="618" y="3090"/>
                  </a:lnTo>
                  <a:lnTo>
                    <a:pt x="609" y="3090"/>
                  </a:lnTo>
                  <a:lnTo>
                    <a:pt x="600" y="3096"/>
                  </a:lnTo>
                  <a:lnTo>
                    <a:pt x="591" y="3102"/>
                  </a:lnTo>
                  <a:lnTo>
                    <a:pt x="582" y="3108"/>
                  </a:lnTo>
                  <a:lnTo>
                    <a:pt x="573" y="3111"/>
                  </a:lnTo>
                  <a:lnTo>
                    <a:pt x="564" y="3111"/>
                  </a:lnTo>
                  <a:lnTo>
                    <a:pt x="555" y="3111"/>
                  </a:lnTo>
                  <a:lnTo>
                    <a:pt x="543" y="3108"/>
                  </a:lnTo>
                  <a:lnTo>
                    <a:pt x="534" y="3108"/>
                  </a:lnTo>
                  <a:lnTo>
                    <a:pt x="525" y="3108"/>
                  </a:lnTo>
                  <a:lnTo>
                    <a:pt x="513" y="3108"/>
                  </a:lnTo>
                  <a:lnTo>
                    <a:pt x="504" y="3108"/>
                  </a:lnTo>
                  <a:lnTo>
                    <a:pt x="495" y="3105"/>
                  </a:lnTo>
                  <a:lnTo>
                    <a:pt x="483" y="3105"/>
                  </a:lnTo>
                  <a:lnTo>
                    <a:pt x="474" y="3108"/>
                  </a:lnTo>
                  <a:lnTo>
                    <a:pt x="465" y="3105"/>
                  </a:lnTo>
                  <a:lnTo>
                    <a:pt x="456" y="3102"/>
                  </a:lnTo>
                  <a:lnTo>
                    <a:pt x="447" y="3102"/>
                  </a:lnTo>
                  <a:lnTo>
                    <a:pt x="438" y="3102"/>
                  </a:lnTo>
                  <a:lnTo>
                    <a:pt x="429" y="3102"/>
                  </a:lnTo>
                  <a:lnTo>
                    <a:pt x="420" y="3099"/>
                  </a:lnTo>
                  <a:lnTo>
                    <a:pt x="411" y="3096"/>
                  </a:lnTo>
                  <a:lnTo>
                    <a:pt x="399" y="3096"/>
                  </a:lnTo>
                  <a:lnTo>
                    <a:pt x="390" y="3096"/>
                  </a:lnTo>
                  <a:lnTo>
                    <a:pt x="381" y="3099"/>
                  </a:lnTo>
                  <a:lnTo>
                    <a:pt x="372" y="3102"/>
                  </a:lnTo>
                  <a:lnTo>
                    <a:pt x="363" y="3102"/>
                  </a:lnTo>
                  <a:lnTo>
                    <a:pt x="354" y="3096"/>
                  </a:lnTo>
                  <a:lnTo>
                    <a:pt x="351" y="3087"/>
                  </a:lnTo>
                  <a:lnTo>
                    <a:pt x="345" y="3078"/>
                  </a:lnTo>
                  <a:lnTo>
                    <a:pt x="342" y="3069"/>
                  </a:lnTo>
                  <a:lnTo>
                    <a:pt x="339" y="3060"/>
                  </a:lnTo>
                  <a:lnTo>
                    <a:pt x="339" y="3051"/>
                  </a:lnTo>
                  <a:lnTo>
                    <a:pt x="339" y="3042"/>
                  </a:lnTo>
                  <a:lnTo>
                    <a:pt x="339" y="3033"/>
                  </a:lnTo>
                  <a:lnTo>
                    <a:pt x="339" y="3024"/>
                  </a:lnTo>
                  <a:lnTo>
                    <a:pt x="330" y="3018"/>
                  </a:lnTo>
                  <a:lnTo>
                    <a:pt x="321" y="3012"/>
                  </a:lnTo>
                  <a:lnTo>
                    <a:pt x="312" y="3003"/>
                  </a:lnTo>
                  <a:lnTo>
                    <a:pt x="303" y="3000"/>
                  </a:lnTo>
                  <a:lnTo>
                    <a:pt x="294" y="2994"/>
                  </a:lnTo>
                  <a:lnTo>
                    <a:pt x="291" y="2985"/>
                  </a:lnTo>
                  <a:lnTo>
                    <a:pt x="282" y="2976"/>
                  </a:lnTo>
                  <a:lnTo>
                    <a:pt x="279" y="2970"/>
                  </a:lnTo>
                  <a:lnTo>
                    <a:pt x="279" y="2961"/>
                  </a:lnTo>
                  <a:lnTo>
                    <a:pt x="276" y="2952"/>
                  </a:lnTo>
                  <a:lnTo>
                    <a:pt x="273" y="2943"/>
                  </a:lnTo>
                  <a:lnTo>
                    <a:pt x="267" y="2934"/>
                  </a:lnTo>
                  <a:lnTo>
                    <a:pt x="261" y="2925"/>
                  </a:lnTo>
                  <a:lnTo>
                    <a:pt x="255" y="2913"/>
                  </a:lnTo>
                  <a:lnTo>
                    <a:pt x="249" y="2904"/>
                  </a:lnTo>
                  <a:lnTo>
                    <a:pt x="246" y="2895"/>
                  </a:lnTo>
                  <a:lnTo>
                    <a:pt x="243" y="2886"/>
                  </a:lnTo>
                  <a:lnTo>
                    <a:pt x="243" y="2877"/>
                  </a:lnTo>
                  <a:lnTo>
                    <a:pt x="243" y="2868"/>
                  </a:lnTo>
                  <a:lnTo>
                    <a:pt x="240" y="2859"/>
                  </a:lnTo>
                  <a:lnTo>
                    <a:pt x="237" y="2850"/>
                  </a:lnTo>
                  <a:lnTo>
                    <a:pt x="237" y="2841"/>
                  </a:lnTo>
                  <a:lnTo>
                    <a:pt x="237" y="2832"/>
                  </a:lnTo>
                  <a:lnTo>
                    <a:pt x="240" y="2814"/>
                  </a:lnTo>
                  <a:lnTo>
                    <a:pt x="246" y="2805"/>
                  </a:lnTo>
                  <a:lnTo>
                    <a:pt x="249" y="2796"/>
                  </a:lnTo>
                  <a:lnTo>
                    <a:pt x="249" y="2787"/>
                  </a:lnTo>
                  <a:lnTo>
                    <a:pt x="252" y="2778"/>
                  </a:lnTo>
                  <a:lnTo>
                    <a:pt x="252" y="2769"/>
                  </a:lnTo>
                  <a:lnTo>
                    <a:pt x="252" y="2760"/>
                  </a:lnTo>
                  <a:lnTo>
                    <a:pt x="246" y="2751"/>
                  </a:lnTo>
                  <a:lnTo>
                    <a:pt x="240" y="2742"/>
                  </a:lnTo>
                  <a:lnTo>
                    <a:pt x="231" y="2733"/>
                  </a:lnTo>
                  <a:lnTo>
                    <a:pt x="225" y="2724"/>
                  </a:lnTo>
                  <a:lnTo>
                    <a:pt x="216" y="2715"/>
                  </a:lnTo>
                  <a:lnTo>
                    <a:pt x="207" y="2706"/>
                  </a:lnTo>
                  <a:lnTo>
                    <a:pt x="198" y="2697"/>
                  </a:lnTo>
                  <a:lnTo>
                    <a:pt x="192" y="2688"/>
                  </a:lnTo>
                  <a:lnTo>
                    <a:pt x="186" y="2679"/>
                  </a:lnTo>
                  <a:lnTo>
                    <a:pt x="183" y="2670"/>
                  </a:lnTo>
                  <a:lnTo>
                    <a:pt x="180" y="2661"/>
                  </a:lnTo>
                  <a:lnTo>
                    <a:pt x="171" y="2649"/>
                  </a:lnTo>
                  <a:lnTo>
                    <a:pt x="168" y="2637"/>
                  </a:lnTo>
                  <a:lnTo>
                    <a:pt x="168" y="2628"/>
                  </a:lnTo>
                  <a:lnTo>
                    <a:pt x="162" y="2619"/>
                  </a:lnTo>
                  <a:lnTo>
                    <a:pt x="159" y="2610"/>
                  </a:lnTo>
                  <a:lnTo>
                    <a:pt x="156" y="2601"/>
                  </a:lnTo>
                  <a:lnTo>
                    <a:pt x="153" y="2592"/>
                  </a:lnTo>
                  <a:lnTo>
                    <a:pt x="150" y="2580"/>
                  </a:lnTo>
                  <a:lnTo>
                    <a:pt x="147" y="2571"/>
                  </a:lnTo>
                  <a:lnTo>
                    <a:pt x="147" y="2562"/>
                  </a:lnTo>
                  <a:lnTo>
                    <a:pt x="147" y="2553"/>
                  </a:lnTo>
                  <a:lnTo>
                    <a:pt x="147" y="2544"/>
                  </a:lnTo>
                  <a:lnTo>
                    <a:pt x="147" y="2535"/>
                  </a:lnTo>
                  <a:lnTo>
                    <a:pt x="144" y="2526"/>
                  </a:lnTo>
                  <a:lnTo>
                    <a:pt x="144" y="2517"/>
                  </a:lnTo>
                  <a:lnTo>
                    <a:pt x="135" y="2514"/>
                  </a:lnTo>
                  <a:lnTo>
                    <a:pt x="126" y="2511"/>
                  </a:lnTo>
                  <a:lnTo>
                    <a:pt x="114" y="2505"/>
                  </a:lnTo>
                  <a:lnTo>
                    <a:pt x="105" y="2502"/>
                  </a:lnTo>
                  <a:lnTo>
                    <a:pt x="96" y="2499"/>
                  </a:lnTo>
                  <a:lnTo>
                    <a:pt x="87" y="2493"/>
                  </a:lnTo>
                  <a:lnTo>
                    <a:pt x="78" y="2484"/>
                  </a:lnTo>
                  <a:lnTo>
                    <a:pt x="69" y="2475"/>
                  </a:lnTo>
                  <a:lnTo>
                    <a:pt x="60" y="2469"/>
                  </a:lnTo>
                  <a:lnTo>
                    <a:pt x="51" y="2463"/>
                  </a:lnTo>
                  <a:lnTo>
                    <a:pt x="48" y="2454"/>
                  </a:lnTo>
                  <a:lnTo>
                    <a:pt x="48" y="2445"/>
                  </a:lnTo>
                  <a:lnTo>
                    <a:pt x="54" y="2436"/>
                  </a:lnTo>
                  <a:lnTo>
                    <a:pt x="60" y="2427"/>
                  </a:lnTo>
                  <a:lnTo>
                    <a:pt x="60" y="2418"/>
                  </a:lnTo>
                  <a:lnTo>
                    <a:pt x="60" y="2409"/>
                  </a:lnTo>
                  <a:lnTo>
                    <a:pt x="63" y="2397"/>
                  </a:lnTo>
                  <a:lnTo>
                    <a:pt x="63" y="2388"/>
                  </a:lnTo>
                  <a:lnTo>
                    <a:pt x="69" y="2379"/>
                  </a:lnTo>
                  <a:lnTo>
                    <a:pt x="75" y="2370"/>
                  </a:lnTo>
                  <a:lnTo>
                    <a:pt x="99" y="2349"/>
                  </a:lnTo>
                  <a:lnTo>
                    <a:pt x="108" y="2346"/>
                  </a:lnTo>
                  <a:lnTo>
                    <a:pt x="114" y="2337"/>
                  </a:lnTo>
                  <a:lnTo>
                    <a:pt x="120" y="2328"/>
                  </a:lnTo>
                  <a:lnTo>
                    <a:pt x="126" y="2319"/>
                  </a:lnTo>
                  <a:lnTo>
                    <a:pt x="132" y="2310"/>
                  </a:lnTo>
                  <a:lnTo>
                    <a:pt x="141" y="2298"/>
                  </a:lnTo>
                  <a:lnTo>
                    <a:pt x="144" y="2289"/>
                  </a:lnTo>
                  <a:lnTo>
                    <a:pt x="144" y="2280"/>
                  </a:lnTo>
                  <a:lnTo>
                    <a:pt x="153" y="2274"/>
                  </a:lnTo>
                  <a:lnTo>
                    <a:pt x="162" y="2271"/>
                  </a:lnTo>
                  <a:lnTo>
                    <a:pt x="165" y="2280"/>
                  </a:lnTo>
                  <a:lnTo>
                    <a:pt x="174" y="2283"/>
                  </a:lnTo>
                  <a:lnTo>
                    <a:pt x="183" y="2280"/>
                  </a:lnTo>
                  <a:lnTo>
                    <a:pt x="192" y="2271"/>
                  </a:lnTo>
                  <a:lnTo>
                    <a:pt x="201" y="2265"/>
                  </a:lnTo>
                  <a:lnTo>
                    <a:pt x="207" y="2256"/>
                  </a:lnTo>
                  <a:lnTo>
                    <a:pt x="216" y="2256"/>
                  </a:lnTo>
                  <a:lnTo>
                    <a:pt x="225" y="2250"/>
                  </a:lnTo>
                  <a:lnTo>
                    <a:pt x="228" y="2241"/>
                  </a:lnTo>
                  <a:lnTo>
                    <a:pt x="228" y="2232"/>
                  </a:lnTo>
                  <a:lnTo>
                    <a:pt x="219" y="2223"/>
                  </a:lnTo>
                  <a:lnTo>
                    <a:pt x="219" y="2214"/>
                  </a:lnTo>
                  <a:lnTo>
                    <a:pt x="222" y="2205"/>
                  </a:lnTo>
                  <a:lnTo>
                    <a:pt x="222" y="2196"/>
                  </a:lnTo>
                  <a:lnTo>
                    <a:pt x="225" y="2187"/>
                  </a:lnTo>
                  <a:lnTo>
                    <a:pt x="225" y="2178"/>
                  </a:lnTo>
                  <a:lnTo>
                    <a:pt x="222" y="2169"/>
                  </a:lnTo>
                  <a:lnTo>
                    <a:pt x="219" y="2160"/>
                  </a:lnTo>
                  <a:lnTo>
                    <a:pt x="216" y="2151"/>
                  </a:lnTo>
                  <a:lnTo>
                    <a:pt x="219" y="2139"/>
                  </a:lnTo>
                  <a:lnTo>
                    <a:pt x="222" y="2130"/>
                  </a:lnTo>
                  <a:lnTo>
                    <a:pt x="228" y="2121"/>
                  </a:lnTo>
                  <a:lnTo>
                    <a:pt x="234" y="2112"/>
                  </a:lnTo>
                  <a:lnTo>
                    <a:pt x="243" y="2106"/>
                  </a:lnTo>
                  <a:lnTo>
                    <a:pt x="252" y="2106"/>
                  </a:lnTo>
                  <a:lnTo>
                    <a:pt x="255" y="2115"/>
                  </a:lnTo>
                  <a:lnTo>
                    <a:pt x="261" y="2124"/>
                  </a:lnTo>
                  <a:lnTo>
                    <a:pt x="270" y="2133"/>
                  </a:lnTo>
                  <a:lnTo>
                    <a:pt x="276" y="2142"/>
                  </a:lnTo>
                  <a:lnTo>
                    <a:pt x="285" y="2148"/>
                  </a:lnTo>
                  <a:lnTo>
                    <a:pt x="294" y="2151"/>
                  </a:lnTo>
                  <a:lnTo>
                    <a:pt x="303" y="2160"/>
                  </a:lnTo>
                  <a:lnTo>
                    <a:pt x="312" y="2160"/>
                  </a:lnTo>
                  <a:lnTo>
                    <a:pt x="315" y="2169"/>
                  </a:lnTo>
                  <a:lnTo>
                    <a:pt x="339" y="2157"/>
                  </a:lnTo>
                  <a:lnTo>
                    <a:pt x="348" y="2157"/>
                  </a:lnTo>
                  <a:lnTo>
                    <a:pt x="357" y="2154"/>
                  </a:lnTo>
                  <a:lnTo>
                    <a:pt x="381" y="2145"/>
                  </a:lnTo>
                  <a:lnTo>
                    <a:pt x="390" y="2142"/>
                  </a:lnTo>
                  <a:lnTo>
                    <a:pt x="399" y="2145"/>
                  </a:lnTo>
                  <a:lnTo>
                    <a:pt x="411" y="2145"/>
                  </a:lnTo>
                  <a:lnTo>
                    <a:pt x="423" y="2151"/>
                  </a:lnTo>
                  <a:lnTo>
                    <a:pt x="432" y="2151"/>
                  </a:lnTo>
                  <a:lnTo>
                    <a:pt x="456" y="2154"/>
                  </a:lnTo>
                  <a:lnTo>
                    <a:pt x="459" y="2163"/>
                  </a:lnTo>
                  <a:lnTo>
                    <a:pt x="468" y="2172"/>
                  </a:lnTo>
                  <a:lnTo>
                    <a:pt x="477" y="2178"/>
                  </a:lnTo>
                  <a:lnTo>
                    <a:pt x="486" y="2178"/>
                  </a:lnTo>
                  <a:lnTo>
                    <a:pt x="495" y="2178"/>
                  </a:lnTo>
                  <a:lnTo>
                    <a:pt x="504" y="2178"/>
                  </a:lnTo>
                  <a:lnTo>
                    <a:pt x="513" y="2181"/>
                  </a:lnTo>
                  <a:lnTo>
                    <a:pt x="522" y="2181"/>
                  </a:lnTo>
                  <a:lnTo>
                    <a:pt x="531" y="2184"/>
                  </a:lnTo>
                  <a:lnTo>
                    <a:pt x="540" y="2187"/>
                  </a:lnTo>
                  <a:lnTo>
                    <a:pt x="549" y="2193"/>
                  </a:lnTo>
                  <a:lnTo>
                    <a:pt x="558" y="2196"/>
                  </a:lnTo>
                  <a:lnTo>
                    <a:pt x="567" y="2196"/>
                  </a:lnTo>
                  <a:lnTo>
                    <a:pt x="576" y="2196"/>
                  </a:lnTo>
                  <a:lnTo>
                    <a:pt x="588" y="2193"/>
                  </a:lnTo>
                  <a:lnTo>
                    <a:pt x="597" y="2187"/>
                  </a:lnTo>
                  <a:lnTo>
                    <a:pt x="606" y="2184"/>
                  </a:lnTo>
                  <a:lnTo>
                    <a:pt x="618" y="2178"/>
                  </a:lnTo>
                  <a:lnTo>
                    <a:pt x="627" y="2175"/>
                  </a:lnTo>
                  <a:lnTo>
                    <a:pt x="636" y="2166"/>
                  </a:lnTo>
                  <a:lnTo>
                    <a:pt x="642" y="2157"/>
                  </a:lnTo>
                  <a:lnTo>
                    <a:pt x="651" y="2151"/>
                  </a:lnTo>
                  <a:lnTo>
                    <a:pt x="660" y="2145"/>
                  </a:lnTo>
                  <a:lnTo>
                    <a:pt x="669" y="2139"/>
                  </a:lnTo>
                  <a:lnTo>
                    <a:pt x="675" y="2130"/>
                  </a:lnTo>
                  <a:lnTo>
                    <a:pt x="684" y="2121"/>
                  </a:lnTo>
                  <a:lnTo>
                    <a:pt x="690" y="2112"/>
                  </a:lnTo>
                  <a:lnTo>
                    <a:pt x="696" y="2103"/>
                  </a:lnTo>
                  <a:lnTo>
                    <a:pt x="708" y="2079"/>
                  </a:lnTo>
                  <a:lnTo>
                    <a:pt x="711" y="2070"/>
                  </a:lnTo>
                  <a:lnTo>
                    <a:pt x="711" y="2061"/>
                  </a:lnTo>
                  <a:lnTo>
                    <a:pt x="714" y="2052"/>
                  </a:lnTo>
                  <a:lnTo>
                    <a:pt x="711" y="2043"/>
                  </a:lnTo>
                  <a:lnTo>
                    <a:pt x="705" y="2034"/>
                  </a:lnTo>
                  <a:lnTo>
                    <a:pt x="699" y="2025"/>
                  </a:lnTo>
                  <a:lnTo>
                    <a:pt x="690" y="2019"/>
                  </a:lnTo>
                  <a:lnTo>
                    <a:pt x="681" y="2013"/>
                  </a:lnTo>
                  <a:lnTo>
                    <a:pt x="684" y="2004"/>
                  </a:lnTo>
                  <a:lnTo>
                    <a:pt x="675" y="1998"/>
                  </a:lnTo>
                  <a:lnTo>
                    <a:pt x="672" y="1989"/>
                  </a:lnTo>
                  <a:lnTo>
                    <a:pt x="666" y="1980"/>
                  </a:lnTo>
                  <a:lnTo>
                    <a:pt x="663" y="1971"/>
                  </a:lnTo>
                  <a:lnTo>
                    <a:pt x="654" y="1965"/>
                  </a:lnTo>
                  <a:lnTo>
                    <a:pt x="649" y="1959"/>
                  </a:lnTo>
                  <a:lnTo>
                    <a:pt x="645" y="1952"/>
                  </a:lnTo>
                  <a:lnTo>
                    <a:pt x="642" y="1944"/>
                  </a:lnTo>
                  <a:lnTo>
                    <a:pt x="642" y="1935"/>
                  </a:lnTo>
                  <a:lnTo>
                    <a:pt x="639" y="1926"/>
                  </a:lnTo>
                  <a:lnTo>
                    <a:pt x="633" y="1914"/>
                  </a:lnTo>
                  <a:lnTo>
                    <a:pt x="627" y="1905"/>
                  </a:lnTo>
                  <a:lnTo>
                    <a:pt x="624" y="1896"/>
                  </a:lnTo>
                  <a:lnTo>
                    <a:pt x="618" y="1887"/>
                  </a:lnTo>
                  <a:lnTo>
                    <a:pt x="618" y="1878"/>
                  </a:lnTo>
                  <a:lnTo>
                    <a:pt x="606" y="1872"/>
                  </a:lnTo>
                  <a:lnTo>
                    <a:pt x="597" y="1872"/>
                  </a:lnTo>
                  <a:lnTo>
                    <a:pt x="588" y="1872"/>
                  </a:lnTo>
                  <a:lnTo>
                    <a:pt x="579" y="1872"/>
                  </a:lnTo>
                  <a:lnTo>
                    <a:pt x="579" y="1863"/>
                  </a:lnTo>
                  <a:lnTo>
                    <a:pt x="576" y="1854"/>
                  </a:lnTo>
                  <a:lnTo>
                    <a:pt x="570" y="1845"/>
                  </a:lnTo>
                  <a:lnTo>
                    <a:pt x="564" y="1836"/>
                  </a:lnTo>
                  <a:lnTo>
                    <a:pt x="558" y="1827"/>
                  </a:lnTo>
                  <a:lnTo>
                    <a:pt x="555" y="1818"/>
                  </a:lnTo>
                  <a:lnTo>
                    <a:pt x="555" y="1809"/>
                  </a:lnTo>
                  <a:lnTo>
                    <a:pt x="549" y="1800"/>
                  </a:lnTo>
                  <a:lnTo>
                    <a:pt x="543" y="1788"/>
                  </a:lnTo>
                  <a:lnTo>
                    <a:pt x="543" y="1776"/>
                  </a:lnTo>
                  <a:lnTo>
                    <a:pt x="537" y="1767"/>
                  </a:lnTo>
                  <a:lnTo>
                    <a:pt x="531" y="1758"/>
                  </a:lnTo>
                  <a:lnTo>
                    <a:pt x="522" y="1752"/>
                  </a:lnTo>
                  <a:lnTo>
                    <a:pt x="516" y="1743"/>
                  </a:lnTo>
                  <a:lnTo>
                    <a:pt x="507" y="1734"/>
                  </a:lnTo>
                  <a:lnTo>
                    <a:pt x="498" y="1725"/>
                  </a:lnTo>
                  <a:lnTo>
                    <a:pt x="489" y="1722"/>
                  </a:lnTo>
                  <a:lnTo>
                    <a:pt x="480" y="1719"/>
                  </a:lnTo>
                  <a:lnTo>
                    <a:pt x="471" y="1716"/>
                  </a:lnTo>
                  <a:lnTo>
                    <a:pt x="459" y="1710"/>
                  </a:lnTo>
                  <a:lnTo>
                    <a:pt x="453" y="1701"/>
                  </a:lnTo>
                  <a:lnTo>
                    <a:pt x="444" y="1695"/>
                  </a:lnTo>
                  <a:lnTo>
                    <a:pt x="438" y="1686"/>
                  </a:lnTo>
                  <a:lnTo>
                    <a:pt x="435" y="1674"/>
                  </a:lnTo>
                  <a:lnTo>
                    <a:pt x="432" y="1665"/>
                  </a:lnTo>
                  <a:lnTo>
                    <a:pt x="429" y="1656"/>
                  </a:lnTo>
                  <a:lnTo>
                    <a:pt x="420" y="1650"/>
                  </a:lnTo>
                  <a:lnTo>
                    <a:pt x="411" y="1644"/>
                  </a:lnTo>
                  <a:lnTo>
                    <a:pt x="405" y="1635"/>
                  </a:lnTo>
                  <a:lnTo>
                    <a:pt x="396" y="1629"/>
                  </a:lnTo>
                  <a:lnTo>
                    <a:pt x="387" y="1626"/>
                  </a:lnTo>
                  <a:lnTo>
                    <a:pt x="378" y="1623"/>
                  </a:lnTo>
                  <a:lnTo>
                    <a:pt x="372" y="1614"/>
                  </a:lnTo>
                  <a:lnTo>
                    <a:pt x="366" y="1605"/>
                  </a:lnTo>
                  <a:lnTo>
                    <a:pt x="360" y="1596"/>
                  </a:lnTo>
                  <a:lnTo>
                    <a:pt x="354" y="1587"/>
                  </a:lnTo>
                  <a:lnTo>
                    <a:pt x="351" y="1578"/>
                  </a:lnTo>
                  <a:lnTo>
                    <a:pt x="348" y="1569"/>
                  </a:lnTo>
                  <a:lnTo>
                    <a:pt x="348" y="1560"/>
                  </a:lnTo>
                  <a:lnTo>
                    <a:pt x="348" y="1548"/>
                  </a:lnTo>
                  <a:lnTo>
                    <a:pt x="342" y="1539"/>
                  </a:lnTo>
                  <a:lnTo>
                    <a:pt x="330" y="1533"/>
                  </a:lnTo>
                  <a:lnTo>
                    <a:pt x="327" y="1524"/>
                  </a:lnTo>
                  <a:lnTo>
                    <a:pt x="324" y="1515"/>
                  </a:lnTo>
                  <a:lnTo>
                    <a:pt x="315" y="1509"/>
                  </a:lnTo>
                  <a:lnTo>
                    <a:pt x="306" y="1503"/>
                  </a:lnTo>
                  <a:lnTo>
                    <a:pt x="300" y="1494"/>
                  </a:lnTo>
                  <a:lnTo>
                    <a:pt x="291" y="1491"/>
                  </a:lnTo>
                  <a:lnTo>
                    <a:pt x="282" y="1485"/>
                  </a:lnTo>
                  <a:lnTo>
                    <a:pt x="273" y="1482"/>
                  </a:lnTo>
                  <a:lnTo>
                    <a:pt x="264" y="1482"/>
                  </a:lnTo>
                  <a:lnTo>
                    <a:pt x="255" y="1476"/>
                  </a:lnTo>
                  <a:lnTo>
                    <a:pt x="246" y="1473"/>
                  </a:lnTo>
                  <a:lnTo>
                    <a:pt x="234" y="1470"/>
                  </a:lnTo>
                  <a:lnTo>
                    <a:pt x="225" y="1470"/>
                  </a:lnTo>
                  <a:lnTo>
                    <a:pt x="216" y="1470"/>
                  </a:lnTo>
                  <a:lnTo>
                    <a:pt x="207" y="1470"/>
                  </a:lnTo>
                  <a:lnTo>
                    <a:pt x="198" y="1470"/>
                  </a:lnTo>
                  <a:lnTo>
                    <a:pt x="192" y="1461"/>
                  </a:lnTo>
                  <a:lnTo>
                    <a:pt x="189" y="1452"/>
                  </a:lnTo>
                  <a:lnTo>
                    <a:pt x="180" y="1446"/>
                  </a:lnTo>
                  <a:lnTo>
                    <a:pt x="174" y="1437"/>
                  </a:lnTo>
                  <a:lnTo>
                    <a:pt x="165" y="1437"/>
                  </a:lnTo>
                  <a:lnTo>
                    <a:pt x="156" y="1434"/>
                  </a:lnTo>
                  <a:lnTo>
                    <a:pt x="147" y="1431"/>
                  </a:lnTo>
                  <a:lnTo>
                    <a:pt x="138" y="1425"/>
                  </a:lnTo>
                  <a:lnTo>
                    <a:pt x="129" y="1419"/>
                  </a:lnTo>
                  <a:lnTo>
                    <a:pt x="123" y="1410"/>
                  </a:lnTo>
                  <a:lnTo>
                    <a:pt x="114" y="1401"/>
                  </a:lnTo>
                  <a:lnTo>
                    <a:pt x="105" y="1398"/>
                  </a:lnTo>
                  <a:lnTo>
                    <a:pt x="105" y="1389"/>
                  </a:lnTo>
                  <a:lnTo>
                    <a:pt x="102" y="1380"/>
                  </a:lnTo>
                  <a:lnTo>
                    <a:pt x="93" y="1371"/>
                  </a:lnTo>
                  <a:lnTo>
                    <a:pt x="84" y="1371"/>
                  </a:lnTo>
                  <a:lnTo>
                    <a:pt x="75" y="1368"/>
                  </a:lnTo>
                  <a:lnTo>
                    <a:pt x="75" y="1359"/>
                  </a:lnTo>
                  <a:lnTo>
                    <a:pt x="72" y="1350"/>
                  </a:lnTo>
                  <a:lnTo>
                    <a:pt x="69" y="1341"/>
                  </a:lnTo>
                  <a:lnTo>
                    <a:pt x="60" y="1338"/>
                  </a:lnTo>
                  <a:lnTo>
                    <a:pt x="51" y="1338"/>
                  </a:lnTo>
                  <a:lnTo>
                    <a:pt x="42" y="1338"/>
                  </a:lnTo>
                  <a:lnTo>
                    <a:pt x="33" y="1338"/>
                  </a:lnTo>
                  <a:lnTo>
                    <a:pt x="24" y="1338"/>
                  </a:lnTo>
                  <a:lnTo>
                    <a:pt x="18" y="1329"/>
                  </a:lnTo>
                  <a:lnTo>
                    <a:pt x="12" y="1320"/>
                  </a:lnTo>
                  <a:lnTo>
                    <a:pt x="6" y="1311"/>
                  </a:lnTo>
                  <a:lnTo>
                    <a:pt x="9" y="1302"/>
                  </a:lnTo>
                  <a:lnTo>
                    <a:pt x="9" y="1293"/>
                  </a:lnTo>
                  <a:lnTo>
                    <a:pt x="6" y="1296"/>
                  </a:lnTo>
                  <a:lnTo>
                    <a:pt x="6" y="1272"/>
                  </a:lnTo>
                  <a:lnTo>
                    <a:pt x="6" y="1257"/>
                  </a:lnTo>
                  <a:lnTo>
                    <a:pt x="9" y="1254"/>
                  </a:lnTo>
                  <a:lnTo>
                    <a:pt x="12" y="1248"/>
                  </a:lnTo>
                  <a:lnTo>
                    <a:pt x="9" y="1239"/>
                  </a:lnTo>
                  <a:lnTo>
                    <a:pt x="9" y="1230"/>
                  </a:lnTo>
                  <a:lnTo>
                    <a:pt x="9" y="1221"/>
                  </a:lnTo>
                  <a:lnTo>
                    <a:pt x="6" y="1212"/>
                  </a:lnTo>
                  <a:lnTo>
                    <a:pt x="0" y="1203"/>
                  </a:lnTo>
                  <a:lnTo>
                    <a:pt x="0" y="1194"/>
                  </a:lnTo>
                  <a:lnTo>
                    <a:pt x="3" y="1185"/>
                  </a:lnTo>
                  <a:lnTo>
                    <a:pt x="12" y="1176"/>
                  </a:lnTo>
                  <a:lnTo>
                    <a:pt x="21" y="1173"/>
                  </a:lnTo>
                  <a:lnTo>
                    <a:pt x="27" y="1164"/>
                  </a:lnTo>
                  <a:lnTo>
                    <a:pt x="33" y="1155"/>
                  </a:lnTo>
                  <a:lnTo>
                    <a:pt x="42" y="1146"/>
                  </a:lnTo>
                  <a:lnTo>
                    <a:pt x="45" y="1137"/>
                  </a:lnTo>
                  <a:lnTo>
                    <a:pt x="54" y="1128"/>
                  </a:lnTo>
                  <a:lnTo>
                    <a:pt x="63" y="1119"/>
                  </a:lnTo>
                  <a:lnTo>
                    <a:pt x="72" y="1107"/>
                  </a:lnTo>
                  <a:lnTo>
                    <a:pt x="75" y="1098"/>
                  </a:lnTo>
                  <a:lnTo>
                    <a:pt x="78" y="1089"/>
                  </a:lnTo>
                  <a:lnTo>
                    <a:pt x="81" y="1080"/>
                  </a:lnTo>
                  <a:lnTo>
                    <a:pt x="84" y="1071"/>
                  </a:lnTo>
                  <a:lnTo>
                    <a:pt x="87" y="1062"/>
                  </a:lnTo>
                  <a:lnTo>
                    <a:pt x="90" y="1053"/>
                  </a:lnTo>
                  <a:lnTo>
                    <a:pt x="93" y="1044"/>
                  </a:lnTo>
                  <a:lnTo>
                    <a:pt x="96" y="1035"/>
                  </a:lnTo>
                  <a:lnTo>
                    <a:pt x="99" y="1023"/>
                  </a:lnTo>
                  <a:lnTo>
                    <a:pt x="102" y="1014"/>
                  </a:lnTo>
                  <a:lnTo>
                    <a:pt x="105" y="1005"/>
                  </a:lnTo>
                  <a:lnTo>
                    <a:pt x="111" y="996"/>
                  </a:lnTo>
                  <a:lnTo>
                    <a:pt x="117" y="987"/>
                  </a:lnTo>
                  <a:lnTo>
                    <a:pt x="123" y="975"/>
                  </a:lnTo>
                  <a:lnTo>
                    <a:pt x="129" y="966"/>
                  </a:lnTo>
                  <a:lnTo>
                    <a:pt x="129" y="957"/>
                  </a:lnTo>
                  <a:lnTo>
                    <a:pt x="132" y="948"/>
                  </a:lnTo>
                  <a:lnTo>
                    <a:pt x="135" y="939"/>
                  </a:lnTo>
                  <a:lnTo>
                    <a:pt x="135" y="930"/>
                  </a:lnTo>
                  <a:lnTo>
                    <a:pt x="135" y="921"/>
                  </a:lnTo>
                  <a:lnTo>
                    <a:pt x="135" y="909"/>
                  </a:lnTo>
                  <a:lnTo>
                    <a:pt x="135" y="900"/>
                  </a:lnTo>
                  <a:lnTo>
                    <a:pt x="135" y="891"/>
                  </a:lnTo>
                  <a:lnTo>
                    <a:pt x="135" y="882"/>
                  </a:lnTo>
                  <a:lnTo>
                    <a:pt x="135" y="873"/>
                  </a:lnTo>
                  <a:lnTo>
                    <a:pt x="135" y="864"/>
                  </a:lnTo>
                  <a:lnTo>
                    <a:pt x="135" y="855"/>
                  </a:lnTo>
                  <a:lnTo>
                    <a:pt x="129" y="846"/>
                  </a:lnTo>
                  <a:lnTo>
                    <a:pt x="129" y="837"/>
                  </a:lnTo>
                  <a:lnTo>
                    <a:pt x="129" y="828"/>
                  </a:lnTo>
                  <a:lnTo>
                    <a:pt x="129" y="819"/>
                  </a:lnTo>
                  <a:lnTo>
                    <a:pt x="132" y="807"/>
                  </a:lnTo>
                  <a:lnTo>
                    <a:pt x="126" y="795"/>
                  </a:lnTo>
                  <a:lnTo>
                    <a:pt x="132" y="807"/>
                  </a:lnTo>
                  <a:lnTo>
                    <a:pt x="132" y="807"/>
                  </a:lnTo>
                </a:path>
              </a:pathLst>
            </a:custGeom>
            <a:solidFill>
              <a:srgbClr val="008000"/>
            </a:solidFill>
            <a:ln w="41275" cap="rnd" cmpd="sng">
              <a:solidFill>
                <a:srgbClr val="339966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1366" tIns="30683" rIns="61366" bIns="30683">
              <a:spAutoFit/>
            </a:bodyPr>
            <a:lstStyle/>
            <a:p>
              <a:endParaRPr lang="es-ES" dirty="0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5150" y="1298"/>
              <a:ext cx="18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1366" tIns="30683" rIns="61366" bIns="30683">
              <a:spAutoFit/>
            </a:bodyPr>
            <a:lstStyle>
              <a:lvl1pPr defTabSz="9032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0850" defTabSz="9032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03288" defTabSz="9032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54138" defTabSz="9032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03400" defTabSz="9032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60600" defTabSz="9032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17800" defTabSz="9032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175000" defTabSz="9032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32200" defTabSz="9032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r>
                <a:rPr lang="es-CO" altLang="es-E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2025</a:t>
              </a:r>
              <a:endParaRPr lang="es-CO" altLang="es-E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</p:grp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9275018" y="1338262"/>
            <a:ext cx="873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CO" altLang="es-ES" sz="1600" b="1" dirty="0"/>
              <a:t>VISIÓN</a:t>
            </a:r>
            <a:endParaRPr lang="es-ES" altLang="es-ES" sz="1600" b="1" dirty="0"/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759" y="1849528"/>
            <a:ext cx="3841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1" descr="AValdez_GP_v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7406" y="296423"/>
            <a:ext cx="7993062" cy="708025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993306" y="364686"/>
            <a:ext cx="23733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s-CO" altLang="es-ES" sz="3200" b="1" dirty="0">
                <a:solidFill>
                  <a:srgbClr val="FFFF00"/>
                </a:solidFill>
              </a:rPr>
              <a:t>LA RUTA…</a:t>
            </a:r>
            <a:endParaRPr lang="es-ES" altLang="es-ES" sz="3200" b="1" dirty="0">
              <a:solidFill>
                <a:srgbClr val="FFFF00"/>
              </a:solidFill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167476" y="2434936"/>
            <a:ext cx="3695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s-CO" altLang="es-ES" sz="2400" b="1" dirty="0">
                <a:latin typeface="Tahoma" panose="020B0604030504040204" pitchFamily="34" charset="0"/>
              </a:rPr>
              <a:t>EL NORTE ESTÁ CLARO</a:t>
            </a:r>
            <a:endParaRPr lang="es-ES" altLang="es-ES" sz="2400" b="1" dirty="0">
              <a:latin typeface="Tahoma" panose="020B0604030504040204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765" y="293825"/>
            <a:ext cx="2462012" cy="1467489"/>
          </a:xfrm>
          <a:prstGeom prst="rect">
            <a:avLst/>
          </a:prstGeom>
        </p:spPr>
      </p:pic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7515-EA21-4BD4-99DE-52421BF15EA1}" type="datetime1">
              <a:rPr lang="es-ES" smtClean="0"/>
              <a:t>06/01/2017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A173-F38B-4786-8105-2D2CE34D67A4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828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660817" y="316364"/>
            <a:ext cx="4932040" cy="13681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4 CuadroTexto"/>
          <p:cNvSpPr txBox="1"/>
          <p:nvPr/>
        </p:nvSpPr>
        <p:spPr>
          <a:xfrm>
            <a:off x="5796721" y="-140076"/>
            <a:ext cx="146706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5000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  <a:t>2</a:t>
            </a:r>
          </a:p>
        </p:txBody>
      </p:sp>
      <p:sp>
        <p:nvSpPr>
          <p:cNvPr id="4" name="9 CuadroTexto"/>
          <p:cNvSpPr txBox="1"/>
          <p:nvPr/>
        </p:nvSpPr>
        <p:spPr>
          <a:xfrm>
            <a:off x="7100601" y="522808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Arial Black" pitchFamily="34" charset="0"/>
              </a:rPr>
              <a:t>Parte 2</a:t>
            </a:r>
            <a:endParaRPr lang="es-ES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18 CuadroTexto"/>
          <p:cNvSpPr txBox="1"/>
          <p:nvPr/>
        </p:nvSpPr>
        <p:spPr>
          <a:xfrm>
            <a:off x="7160071" y="942948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Arial Narrow" pitchFamily="34" charset="0"/>
              </a:rPr>
              <a:t>Estratégica</a:t>
            </a:r>
            <a:endParaRPr lang="es-E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808" y="2220409"/>
            <a:ext cx="4355713" cy="326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335" y="1890960"/>
            <a:ext cx="3455988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34 Grupo"/>
          <p:cNvGrpSpPr/>
          <p:nvPr/>
        </p:nvGrpSpPr>
        <p:grpSpPr>
          <a:xfrm>
            <a:off x="1200243" y="3243639"/>
            <a:ext cx="1924716" cy="895040"/>
            <a:chOff x="0" y="1642524"/>
            <a:chExt cx="2237600" cy="895040"/>
          </a:xfrm>
        </p:grpSpPr>
        <p:sp>
          <p:nvSpPr>
            <p:cNvPr id="25" name="35 Cheurón"/>
            <p:cNvSpPr/>
            <p:nvPr/>
          </p:nvSpPr>
          <p:spPr>
            <a:xfrm>
              <a:off x="0" y="1642524"/>
              <a:ext cx="2237600" cy="895040"/>
            </a:xfrm>
            <a:prstGeom prst="chevron">
              <a:avLst/>
            </a:prstGeom>
            <a:solidFill>
              <a:srgbClr val="00CC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Cheurón 4"/>
            <p:cNvSpPr/>
            <p:nvPr/>
          </p:nvSpPr>
          <p:spPr>
            <a:xfrm>
              <a:off x="447520" y="1642524"/>
              <a:ext cx="1342560" cy="895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009" tIns="22670" rIns="22670" bIns="2267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Md BT"/>
                </a:rPr>
                <a:t>Insumos</a:t>
              </a:r>
            </a:p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Md BT"/>
                </a:rPr>
                <a:t>Recursos</a:t>
              </a:r>
            </a:p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/>
              </a:endParaRPr>
            </a:p>
          </p:txBody>
        </p:sp>
      </p:grpSp>
      <p:grpSp>
        <p:nvGrpSpPr>
          <p:cNvPr id="27" name="37 Grupo"/>
          <p:cNvGrpSpPr/>
          <p:nvPr/>
        </p:nvGrpSpPr>
        <p:grpSpPr>
          <a:xfrm>
            <a:off x="2901861" y="3243639"/>
            <a:ext cx="2383338" cy="895040"/>
            <a:chOff x="1924716" y="1642524"/>
            <a:chExt cx="2237600" cy="895040"/>
          </a:xfrm>
        </p:grpSpPr>
        <p:sp>
          <p:nvSpPr>
            <p:cNvPr id="28" name="38 Cheurón"/>
            <p:cNvSpPr/>
            <p:nvPr/>
          </p:nvSpPr>
          <p:spPr>
            <a:xfrm>
              <a:off x="1924716" y="1642524"/>
              <a:ext cx="2237600" cy="895040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Cheurón 6"/>
            <p:cNvSpPr/>
            <p:nvPr/>
          </p:nvSpPr>
          <p:spPr>
            <a:xfrm>
              <a:off x="2372236" y="1642524"/>
              <a:ext cx="1342560" cy="895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009" tIns="22670" rIns="22670" bIns="2267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Md BT"/>
                </a:rPr>
                <a:t>Procesos</a:t>
              </a:r>
            </a:p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Md BT"/>
                </a:rPr>
                <a:t>Actividades</a:t>
              </a:r>
            </a:p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/>
              </a:endParaRPr>
            </a:p>
          </p:txBody>
        </p:sp>
      </p:grpSp>
      <p:grpSp>
        <p:nvGrpSpPr>
          <p:cNvPr id="30" name="40 Grupo"/>
          <p:cNvGrpSpPr/>
          <p:nvPr/>
        </p:nvGrpSpPr>
        <p:grpSpPr>
          <a:xfrm>
            <a:off x="4999551" y="3243639"/>
            <a:ext cx="2013840" cy="895040"/>
            <a:chOff x="3938556" y="1642524"/>
            <a:chExt cx="2237600" cy="895040"/>
          </a:xfrm>
        </p:grpSpPr>
        <p:sp>
          <p:nvSpPr>
            <p:cNvPr id="31" name="41 Cheurón"/>
            <p:cNvSpPr/>
            <p:nvPr/>
          </p:nvSpPr>
          <p:spPr>
            <a:xfrm>
              <a:off x="3938556" y="1642524"/>
              <a:ext cx="2237600" cy="895040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Cheurón 8"/>
            <p:cNvSpPr/>
            <p:nvPr/>
          </p:nvSpPr>
          <p:spPr>
            <a:xfrm>
              <a:off x="4386076" y="1642524"/>
              <a:ext cx="1342560" cy="895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009" tIns="22670" rIns="22670" bIns="2267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Md BT"/>
                </a:rPr>
                <a:t>Productos</a:t>
              </a:r>
            </a:p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/>
              </a:endParaRPr>
            </a:p>
          </p:txBody>
        </p:sp>
      </p:grpSp>
      <p:grpSp>
        <p:nvGrpSpPr>
          <p:cNvPr id="33" name="43 Grupo"/>
          <p:cNvGrpSpPr/>
          <p:nvPr/>
        </p:nvGrpSpPr>
        <p:grpSpPr>
          <a:xfrm>
            <a:off x="6581343" y="3243639"/>
            <a:ext cx="2952328" cy="895040"/>
            <a:chOff x="5952396" y="1642524"/>
            <a:chExt cx="2237600" cy="895040"/>
          </a:xfrm>
        </p:grpSpPr>
        <p:sp>
          <p:nvSpPr>
            <p:cNvPr id="34" name="44 Cheurón"/>
            <p:cNvSpPr/>
            <p:nvPr/>
          </p:nvSpPr>
          <p:spPr>
            <a:xfrm>
              <a:off x="5952396" y="1642524"/>
              <a:ext cx="2237600" cy="895040"/>
            </a:xfrm>
            <a:prstGeom prst="chevron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Cheurón 10"/>
            <p:cNvSpPr/>
            <p:nvPr/>
          </p:nvSpPr>
          <p:spPr>
            <a:xfrm>
              <a:off x="6399916" y="1642524"/>
              <a:ext cx="1342560" cy="895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009" tIns="22670" rIns="22670" bIns="2267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7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Md BT"/>
                </a:rPr>
                <a:t>Resultados</a:t>
              </a:r>
            </a:p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/>
              </a:endParaRPr>
            </a:p>
          </p:txBody>
        </p:sp>
      </p:grpSp>
      <p:sp>
        <p:nvSpPr>
          <p:cNvPr id="36" name="46 CuadroTexto"/>
          <p:cNvSpPr txBox="1"/>
          <p:nvPr/>
        </p:nvSpPr>
        <p:spPr>
          <a:xfrm>
            <a:off x="5634199" y="5454441"/>
            <a:ext cx="1075294" cy="646331"/>
          </a:xfrm>
          <a:prstGeom prst="rect">
            <a:avLst/>
          </a:prstGeom>
          <a:solidFill>
            <a:srgbClr val="993300"/>
          </a:solidFill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Metas de</a:t>
            </a:r>
          </a:p>
          <a:p>
            <a:r>
              <a:rPr lang="es-CO" b="1" dirty="0">
                <a:solidFill>
                  <a:schemeClr val="bg1"/>
                </a:solidFill>
              </a:rPr>
              <a:t>Producto</a:t>
            </a:r>
          </a:p>
        </p:txBody>
      </p:sp>
      <p:sp>
        <p:nvSpPr>
          <p:cNvPr id="37" name="47 CuadroTexto"/>
          <p:cNvSpPr txBox="1"/>
          <p:nvPr/>
        </p:nvSpPr>
        <p:spPr>
          <a:xfrm>
            <a:off x="7729142" y="5443471"/>
            <a:ext cx="1136017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Metas de</a:t>
            </a:r>
          </a:p>
          <a:p>
            <a:r>
              <a:rPr lang="es-CO" b="1" dirty="0">
                <a:solidFill>
                  <a:schemeClr val="bg1"/>
                </a:solidFill>
              </a:rPr>
              <a:t>Resultado</a:t>
            </a:r>
          </a:p>
        </p:txBody>
      </p:sp>
      <p:sp>
        <p:nvSpPr>
          <p:cNvPr id="38" name="48 CuadroTexto"/>
          <p:cNvSpPr txBox="1"/>
          <p:nvPr/>
        </p:nvSpPr>
        <p:spPr>
          <a:xfrm>
            <a:off x="5536159" y="6224879"/>
            <a:ext cx="1271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Indicadores</a:t>
            </a:r>
          </a:p>
        </p:txBody>
      </p:sp>
      <p:sp>
        <p:nvSpPr>
          <p:cNvPr id="39" name="49 CuadroTexto"/>
          <p:cNvSpPr txBox="1"/>
          <p:nvPr/>
        </p:nvSpPr>
        <p:spPr>
          <a:xfrm>
            <a:off x="7671832" y="6221295"/>
            <a:ext cx="1271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Indicadores</a:t>
            </a:r>
          </a:p>
        </p:txBody>
      </p:sp>
      <p:sp>
        <p:nvSpPr>
          <p:cNvPr id="40" name="51 CuadroTexto"/>
          <p:cNvSpPr txBox="1"/>
          <p:nvPr/>
        </p:nvSpPr>
        <p:spPr>
          <a:xfrm>
            <a:off x="5245075" y="2139464"/>
            <a:ext cx="2114553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CO" sz="1400" dirty="0"/>
              <a:t>Indicador de producto 1.1</a:t>
            </a:r>
          </a:p>
          <a:p>
            <a:r>
              <a:rPr lang="es-CO" sz="1400" dirty="0"/>
              <a:t>Indicador de producto 1.n</a:t>
            </a:r>
          </a:p>
          <a:p>
            <a:r>
              <a:rPr lang="es-CO" sz="1400" dirty="0"/>
              <a:t>Indicador de producto n.1</a:t>
            </a:r>
          </a:p>
          <a:p>
            <a:r>
              <a:rPr lang="es-CO" sz="1400" b="1" dirty="0"/>
              <a:t>Indicador de producto </a:t>
            </a:r>
            <a:r>
              <a:rPr lang="es-CO" sz="1400" b="1" dirty="0" err="1"/>
              <a:t>n.n</a:t>
            </a:r>
            <a:endParaRPr lang="es-CO" sz="1400" b="1" dirty="0"/>
          </a:p>
        </p:txBody>
      </p:sp>
      <p:sp>
        <p:nvSpPr>
          <p:cNvPr id="41" name="52 CuadroTexto"/>
          <p:cNvSpPr txBox="1"/>
          <p:nvPr/>
        </p:nvSpPr>
        <p:spPr>
          <a:xfrm>
            <a:off x="7859083" y="2193393"/>
            <a:ext cx="2106241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dirty="0"/>
              <a:t>Indicador de</a:t>
            </a:r>
          </a:p>
          <a:p>
            <a:r>
              <a:rPr lang="es-CO" dirty="0"/>
              <a:t>Resultado 1</a:t>
            </a:r>
          </a:p>
          <a:p>
            <a:r>
              <a:rPr lang="es-CO" dirty="0"/>
              <a:t>Meta de resultado 1</a:t>
            </a:r>
          </a:p>
        </p:txBody>
      </p:sp>
      <p:sp>
        <p:nvSpPr>
          <p:cNvPr id="42" name="53 CuadroTexto"/>
          <p:cNvSpPr txBox="1"/>
          <p:nvPr/>
        </p:nvSpPr>
        <p:spPr>
          <a:xfrm>
            <a:off x="3701532" y="2467023"/>
            <a:ext cx="151932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CO" b="1" dirty="0"/>
              <a:t>PROGRAMA 1</a:t>
            </a:r>
          </a:p>
        </p:txBody>
      </p:sp>
      <p:sp>
        <p:nvSpPr>
          <p:cNvPr id="43" name="54 CuadroTexto"/>
          <p:cNvSpPr txBox="1"/>
          <p:nvPr/>
        </p:nvSpPr>
        <p:spPr>
          <a:xfrm>
            <a:off x="7445439" y="4350264"/>
            <a:ext cx="2083968" cy="923330"/>
          </a:xfrm>
          <a:prstGeom prst="rect">
            <a:avLst/>
          </a:prstGeom>
          <a:solidFill>
            <a:srgbClr val="00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CO" dirty="0"/>
              <a:t>Indicador  de</a:t>
            </a:r>
          </a:p>
          <a:p>
            <a:r>
              <a:rPr lang="es-CO" dirty="0"/>
              <a:t>Resultado N</a:t>
            </a:r>
          </a:p>
          <a:p>
            <a:r>
              <a:rPr lang="es-CO" dirty="0"/>
              <a:t>Meta de resultado n</a:t>
            </a:r>
          </a:p>
        </p:txBody>
      </p:sp>
      <p:sp>
        <p:nvSpPr>
          <p:cNvPr id="44" name="55 CuadroTexto"/>
          <p:cNvSpPr txBox="1"/>
          <p:nvPr/>
        </p:nvSpPr>
        <p:spPr>
          <a:xfrm>
            <a:off x="5090116" y="4350265"/>
            <a:ext cx="2078133" cy="954107"/>
          </a:xfrm>
          <a:prstGeom prst="rect">
            <a:avLst/>
          </a:prstGeom>
          <a:solidFill>
            <a:srgbClr val="00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CO" sz="1400" dirty="0"/>
              <a:t>Indicador de producto 1.1</a:t>
            </a:r>
          </a:p>
          <a:p>
            <a:r>
              <a:rPr lang="es-CO" sz="1400" dirty="0"/>
              <a:t>Indicador de producto 1.n</a:t>
            </a:r>
          </a:p>
          <a:p>
            <a:r>
              <a:rPr lang="es-CO" sz="1400" dirty="0"/>
              <a:t>Indicador de producto n.1</a:t>
            </a:r>
          </a:p>
          <a:p>
            <a:r>
              <a:rPr lang="es-CO" sz="1400" dirty="0"/>
              <a:t>Indicador de producto </a:t>
            </a:r>
            <a:r>
              <a:rPr lang="es-CO" sz="1400" dirty="0" err="1"/>
              <a:t>n.n</a:t>
            </a:r>
            <a:endParaRPr lang="es-CO" sz="1400" dirty="0"/>
          </a:p>
        </p:txBody>
      </p:sp>
      <p:sp>
        <p:nvSpPr>
          <p:cNvPr id="45" name="56 CuadroTexto"/>
          <p:cNvSpPr txBox="1"/>
          <p:nvPr/>
        </p:nvSpPr>
        <p:spPr>
          <a:xfrm>
            <a:off x="3170031" y="4627263"/>
            <a:ext cx="1554593" cy="369332"/>
          </a:xfrm>
          <a:prstGeom prst="rect">
            <a:avLst/>
          </a:prstGeom>
          <a:solidFill>
            <a:srgbClr val="00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CO" b="1" dirty="0"/>
              <a:t>PROGRAMA N</a:t>
            </a: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184" y="231183"/>
            <a:ext cx="2462012" cy="1467489"/>
          </a:xfrm>
          <a:prstGeom prst="rect">
            <a:avLst/>
          </a:prstGeom>
        </p:spPr>
      </p:pic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39A5-DD13-4F97-886E-0D0BD468A79F}" type="datetime1">
              <a:rPr lang="es-ES" smtClean="0"/>
              <a:t>06/01/2017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A173-F38B-4786-8105-2D2CE34D67A4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37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178" y="1469916"/>
            <a:ext cx="3455988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6817988" y="476672"/>
            <a:ext cx="3094437" cy="40011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es-CO" sz="2000" b="1" dirty="0"/>
              <a:t>ANTIOQUIA UN SOLO PLAN</a:t>
            </a:r>
          </a:p>
        </p:txBody>
      </p:sp>
      <p:grpSp>
        <p:nvGrpSpPr>
          <p:cNvPr id="17" name="Grupo 16"/>
          <p:cNvGrpSpPr/>
          <p:nvPr/>
        </p:nvGrpSpPr>
        <p:grpSpPr>
          <a:xfrm>
            <a:off x="1982568" y="2453654"/>
            <a:ext cx="2673273" cy="1420841"/>
            <a:chOff x="458567" y="2453653"/>
            <a:chExt cx="2673273" cy="1420841"/>
          </a:xfrm>
        </p:grpSpPr>
        <p:pic>
          <p:nvPicPr>
            <p:cNvPr id="307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7" y="2453653"/>
              <a:ext cx="1896896" cy="1420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21 Grupo"/>
            <p:cNvGrpSpPr/>
            <p:nvPr/>
          </p:nvGrpSpPr>
          <p:grpSpPr>
            <a:xfrm>
              <a:off x="458567" y="2996952"/>
              <a:ext cx="864096" cy="375512"/>
              <a:chOff x="0" y="1642524"/>
              <a:chExt cx="2237600" cy="895040"/>
            </a:xfrm>
          </p:grpSpPr>
          <p:sp>
            <p:nvSpPr>
              <p:cNvPr id="23" name="22 Cheurón"/>
              <p:cNvSpPr/>
              <p:nvPr/>
            </p:nvSpPr>
            <p:spPr>
              <a:xfrm>
                <a:off x="0" y="1642524"/>
                <a:ext cx="2237600" cy="895040"/>
              </a:xfrm>
              <a:prstGeom prst="chevron">
                <a:avLst/>
              </a:prstGeom>
              <a:solidFill>
                <a:srgbClr val="00CCFF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Cheurón 4"/>
              <p:cNvSpPr/>
              <p:nvPr/>
            </p:nvSpPr>
            <p:spPr>
              <a:xfrm>
                <a:off x="447520" y="1642524"/>
                <a:ext cx="1342560" cy="8950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009" tIns="22670" rIns="22670" bIns="22670" numCol="1" spcCol="1270" anchor="ctr" anchorCtr="0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6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utura Md BT"/>
                  </a:rPr>
                  <a:t>Insumos</a:t>
                </a:r>
              </a:p>
              <a:p>
                <a:pPr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6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utura Md BT"/>
                  </a:rPr>
                  <a:t>Recursos</a:t>
                </a:r>
              </a:p>
              <a:p>
                <a:pPr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S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Md BT"/>
                </a:endParaRPr>
              </a:p>
            </p:txBody>
          </p:sp>
        </p:grpSp>
        <p:grpSp>
          <p:nvGrpSpPr>
            <p:cNvPr id="25" name="24 Grupo"/>
            <p:cNvGrpSpPr/>
            <p:nvPr/>
          </p:nvGrpSpPr>
          <p:grpSpPr>
            <a:xfrm>
              <a:off x="1233325" y="2996952"/>
              <a:ext cx="1069993" cy="375512"/>
              <a:chOff x="1924716" y="1642524"/>
              <a:chExt cx="2237600" cy="895040"/>
            </a:xfrm>
          </p:grpSpPr>
          <p:sp>
            <p:nvSpPr>
              <p:cNvPr id="26" name="25 Cheurón"/>
              <p:cNvSpPr/>
              <p:nvPr/>
            </p:nvSpPr>
            <p:spPr>
              <a:xfrm>
                <a:off x="1924716" y="1642524"/>
                <a:ext cx="2237600" cy="895040"/>
              </a:xfrm>
              <a:prstGeom prst="chevron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hueOff val="-3311292"/>
                  <a:satOff val="13270"/>
                  <a:lumOff val="287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Cheurón 6"/>
              <p:cNvSpPr/>
              <p:nvPr/>
            </p:nvSpPr>
            <p:spPr>
              <a:xfrm>
                <a:off x="2372236" y="1642524"/>
                <a:ext cx="1342560" cy="8950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009" tIns="22670" rIns="22670" bIns="22670" numCol="1" spcCol="1270" anchor="ctr" anchorCtr="0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utura Md BT"/>
                  </a:rPr>
                  <a:t>Procesos</a:t>
                </a:r>
              </a:p>
              <a:p>
                <a:pPr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utura Md BT"/>
                  </a:rPr>
                  <a:t>Actividades</a:t>
                </a:r>
              </a:p>
              <a:p>
                <a:pPr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S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Md BT"/>
                </a:endParaRPr>
              </a:p>
            </p:txBody>
          </p:sp>
        </p:grpSp>
        <p:grpSp>
          <p:nvGrpSpPr>
            <p:cNvPr id="28" name="27 Grupo"/>
            <p:cNvGrpSpPr/>
            <p:nvPr/>
          </p:nvGrpSpPr>
          <p:grpSpPr>
            <a:xfrm>
              <a:off x="2227732" y="3018986"/>
              <a:ext cx="904108" cy="375512"/>
              <a:chOff x="3938556" y="1642524"/>
              <a:chExt cx="2237600" cy="895040"/>
            </a:xfrm>
          </p:grpSpPr>
          <p:sp>
            <p:nvSpPr>
              <p:cNvPr id="29" name="28 Cheurón"/>
              <p:cNvSpPr/>
              <p:nvPr/>
            </p:nvSpPr>
            <p:spPr>
              <a:xfrm>
                <a:off x="3938556" y="1642524"/>
                <a:ext cx="2237600" cy="895040"/>
              </a:xfrm>
              <a:prstGeom prst="chevron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hueOff val="-6622584"/>
                  <a:satOff val="26541"/>
                  <a:lumOff val="575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Cheurón 8"/>
              <p:cNvSpPr/>
              <p:nvPr/>
            </p:nvSpPr>
            <p:spPr>
              <a:xfrm>
                <a:off x="4386076" y="1642524"/>
                <a:ext cx="1342560" cy="8950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009" tIns="22670" rIns="22670" bIns="22670" numCol="1" spcCol="1270" anchor="ctr" anchorCtr="0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utura Md BT"/>
                  </a:rPr>
                  <a:t>Productos</a:t>
                </a:r>
              </a:p>
              <a:p>
                <a:pPr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S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Md BT"/>
                </a:endParaRPr>
              </a:p>
            </p:txBody>
          </p:sp>
        </p:grpSp>
      </p:grpSp>
      <p:grpSp>
        <p:nvGrpSpPr>
          <p:cNvPr id="31" name="30 Grupo"/>
          <p:cNvGrpSpPr/>
          <p:nvPr/>
        </p:nvGrpSpPr>
        <p:grpSpPr>
          <a:xfrm>
            <a:off x="4433445" y="2832855"/>
            <a:ext cx="2952328" cy="895040"/>
            <a:chOff x="5952396" y="1642524"/>
            <a:chExt cx="2237600" cy="895040"/>
          </a:xfrm>
        </p:grpSpPr>
        <p:sp>
          <p:nvSpPr>
            <p:cNvPr id="32" name="31 Cheurón"/>
            <p:cNvSpPr/>
            <p:nvPr/>
          </p:nvSpPr>
          <p:spPr>
            <a:xfrm>
              <a:off x="5952396" y="1642524"/>
              <a:ext cx="2237600" cy="895040"/>
            </a:xfrm>
            <a:prstGeom prst="chevron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Cheurón 10"/>
            <p:cNvSpPr/>
            <p:nvPr/>
          </p:nvSpPr>
          <p:spPr>
            <a:xfrm>
              <a:off x="6399916" y="1642524"/>
              <a:ext cx="1342560" cy="895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009" tIns="22670" rIns="22670" bIns="2267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7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Md BT"/>
                </a:rPr>
                <a:t>Resultados</a:t>
              </a:r>
            </a:p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/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 rot="20249798">
            <a:off x="2227706" y="4089979"/>
            <a:ext cx="2673273" cy="397546"/>
            <a:chOff x="534153" y="4186762"/>
            <a:chExt cx="2673273" cy="397546"/>
          </a:xfrm>
        </p:grpSpPr>
        <p:grpSp>
          <p:nvGrpSpPr>
            <p:cNvPr id="36" name="21 Grupo"/>
            <p:cNvGrpSpPr/>
            <p:nvPr/>
          </p:nvGrpSpPr>
          <p:grpSpPr>
            <a:xfrm>
              <a:off x="534153" y="4186762"/>
              <a:ext cx="864096" cy="375512"/>
              <a:chOff x="0" y="1642524"/>
              <a:chExt cx="2237600" cy="895040"/>
            </a:xfrm>
          </p:grpSpPr>
          <p:sp>
            <p:nvSpPr>
              <p:cNvPr id="38" name="22 Cheurón"/>
              <p:cNvSpPr/>
              <p:nvPr/>
            </p:nvSpPr>
            <p:spPr>
              <a:xfrm>
                <a:off x="0" y="1642524"/>
                <a:ext cx="2237600" cy="895040"/>
              </a:xfrm>
              <a:prstGeom prst="chevron">
                <a:avLst/>
              </a:prstGeom>
              <a:solidFill>
                <a:srgbClr val="00CCFF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Cheurón 4"/>
              <p:cNvSpPr/>
              <p:nvPr/>
            </p:nvSpPr>
            <p:spPr>
              <a:xfrm>
                <a:off x="447520" y="1642524"/>
                <a:ext cx="1342560" cy="8950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009" tIns="22670" rIns="22670" bIns="22670" numCol="1" spcCol="1270" anchor="ctr" anchorCtr="0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6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utura Md BT"/>
                  </a:rPr>
                  <a:t>Insumos</a:t>
                </a:r>
              </a:p>
              <a:p>
                <a:pPr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6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utura Md BT"/>
                  </a:rPr>
                  <a:t>Recursos</a:t>
                </a:r>
              </a:p>
              <a:p>
                <a:pPr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S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Md BT"/>
                </a:endParaRPr>
              </a:p>
            </p:txBody>
          </p:sp>
        </p:grpSp>
        <p:grpSp>
          <p:nvGrpSpPr>
            <p:cNvPr id="40" name="24 Grupo"/>
            <p:cNvGrpSpPr/>
            <p:nvPr/>
          </p:nvGrpSpPr>
          <p:grpSpPr>
            <a:xfrm>
              <a:off x="1308911" y="4186762"/>
              <a:ext cx="1069993" cy="375512"/>
              <a:chOff x="1924716" y="1642524"/>
              <a:chExt cx="2237600" cy="895040"/>
            </a:xfrm>
          </p:grpSpPr>
          <p:sp>
            <p:nvSpPr>
              <p:cNvPr id="41" name="25 Cheurón"/>
              <p:cNvSpPr/>
              <p:nvPr/>
            </p:nvSpPr>
            <p:spPr>
              <a:xfrm>
                <a:off x="1924716" y="1642524"/>
                <a:ext cx="2237600" cy="895040"/>
              </a:xfrm>
              <a:prstGeom prst="chevron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hueOff val="-3311292"/>
                  <a:satOff val="13270"/>
                  <a:lumOff val="287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2" name="Cheurón 6"/>
              <p:cNvSpPr/>
              <p:nvPr/>
            </p:nvSpPr>
            <p:spPr>
              <a:xfrm>
                <a:off x="2372236" y="1642524"/>
                <a:ext cx="1342560" cy="8950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009" tIns="22670" rIns="22670" bIns="22670" numCol="1" spcCol="1270" anchor="ctr" anchorCtr="0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utura Md BT"/>
                  </a:rPr>
                  <a:t>Procesos</a:t>
                </a:r>
              </a:p>
              <a:p>
                <a:pPr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utura Md BT"/>
                  </a:rPr>
                  <a:t>Actividades</a:t>
                </a:r>
              </a:p>
              <a:p>
                <a:pPr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S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Md BT"/>
                </a:endParaRPr>
              </a:p>
            </p:txBody>
          </p:sp>
        </p:grpSp>
        <p:grpSp>
          <p:nvGrpSpPr>
            <p:cNvPr id="43" name="27 Grupo"/>
            <p:cNvGrpSpPr/>
            <p:nvPr/>
          </p:nvGrpSpPr>
          <p:grpSpPr>
            <a:xfrm>
              <a:off x="2303318" y="4208796"/>
              <a:ext cx="904108" cy="375512"/>
              <a:chOff x="3938556" y="1642524"/>
              <a:chExt cx="2237600" cy="895040"/>
            </a:xfrm>
          </p:grpSpPr>
          <p:sp>
            <p:nvSpPr>
              <p:cNvPr id="44" name="28 Cheurón"/>
              <p:cNvSpPr/>
              <p:nvPr/>
            </p:nvSpPr>
            <p:spPr>
              <a:xfrm>
                <a:off x="3938556" y="1642524"/>
                <a:ext cx="2237600" cy="895040"/>
              </a:xfrm>
              <a:prstGeom prst="chevron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hueOff val="-6622584"/>
                  <a:satOff val="26541"/>
                  <a:lumOff val="575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5" name="Cheurón 8"/>
              <p:cNvSpPr/>
              <p:nvPr/>
            </p:nvSpPr>
            <p:spPr>
              <a:xfrm>
                <a:off x="4386076" y="1642524"/>
                <a:ext cx="1342560" cy="8950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009" tIns="22670" rIns="22670" bIns="22670" numCol="1" spcCol="1270" anchor="ctr" anchorCtr="0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utura Md BT"/>
                  </a:rPr>
                  <a:t>Productos</a:t>
                </a:r>
              </a:p>
              <a:p>
                <a:pPr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S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Md BT"/>
                </a:endParaRPr>
              </a:p>
            </p:txBody>
          </p:sp>
        </p:grpSp>
      </p:grpSp>
      <p:grpSp>
        <p:nvGrpSpPr>
          <p:cNvPr id="46" name="Grupo 45"/>
          <p:cNvGrpSpPr/>
          <p:nvPr/>
        </p:nvGrpSpPr>
        <p:grpSpPr>
          <a:xfrm rot="17316454">
            <a:off x="3731544" y="4761625"/>
            <a:ext cx="2673273" cy="397546"/>
            <a:chOff x="534153" y="4186762"/>
            <a:chExt cx="2673273" cy="397546"/>
          </a:xfrm>
        </p:grpSpPr>
        <p:grpSp>
          <p:nvGrpSpPr>
            <p:cNvPr id="47" name="21 Grupo"/>
            <p:cNvGrpSpPr/>
            <p:nvPr/>
          </p:nvGrpSpPr>
          <p:grpSpPr>
            <a:xfrm>
              <a:off x="534153" y="4186762"/>
              <a:ext cx="864096" cy="375512"/>
              <a:chOff x="0" y="1642524"/>
              <a:chExt cx="2237600" cy="895040"/>
            </a:xfrm>
          </p:grpSpPr>
          <p:sp>
            <p:nvSpPr>
              <p:cNvPr id="54" name="22 Cheurón"/>
              <p:cNvSpPr/>
              <p:nvPr/>
            </p:nvSpPr>
            <p:spPr>
              <a:xfrm>
                <a:off x="0" y="1642524"/>
                <a:ext cx="2237600" cy="895040"/>
              </a:xfrm>
              <a:prstGeom prst="chevron">
                <a:avLst/>
              </a:prstGeom>
              <a:solidFill>
                <a:srgbClr val="00CCFF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5" name="Cheurón 4"/>
              <p:cNvSpPr/>
              <p:nvPr/>
            </p:nvSpPr>
            <p:spPr>
              <a:xfrm>
                <a:off x="447520" y="1642524"/>
                <a:ext cx="1342560" cy="8950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009" tIns="22670" rIns="22670" bIns="22670" numCol="1" spcCol="1270" anchor="ctr" anchorCtr="0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6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utura Md BT"/>
                  </a:rPr>
                  <a:t>Insumos</a:t>
                </a:r>
              </a:p>
              <a:p>
                <a:pPr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6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utura Md BT"/>
                  </a:rPr>
                  <a:t>Recursos</a:t>
                </a:r>
              </a:p>
              <a:p>
                <a:pPr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S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Md BT"/>
                </a:endParaRPr>
              </a:p>
            </p:txBody>
          </p:sp>
        </p:grpSp>
        <p:grpSp>
          <p:nvGrpSpPr>
            <p:cNvPr id="48" name="24 Grupo"/>
            <p:cNvGrpSpPr/>
            <p:nvPr/>
          </p:nvGrpSpPr>
          <p:grpSpPr>
            <a:xfrm>
              <a:off x="1308911" y="4186762"/>
              <a:ext cx="1069993" cy="375512"/>
              <a:chOff x="1924716" y="1642524"/>
              <a:chExt cx="2237600" cy="895040"/>
            </a:xfrm>
          </p:grpSpPr>
          <p:sp>
            <p:nvSpPr>
              <p:cNvPr id="52" name="25 Cheurón"/>
              <p:cNvSpPr/>
              <p:nvPr/>
            </p:nvSpPr>
            <p:spPr>
              <a:xfrm>
                <a:off x="1924716" y="1642524"/>
                <a:ext cx="2237600" cy="895040"/>
              </a:xfrm>
              <a:prstGeom prst="chevron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hueOff val="-3311292"/>
                  <a:satOff val="13270"/>
                  <a:lumOff val="287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3" name="Cheurón 6"/>
              <p:cNvSpPr/>
              <p:nvPr/>
            </p:nvSpPr>
            <p:spPr>
              <a:xfrm>
                <a:off x="2372236" y="1642524"/>
                <a:ext cx="1342560" cy="8950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009" tIns="22670" rIns="22670" bIns="22670" numCol="1" spcCol="1270" anchor="ctr" anchorCtr="0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utura Md BT"/>
                  </a:rPr>
                  <a:t>Procesos</a:t>
                </a:r>
              </a:p>
              <a:p>
                <a:pPr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utura Md BT"/>
                  </a:rPr>
                  <a:t>Actividades</a:t>
                </a:r>
              </a:p>
              <a:p>
                <a:pPr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S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Md BT"/>
                </a:endParaRPr>
              </a:p>
            </p:txBody>
          </p:sp>
        </p:grpSp>
        <p:grpSp>
          <p:nvGrpSpPr>
            <p:cNvPr id="49" name="27 Grupo"/>
            <p:cNvGrpSpPr/>
            <p:nvPr/>
          </p:nvGrpSpPr>
          <p:grpSpPr>
            <a:xfrm>
              <a:off x="2303318" y="4208796"/>
              <a:ext cx="904108" cy="375512"/>
              <a:chOff x="3938556" y="1642524"/>
              <a:chExt cx="2237600" cy="895040"/>
            </a:xfrm>
          </p:grpSpPr>
          <p:sp>
            <p:nvSpPr>
              <p:cNvPr id="50" name="28 Cheurón"/>
              <p:cNvSpPr/>
              <p:nvPr/>
            </p:nvSpPr>
            <p:spPr>
              <a:xfrm>
                <a:off x="3938556" y="1642524"/>
                <a:ext cx="2237600" cy="895040"/>
              </a:xfrm>
              <a:prstGeom prst="chevron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hueOff val="-6622584"/>
                  <a:satOff val="26541"/>
                  <a:lumOff val="575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1" name="Cheurón 8"/>
              <p:cNvSpPr/>
              <p:nvPr/>
            </p:nvSpPr>
            <p:spPr>
              <a:xfrm>
                <a:off x="4386076" y="1642524"/>
                <a:ext cx="1342560" cy="8950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009" tIns="22670" rIns="22670" bIns="22670" numCol="1" spcCol="1270" anchor="ctr" anchorCtr="0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utura Md BT"/>
                  </a:rPr>
                  <a:t>Productos</a:t>
                </a:r>
              </a:p>
              <a:p>
                <a:pPr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S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Md BT"/>
                </a:endParaRPr>
              </a:p>
            </p:txBody>
          </p:sp>
        </p:grpSp>
      </p:grpSp>
      <p:grpSp>
        <p:nvGrpSpPr>
          <p:cNvPr id="56" name="Grupo 55"/>
          <p:cNvGrpSpPr/>
          <p:nvPr/>
        </p:nvGrpSpPr>
        <p:grpSpPr>
          <a:xfrm rot="14002383">
            <a:off x="5691150" y="4600164"/>
            <a:ext cx="2673273" cy="397546"/>
            <a:chOff x="534153" y="4186762"/>
            <a:chExt cx="2673273" cy="397546"/>
          </a:xfrm>
        </p:grpSpPr>
        <p:grpSp>
          <p:nvGrpSpPr>
            <p:cNvPr id="57" name="21 Grupo"/>
            <p:cNvGrpSpPr/>
            <p:nvPr/>
          </p:nvGrpSpPr>
          <p:grpSpPr>
            <a:xfrm>
              <a:off x="534153" y="4186762"/>
              <a:ext cx="864096" cy="375512"/>
              <a:chOff x="0" y="1642524"/>
              <a:chExt cx="2237600" cy="895040"/>
            </a:xfrm>
          </p:grpSpPr>
          <p:sp>
            <p:nvSpPr>
              <p:cNvPr id="64" name="22 Cheurón"/>
              <p:cNvSpPr/>
              <p:nvPr/>
            </p:nvSpPr>
            <p:spPr>
              <a:xfrm>
                <a:off x="0" y="1642524"/>
                <a:ext cx="2237600" cy="895040"/>
              </a:xfrm>
              <a:prstGeom prst="chevron">
                <a:avLst/>
              </a:prstGeom>
              <a:solidFill>
                <a:srgbClr val="00CCFF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5" name="Cheurón 4"/>
              <p:cNvSpPr/>
              <p:nvPr/>
            </p:nvSpPr>
            <p:spPr>
              <a:xfrm>
                <a:off x="447520" y="1642524"/>
                <a:ext cx="1342560" cy="8950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009" tIns="22670" rIns="22670" bIns="22670" numCol="1" spcCol="1270" anchor="ctr" anchorCtr="0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6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utura Md BT"/>
                  </a:rPr>
                  <a:t>Insumos</a:t>
                </a:r>
              </a:p>
              <a:p>
                <a:pPr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6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utura Md BT"/>
                  </a:rPr>
                  <a:t>Recursos</a:t>
                </a:r>
              </a:p>
              <a:p>
                <a:pPr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S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Md BT"/>
                </a:endParaRPr>
              </a:p>
            </p:txBody>
          </p:sp>
        </p:grpSp>
        <p:grpSp>
          <p:nvGrpSpPr>
            <p:cNvPr id="58" name="24 Grupo"/>
            <p:cNvGrpSpPr/>
            <p:nvPr/>
          </p:nvGrpSpPr>
          <p:grpSpPr>
            <a:xfrm>
              <a:off x="1308911" y="4186762"/>
              <a:ext cx="1069993" cy="375512"/>
              <a:chOff x="1924716" y="1642524"/>
              <a:chExt cx="2237600" cy="895040"/>
            </a:xfrm>
          </p:grpSpPr>
          <p:sp>
            <p:nvSpPr>
              <p:cNvPr id="62" name="25 Cheurón"/>
              <p:cNvSpPr/>
              <p:nvPr/>
            </p:nvSpPr>
            <p:spPr>
              <a:xfrm>
                <a:off x="1924716" y="1642524"/>
                <a:ext cx="2237600" cy="895040"/>
              </a:xfrm>
              <a:prstGeom prst="chevron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hueOff val="-3311292"/>
                  <a:satOff val="13270"/>
                  <a:lumOff val="287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3" name="Cheurón 6"/>
              <p:cNvSpPr/>
              <p:nvPr/>
            </p:nvSpPr>
            <p:spPr>
              <a:xfrm>
                <a:off x="2372236" y="1642524"/>
                <a:ext cx="1342560" cy="8950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009" tIns="22670" rIns="22670" bIns="22670" numCol="1" spcCol="1270" anchor="ctr" anchorCtr="0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utura Md BT"/>
                  </a:rPr>
                  <a:t>Procesos</a:t>
                </a:r>
              </a:p>
              <a:p>
                <a:pPr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utura Md BT"/>
                  </a:rPr>
                  <a:t>Actividades</a:t>
                </a:r>
              </a:p>
              <a:p>
                <a:pPr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S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Md BT"/>
                </a:endParaRPr>
              </a:p>
            </p:txBody>
          </p:sp>
        </p:grpSp>
        <p:grpSp>
          <p:nvGrpSpPr>
            <p:cNvPr id="59" name="27 Grupo"/>
            <p:cNvGrpSpPr/>
            <p:nvPr/>
          </p:nvGrpSpPr>
          <p:grpSpPr>
            <a:xfrm>
              <a:off x="2303318" y="4208796"/>
              <a:ext cx="904108" cy="375512"/>
              <a:chOff x="3938556" y="1642524"/>
              <a:chExt cx="2237600" cy="895040"/>
            </a:xfrm>
          </p:grpSpPr>
          <p:sp>
            <p:nvSpPr>
              <p:cNvPr id="60" name="28 Cheurón"/>
              <p:cNvSpPr/>
              <p:nvPr/>
            </p:nvSpPr>
            <p:spPr>
              <a:xfrm>
                <a:off x="3938556" y="1642524"/>
                <a:ext cx="2237600" cy="895040"/>
              </a:xfrm>
              <a:prstGeom prst="chevron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hueOff val="-6622584"/>
                  <a:satOff val="26541"/>
                  <a:lumOff val="575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1" name="Cheurón 8"/>
              <p:cNvSpPr/>
              <p:nvPr/>
            </p:nvSpPr>
            <p:spPr>
              <a:xfrm>
                <a:off x="4386076" y="1642524"/>
                <a:ext cx="1342560" cy="8950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009" tIns="22670" rIns="22670" bIns="22670" numCol="1" spcCol="1270" anchor="ctr" anchorCtr="0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utura Md BT"/>
                  </a:rPr>
                  <a:t>Productos</a:t>
                </a:r>
              </a:p>
              <a:p>
                <a:pPr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S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Md BT"/>
                </a:endParaRPr>
              </a:p>
            </p:txBody>
          </p:sp>
        </p:grpSp>
      </p:grpSp>
      <p:grpSp>
        <p:nvGrpSpPr>
          <p:cNvPr id="66" name="Grupo 65"/>
          <p:cNvGrpSpPr/>
          <p:nvPr/>
        </p:nvGrpSpPr>
        <p:grpSpPr>
          <a:xfrm rot="11239026">
            <a:off x="7217380" y="3465168"/>
            <a:ext cx="2673272" cy="397546"/>
            <a:chOff x="534154" y="4186762"/>
            <a:chExt cx="2673272" cy="397546"/>
          </a:xfrm>
        </p:grpSpPr>
        <p:grpSp>
          <p:nvGrpSpPr>
            <p:cNvPr id="67" name="21 Grupo"/>
            <p:cNvGrpSpPr/>
            <p:nvPr/>
          </p:nvGrpSpPr>
          <p:grpSpPr>
            <a:xfrm>
              <a:off x="534154" y="4186762"/>
              <a:ext cx="864096" cy="375512"/>
              <a:chOff x="0" y="1642524"/>
              <a:chExt cx="2237600" cy="895040"/>
            </a:xfrm>
          </p:grpSpPr>
          <p:sp>
            <p:nvSpPr>
              <p:cNvPr id="74" name="22 Cheurón"/>
              <p:cNvSpPr/>
              <p:nvPr/>
            </p:nvSpPr>
            <p:spPr>
              <a:xfrm>
                <a:off x="0" y="1642524"/>
                <a:ext cx="2237600" cy="895040"/>
              </a:xfrm>
              <a:prstGeom prst="chevron">
                <a:avLst/>
              </a:prstGeom>
              <a:solidFill>
                <a:srgbClr val="00CCFF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5" name="Cheurón 4"/>
              <p:cNvSpPr/>
              <p:nvPr/>
            </p:nvSpPr>
            <p:spPr>
              <a:xfrm>
                <a:off x="447520" y="1642524"/>
                <a:ext cx="1342560" cy="8950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009" tIns="22670" rIns="22670" bIns="22670" numCol="1" spcCol="1270" anchor="ctr" anchorCtr="0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CO" sz="6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utura Md BT"/>
                  </a:rPr>
                  <a:t>Insumos</a:t>
                </a:r>
                <a:endParaRPr lang="es-ES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Md BT"/>
                </a:endParaRPr>
              </a:p>
              <a:p>
                <a:pPr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S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Md BT"/>
                </a:endParaRPr>
              </a:p>
            </p:txBody>
          </p:sp>
        </p:grpSp>
        <p:grpSp>
          <p:nvGrpSpPr>
            <p:cNvPr id="68" name="24 Grupo"/>
            <p:cNvGrpSpPr/>
            <p:nvPr/>
          </p:nvGrpSpPr>
          <p:grpSpPr>
            <a:xfrm>
              <a:off x="1308911" y="4186762"/>
              <a:ext cx="1069993" cy="375512"/>
              <a:chOff x="1924716" y="1642524"/>
              <a:chExt cx="2237600" cy="895040"/>
            </a:xfrm>
          </p:grpSpPr>
          <p:sp>
            <p:nvSpPr>
              <p:cNvPr id="72" name="25 Cheurón"/>
              <p:cNvSpPr/>
              <p:nvPr/>
            </p:nvSpPr>
            <p:spPr>
              <a:xfrm>
                <a:off x="1924716" y="1642524"/>
                <a:ext cx="2237600" cy="895040"/>
              </a:xfrm>
              <a:prstGeom prst="chevron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hueOff val="-3311292"/>
                  <a:satOff val="13270"/>
                  <a:lumOff val="287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3" name="Cheurón 6"/>
              <p:cNvSpPr/>
              <p:nvPr/>
            </p:nvSpPr>
            <p:spPr>
              <a:xfrm>
                <a:off x="2372236" y="1642524"/>
                <a:ext cx="1342560" cy="8950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009" tIns="22670" rIns="22670" bIns="22670" numCol="1" spcCol="1270" anchor="ctr" anchorCtr="0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utura Md BT"/>
                  </a:rPr>
                  <a:t>Procesos</a:t>
                </a:r>
              </a:p>
              <a:p>
                <a:pPr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utura Md BT"/>
                  </a:rPr>
                  <a:t>Actividades</a:t>
                </a:r>
              </a:p>
              <a:p>
                <a:pPr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S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Md BT"/>
                </a:endParaRPr>
              </a:p>
            </p:txBody>
          </p:sp>
        </p:grpSp>
        <p:grpSp>
          <p:nvGrpSpPr>
            <p:cNvPr id="69" name="27 Grupo"/>
            <p:cNvGrpSpPr/>
            <p:nvPr/>
          </p:nvGrpSpPr>
          <p:grpSpPr>
            <a:xfrm>
              <a:off x="2303318" y="4208796"/>
              <a:ext cx="904108" cy="375512"/>
              <a:chOff x="3938556" y="1642524"/>
              <a:chExt cx="2237600" cy="895040"/>
            </a:xfrm>
          </p:grpSpPr>
          <p:sp>
            <p:nvSpPr>
              <p:cNvPr id="70" name="28 Cheurón"/>
              <p:cNvSpPr/>
              <p:nvPr/>
            </p:nvSpPr>
            <p:spPr>
              <a:xfrm>
                <a:off x="3938556" y="1642524"/>
                <a:ext cx="2237600" cy="895040"/>
              </a:xfrm>
              <a:prstGeom prst="chevron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hueOff val="-6622584"/>
                  <a:satOff val="26541"/>
                  <a:lumOff val="575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1" name="Cheurón 8"/>
              <p:cNvSpPr/>
              <p:nvPr/>
            </p:nvSpPr>
            <p:spPr>
              <a:xfrm>
                <a:off x="4386076" y="1642524"/>
                <a:ext cx="1342560" cy="8950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009" tIns="22670" rIns="22670" bIns="22670" numCol="1" spcCol="1270" anchor="ctr" anchorCtr="0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utura Md BT"/>
                  </a:rPr>
                  <a:t>Productos</a:t>
                </a:r>
              </a:p>
              <a:p>
                <a:pPr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S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Md BT"/>
                </a:endParaRPr>
              </a:p>
            </p:txBody>
          </p:sp>
        </p:grpSp>
      </p:grpSp>
      <p:grpSp>
        <p:nvGrpSpPr>
          <p:cNvPr id="76" name="Grupo 75"/>
          <p:cNvGrpSpPr/>
          <p:nvPr/>
        </p:nvGrpSpPr>
        <p:grpSpPr>
          <a:xfrm rot="9464831">
            <a:off x="6861601" y="2206669"/>
            <a:ext cx="2673272" cy="397546"/>
            <a:chOff x="534154" y="4186762"/>
            <a:chExt cx="2673272" cy="397546"/>
          </a:xfrm>
        </p:grpSpPr>
        <p:grpSp>
          <p:nvGrpSpPr>
            <p:cNvPr id="77" name="21 Grupo"/>
            <p:cNvGrpSpPr/>
            <p:nvPr/>
          </p:nvGrpSpPr>
          <p:grpSpPr>
            <a:xfrm>
              <a:off x="534154" y="4186762"/>
              <a:ext cx="864096" cy="375512"/>
              <a:chOff x="0" y="1642524"/>
              <a:chExt cx="2237600" cy="895040"/>
            </a:xfrm>
          </p:grpSpPr>
          <p:sp>
            <p:nvSpPr>
              <p:cNvPr id="84" name="22 Cheurón"/>
              <p:cNvSpPr/>
              <p:nvPr/>
            </p:nvSpPr>
            <p:spPr>
              <a:xfrm>
                <a:off x="0" y="1642524"/>
                <a:ext cx="2237600" cy="895040"/>
              </a:xfrm>
              <a:prstGeom prst="chevron">
                <a:avLst/>
              </a:prstGeom>
              <a:solidFill>
                <a:srgbClr val="00CCFF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5" name="Cheurón 4"/>
              <p:cNvSpPr/>
              <p:nvPr/>
            </p:nvSpPr>
            <p:spPr>
              <a:xfrm>
                <a:off x="447520" y="1642524"/>
                <a:ext cx="1342560" cy="8950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009" tIns="22670" rIns="22670" bIns="22670" numCol="1" spcCol="1270" anchor="ctr" anchorCtr="0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CO" sz="6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utura Md BT"/>
                  </a:rPr>
                  <a:t>Insumos</a:t>
                </a:r>
                <a:endParaRPr lang="es-ES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Md BT"/>
                </a:endParaRPr>
              </a:p>
              <a:p>
                <a:pPr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S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Md BT"/>
                </a:endParaRPr>
              </a:p>
            </p:txBody>
          </p:sp>
        </p:grpSp>
        <p:grpSp>
          <p:nvGrpSpPr>
            <p:cNvPr id="78" name="24 Grupo"/>
            <p:cNvGrpSpPr/>
            <p:nvPr/>
          </p:nvGrpSpPr>
          <p:grpSpPr>
            <a:xfrm>
              <a:off x="1308911" y="4186762"/>
              <a:ext cx="1069993" cy="375512"/>
              <a:chOff x="1924716" y="1642524"/>
              <a:chExt cx="2237600" cy="895040"/>
            </a:xfrm>
          </p:grpSpPr>
          <p:sp>
            <p:nvSpPr>
              <p:cNvPr id="82" name="25 Cheurón"/>
              <p:cNvSpPr/>
              <p:nvPr/>
            </p:nvSpPr>
            <p:spPr>
              <a:xfrm>
                <a:off x="1924716" y="1642524"/>
                <a:ext cx="2237600" cy="895040"/>
              </a:xfrm>
              <a:prstGeom prst="chevron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hueOff val="-3311292"/>
                  <a:satOff val="13270"/>
                  <a:lumOff val="287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3" name="Cheurón 6"/>
              <p:cNvSpPr/>
              <p:nvPr/>
            </p:nvSpPr>
            <p:spPr>
              <a:xfrm>
                <a:off x="2372236" y="1642524"/>
                <a:ext cx="1342560" cy="8950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009" tIns="22670" rIns="22670" bIns="22670" numCol="1" spcCol="1270" anchor="ctr" anchorCtr="0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utura Md BT"/>
                  </a:rPr>
                  <a:t>Procesos</a:t>
                </a:r>
              </a:p>
              <a:p>
                <a:pPr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utura Md BT"/>
                  </a:rPr>
                  <a:t>Actividades</a:t>
                </a:r>
              </a:p>
              <a:p>
                <a:pPr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S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Md BT"/>
                </a:endParaRPr>
              </a:p>
            </p:txBody>
          </p:sp>
        </p:grpSp>
        <p:grpSp>
          <p:nvGrpSpPr>
            <p:cNvPr id="79" name="27 Grupo"/>
            <p:cNvGrpSpPr/>
            <p:nvPr/>
          </p:nvGrpSpPr>
          <p:grpSpPr>
            <a:xfrm>
              <a:off x="2303318" y="4208796"/>
              <a:ext cx="904108" cy="375512"/>
              <a:chOff x="3938556" y="1642524"/>
              <a:chExt cx="2237600" cy="895040"/>
            </a:xfrm>
          </p:grpSpPr>
          <p:sp>
            <p:nvSpPr>
              <p:cNvPr id="80" name="28 Cheurón"/>
              <p:cNvSpPr/>
              <p:nvPr/>
            </p:nvSpPr>
            <p:spPr>
              <a:xfrm>
                <a:off x="3938556" y="1642524"/>
                <a:ext cx="2237600" cy="895040"/>
              </a:xfrm>
              <a:prstGeom prst="chevron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hueOff val="-6622584"/>
                  <a:satOff val="26541"/>
                  <a:lumOff val="575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1" name="Cheurón 8"/>
              <p:cNvSpPr/>
              <p:nvPr/>
            </p:nvSpPr>
            <p:spPr>
              <a:xfrm>
                <a:off x="4386076" y="1642524"/>
                <a:ext cx="1342560" cy="8950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009" tIns="22670" rIns="22670" bIns="22670" numCol="1" spcCol="1270" anchor="ctr" anchorCtr="0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utura Md BT"/>
                  </a:rPr>
                  <a:t>Productos</a:t>
                </a:r>
              </a:p>
              <a:p>
                <a:pPr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S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Md BT"/>
                </a:endParaRPr>
              </a:p>
            </p:txBody>
          </p:sp>
        </p:grpSp>
      </p:grpSp>
      <p:grpSp>
        <p:nvGrpSpPr>
          <p:cNvPr id="86" name="Grupo 85"/>
          <p:cNvGrpSpPr/>
          <p:nvPr/>
        </p:nvGrpSpPr>
        <p:grpSpPr>
          <a:xfrm rot="5400000">
            <a:off x="4333488" y="1521144"/>
            <a:ext cx="2673272" cy="397546"/>
            <a:chOff x="534154" y="4186762"/>
            <a:chExt cx="2673272" cy="397546"/>
          </a:xfrm>
        </p:grpSpPr>
        <p:grpSp>
          <p:nvGrpSpPr>
            <p:cNvPr id="87" name="21 Grupo"/>
            <p:cNvGrpSpPr/>
            <p:nvPr/>
          </p:nvGrpSpPr>
          <p:grpSpPr>
            <a:xfrm>
              <a:off x="534154" y="4186762"/>
              <a:ext cx="864096" cy="375512"/>
              <a:chOff x="0" y="1642524"/>
              <a:chExt cx="2237600" cy="895040"/>
            </a:xfrm>
          </p:grpSpPr>
          <p:sp>
            <p:nvSpPr>
              <p:cNvPr id="94" name="22 Cheurón"/>
              <p:cNvSpPr/>
              <p:nvPr/>
            </p:nvSpPr>
            <p:spPr>
              <a:xfrm>
                <a:off x="0" y="1642524"/>
                <a:ext cx="2237600" cy="895040"/>
              </a:xfrm>
              <a:prstGeom prst="chevron">
                <a:avLst/>
              </a:prstGeom>
              <a:solidFill>
                <a:srgbClr val="00CCFF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5" name="Cheurón 4"/>
              <p:cNvSpPr/>
              <p:nvPr/>
            </p:nvSpPr>
            <p:spPr>
              <a:xfrm>
                <a:off x="447520" y="1642524"/>
                <a:ext cx="1342560" cy="8950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009" tIns="22670" rIns="22670" bIns="22670" numCol="1" spcCol="1270" anchor="ctr" anchorCtr="0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CO" sz="6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utura Md BT"/>
                  </a:rPr>
                  <a:t>Insumos</a:t>
                </a:r>
                <a:endParaRPr lang="es-ES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Md BT"/>
                </a:endParaRPr>
              </a:p>
              <a:p>
                <a:pPr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S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Md BT"/>
                </a:endParaRPr>
              </a:p>
            </p:txBody>
          </p:sp>
        </p:grpSp>
        <p:grpSp>
          <p:nvGrpSpPr>
            <p:cNvPr id="88" name="24 Grupo"/>
            <p:cNvGrpSpPr/>
            <p:nvPr/>
          </p:nvGrpSpPr>
          <p:grpSpPr>
            <a:xfrm>
              <a:off x="1308911" y="4186762"/>
              <a:ext cx="1069993" cy="375512"/>
              <a:chOff x="1924716" y="1642524"/>
              <a:chExt cx="2237600" cy="895040"/>
            </a:xfrm>
          </p:grpSpPr>
          <p:sp>
            <p:nvSpPr>
              <p:cNvPr id="92" name="25 Cheurón"/>
              <p:cNvSpPr/>
              <p:nvPr/>
            </p:nvSpPr>
            <p:spPr>
              <a:xfrm>
                <a:off x="1924716" y="1642524"/>
                <a:ext cx="2237600" cy="895040"/>
              </a:xfrm>
              <a:prstGeom prst="chevron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hueOff val="-3311292"/>
                  <a:satOff val="13270"/>
                  <a:lumOff val="287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3" name="Cheurón 6"/>
              <p:cNvSpPr/>
              <p:nvPr/>
            </p:nvSpPr>
            <p:spPr>
              <a:xfrm>
                <a:off x="2372236" y="1642524"/>
                <a:ext cx="1342560" cy="8950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009" tIns="22670" rIns="22670" bIns="22670" numCol="1" spcCol="1270" anchor="ctr" anchorCtr="0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utura Md BT"/>
                  </a:rPr>
                  <a:t>Procesos</a:t>
                </a:r>
              </a:p>
              <a:p>
                <a:pPr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utura Md BT"/>
                  </a:rPr>
                  <a:t>Actividades</a:t>
                </a:r>
              </a:p>
              <a:p>
                <a:pPr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S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Md BT"/>
                </a:endParaRPr>
              </a:p>
            </p:txBody>
          </p:sp>
        </p:grpSp>
        <p:grpSp>
          <p:nvGrpSpPr>
            <p:cNvPr id="89" name="27 Grupo"/>
            <p:cNvGrpSpPr/>
            <p:nvPr/>
          </p:nvGrpSpPr>
          <p:grpSpPr>
            <a:xfrm>
              <a:off x="2303318" y="4208796"/>
              <a:ext cx="904108" cy="375512"/>
              <a:chOff x="3938556" y="1642524"/>
              <a:chExt cx="2237600" cy="895040"/>
            </a:xfrm>
          </p:grpSpPr>
          <p:sp>
            <p:nvSpPr>
              <p:cNvPr id="90" name="28 Cheurón"/>
              <p:cNvSpPr/>
              <p:nvPr/>
            </p:nvSpPr>
            <p:spPr>
              <a:xfrm>
                <a:off x="3938556" y="1642524"/>
                <a:ext cx="2237600" cy="895040"/>
              </a:xfrm>
              <a:prstGeom prst="chevron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hueOff val="-6622584"/>
                  <a:satOff val="26541"/>
                  <a:lumOff val="575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1" name="Cheurón 8"/>
              <p:cNvSpPr/>
              <p:nvPr/>
            </p:nvSpPr>
            <p:spPr>
              <a:xfrm>
                <a:off x="4386076" y="1642524"/>
                <a:ext cx="1342560" cy="8950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009" tIns="22670" rIns="22670" bIns="22670" numCol="1" spcCol="1270" anchor="ctr" anchorCtr="0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utura Md BT"/>
                  </a:rPr>
                  <a:t>Productos</a:t>
                </a:r>
              </a:p>
              <a:p>
                <a:pPr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S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Md BT"/>
                </a:endParaRPr>
              </a:p>
            </p:txBody>
          </p:sp>
        </p:grpSp>
      </p:grpSp>
      <p:pic>
        <p:nvPicPr>
          <p:cNvPr id="96" name="Imagen 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576" y="0"/>
            <a:ext cx="2479614" cy="1468192"/>
          </a:xfrm>
          <a:prstGeom prst="rect">
            <a:avLst/>
          </a:prstGeom>
        </p:spPr>
      </p:pic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2405-8E09-4CD9-B90B-207D9503799A}" type="datetime1">
              <a:rPr lang="es-ES" smtClean="0"/>
              <a:t>06/01/2017</a:t>
            </a:fld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A173-F38B-4786-8105-2D2CE34D67A4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783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ángulo 58"/>
          <p:cNvSpPr/>
          <p:nvPr/>
        </p:nvSpPr>
        <p:spPr>
          <a:xfrm>
            <a:off x="11232306" y="6196724"/>
            <a:ext cx="539846" cy="400109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Rectángulo 56"/>
          <p:cNvSpPr/>
          <p:nvPr/>
        </p:nvSpPr>
        <p:spPr>
          <a:xfrm>
            <a:off x="11240674" y="5412991"/>
            <a:ext cx="539846" cy="400109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Rectángulo 55"/>
          <p:cNvSpPr/>
          <p:nvPr/>
        </p:nvSpPr>
        <p:spPr>
          <a:xfrm>
            <a:off x="11249959" y="4802736"/>
            <a:ext cx="539846" cy="40010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Rectángulo 54"/>
          <p:cNvSpPr/>
          <p:nvPr/>
        </p:nvSpPr>
        <p:spPr>
          <a:xfrm>
            <a:off x="11251710" y="4161352"/>
            <a:ext cx="539846" cy="40010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Rectángulo 53"/>
          <p:cNvSpPr/>
          <p:nvPr/>
        </p:nvSpPr>
        <p:spPr>
          <a:xfrm>
            <a:off x="11245613" y="3037405"/>
            <a:ext cx="539846" cy="40010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11244484" y="447658"/>
            <a:ext cx="539846" cy="40010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52" name="Rectángulo 51"/>
          <p:cNvSpPr/>
          <p:nvPr/>
        </p:nvSpPr>
        <p:spPr>
          <a:xfrm>
            <a:off x="11248294" y="1297288"/>
            <a:ext cx="539846" cy="40010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53" name="Rectángulo 52"/>
          <p:cNvSpPr/>
          <p:nvPr/>
        </p:nvSpPr>
        <p:spPr>
          <a:xfrm>
            <a:off x="11252104" y="1975468"/>
            <a:ext cx="539846" cy="40010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461637" y="447658"/>
            <a:ext cx="2286267" cy="400110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O" sz="2000" b="1" dirty="0" smtClean="0">
                <a:solidFill>
                  <a:schemeClr val="bg1"/>
                </a:solidFill>
              </a:rPr>
              <a:t>LÍNEA ESTRATÉGICA</a:t>
            </a:r>
            <a:endParaRPr lang="es-CO" sz="2000" b="1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839265" y="1382722"/>
            <a:ext cx="1115434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O" sz="1600" b="1" dirty="0" smtClean="0"/>
              <a:t>CONTEXTO</a:t>
            </a:r>
            <a:endParaRPr lang="es-CO" sz="16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4925578" y="1305776"/>
            <a:ext cx="1385829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O" sz="1600" b="1" dirty="0" smtClean="0"/>
              <a:t>PROYECTOS</a:t>
            </a:r>
          </a:p>
          <a:p>
            <a:r>
              <a:rPr lang="es-CO" sz="1600" b="1" dirty="0" smtClean="0"/>
              <a:t>VISIONARIOS</a:t>
            </a:r>
          </a:p>
          <a:p>
            <a:r>
              <a:rPr lang="es-CO" sz="1600" b="1" dirty="0" smtClean="0"/>
              <a:t>DETONANTES </a:t>
            </a:r>
          </a:p>
          <a:p>
            <a:r>
              <a:rPr lang="es-CO" sz="1600" b="1" dirty="0" smtClean="0"/>
              <a:t>DEL</a:t>
            </a:r>
          </a:p>
          <a:p>
            <a:r>
              <a:rPr lang="es-CO" sz="1600" b="1" dirty="0" smtClean="0"/>
              <a:t>DESARROLLO</a:t>
            </a:r>
            <a:endParaRPr lang="es-CO" sz="16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7892441" y="1382722"/>
            <a:ext cx="1857368" cy="338554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O" sz="1600" b="1" dirty="0" smtClean="0">
                <a:solidFill>
                  <a:schemeClr val="bg1"/>
                </a:solidFill>
              </a:rPr>
              <a:t>OBJETIVO GENERAL</a:t>
            </a:r>
            <a:endParaRPr lang="es-CO" sz="1600" b="1" dirty="0">
              <a:solidFill>
                <a:schemeClr val="bg1"/>
              </a:solidFill>
            </a:endParaRPr>
          </a:p>
        </p:txBody>
      </p:sp>
      <p:cxnSp>
        <p:nvCxnSpPr>
          <p:cNvPr id="11" name="Conector angular 10"/>
          <p:cNvCxnSpPr>
            <a:stCxn id="6" idx="2"/>
            <a:endCxn id="7" idx="0"/>
          </p:cNvCxnSpPr>
          <p:nvPr/>
        </p:nvCxnSpPr>
        <p:spPr>
          <a:xfrm rot="5400000">
            <a:off x="3733400" y="-488649"/>
            <a:ext cx="534954" cy="320778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angular 12"/>
          <p:cNvCxnSpPr>
            <a:stCxn id="6" idx="2"/>
            <a:endCxn id="8" idx="0"/>
          </p:cNvCxnSpPr>
          <p:nvPr/>
        </p:nvCxnSpPr>
        <p:spPr>
          <a:xfrm rot="16200000" flipH="1">
            <a:off x="5382628" y="1069911"/>
            <a:ext cx="458008" cy="1372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angular 14"/>
          <p:cNvCxnSpPr>
            <a:stCxn id="6" idx="2"/>
            <a:endCxn id="9" idx="0"/>
          </p:cNvCxnSpPr>
          <p:nvPr/>
        </p:nvCxnSpPr>
        <p:spPr>
          <a:xfrm rot="16200000" flipH="1">
            <a:off x="6945471" y="-492932"/>
            <a:ext cx="534954" cy="321635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1615591" y="1967497"/>
            <a:ext cx="156267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O" sz="2000" dirty="0" smtClean="0"/>
              <a:t>Problemática</a:t>
            </a:r>
            <a:endParaRPr lang="es-CO" sz="20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7512396" y="1967497"/>
            <a:ext cx="2627194" cy="400110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O" sz="2000" b="1" dirty="0" smtClean="0">
                <a:solidFill>
                  <a:schemeClr val="bg1"/>
                </a:solidFill>
              </a:rPr>
              <a:t>Indicadores Trazadores</a:t>
            </a:r>
          </a:p>
        </p:txBody>
      </p:sp>
      <p:cxnSp>
        <p:nvCxnSpPr>
          <p:cNvPr id="19" name="Conector angular 18"/>
          <p:cNvCxnSpPr>
            <a:stCxn id="7" idx="2"/>
            <a:endCxn id="16" idx="0"/>
          </p:cNvCxnSpPr>
          <p:nvPr/>
        </p:nvCxnSpPr>
        <p:spPr>
          <a:xfrm rot="5400000">
            <a:off x="2273845" y="1844359"/>
            <a:ext cx="246221" cy="5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angular 20"/>
          <p:cNvCxnSpPr>
            <a:stCxn id="9" idx="2"/>
            <a:endCxn id="17" idx="0"/>
          </p:cNvCxnSpPr>
          <p:nvPr/>
        </p:nvCxnSpPr>
        <p:spPr>
          <a:xfrm rot="16200000" flipH="1">
            <a:off x="8700449" y="1841952"/>
            <a:ext cx="246221" cy="486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/>
          <p:cNvSpPr txBox="1"/>
          <p:nvPr/>
        </p:nvSpPr>
        <p:spPr>
          <a:xfrm>
            <a:off x="4685320" y="3037405"/>
            <a:ext cx="1858650" cy="40011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O" sz="2000" b="1" dirty="0" smtClean="0">
                <a:solidFill>
                  <a:schemeClr val="bg1"/>
                </a:solidFill>
              </a:rPr>
              <a:t>COMPONENTES</a:t>
            </a:r>
            <a:endParaRPr lang="es-CO" sz="2000" b="1" dirty="0">
              <a:solidFill>
                <a:schemeClr val="bg1"/>
              </a:solidFill>
            </a:endParaRPr>
          </a:p>
        </p:txBody>
      </p:sp>
      <p:cxnSp>
        <p:nvCxnSpPr>
          <p:cNvPr id="29" name="Conector angular 28"/>
          <p:cNvCxnSpPr>
            <a:stCxn id="16" idx="2"/>
            <a:endCxn id="27" idx="0"/>
          </p:cNvCxnSpPr>
          <p:nvPr/>
        </p:nvCxnSpPr>
        <p:spPr>
          <a:xfrm rot="16200000" flipH="1">
            <a:off x="3670887" y="1093647"/>
            <a:ext cx="669798" cy="321771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angular 30"/>
          <p:cNvCxnSpPr>
            <a:stCxn id="8" idx="2"/>
            <a:endCxn id="27" idx="0"/>
          </p:cNvCxnSpPr>
          <p:nvPr/>
        </p:nvCxnSpPr>
        <p:spPr>
          <a:xfrm rot="5400000">
            <a:off x="5412474" y="2831386"/>
            <a:ext cx="408190" cy="384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angular 32"/>
          <p:cNvCxnSpPr>
            <a:stCxn id="17" idx="2"/>
            <a:endCxn id="27" idx="0"/>
          </p:cNvCxnSpPr>
          <p:nvPr/>
        </p:nvCxnSpPr>
        <p:spPr>
          <a:xfrm rot="5400000">
            <a:off x="6885420" y="1096832"/>
            <a:ext cx="669798" cy="321134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/>
          <p:cNvSpPr txBox="1"/>
          <p:nvPr/>
        </p:nvSpPr>
        <p:spPr>
          <a:xfrm>
            <a:off x="4911857" y="3553315"/>
            <a:ext cx="139955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O" sz="2000" dirty="0" smtClean="0"/>
              <a:t>Diagnóstico</a:t>
            </a:r>
            <a:endParaRPr lang="es-CO" sz="2000" dirty="0"/>
          </a:p>
        </p:txBody>
      </p:sp>
      <p:sp>
        <p:nvSpPr>
          <p:cNvPr id="35" name="CuadroTexto 34"/>
          <p:cNvSpPr txBox="1"/>
          <p:nvPr/>
        </p:nvSpPr>
        <p:spPr>
          <a:xfrm>
            <a:off x="3036422" y="4168891"/>
            <a:ext cx="2136162" cy="40011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O" sz="2000" dirty="0" smtClean="0">
                <a:solidFill>
                  <a:schemeClr val="bg1"/>
                </a:solidFill>
              </a:rPr>
              <a:t>Objetivo General 1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5707813" y="4161352"/>
            <a:ext cx="2140971" cy="40011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O" sz="2000" dirty="0" smtClean="0">
                <a:solidFill>
                  <a:schemeClr val="bg1"/>
                </a:solidFill>
              </a:rPr>
              <a:t>Objetivo General n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4259756" y="4751269"/>
            <a:ext cx="2896114" cy="40011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O" sz="2000" dirty="0" smtClean="0">
                <a:solidFill>
                  <a:schemeClr val="bg1"/>
                </a:solidFill>
              </a:rPr>
              <a:t>Indicadores de Resultado</a:t>
            </a:r>
          </a:p>
        </p:txBody>
      </p:sp>
      <p:cxnSp>
        <p:nvCxnSpPr>
          <p:cNvPr id="40" name="Conector angular 39"/>
          <p:cNvCxnSpPr>
            <a:stCxn id="27" idx="2"/>
            <a:endCxn id="34" idx="0"/>
          </p:cNvCxnSpPr>
          <p:nvPr/>
        </p:nvCxnSpPr>
        <p:spPr>
          <a:xfrm rot="5400000">
            <a:off x="5555239" y="3493909"/>
            <a:ext cx="115800" cy="301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angular 41"/>
          <p:cNvCxnSpPr>
            <a:stCxn id="34" idx="2"/>
            <a:endCxn id="35" idx="0"/>
          </p:cNvCxnSpPr>
          <p:nvPr/>
        </p:nvCxnSpPr>
        <p:spPr>
          <a:xfrm rot="5400000">
            <a:off x="4750335" y="3307594"/>
            <a:ext cx="215466" cy="150712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angular 43"/>
          <p:cNvCxnSpPr>
            <a:stCxn id="34" idx="2"/>
            <a:endCxn id="36" idx="0"/>
          </p:cNvCxnSpPr>
          <p:nvPr/>
        </p:nvCxnSpPr>
        <p:spPr>
          <a:xfrm rot="16200000" flipH="1">
            <a:off x="6091002" y="3474054"/>
            <a:ext cx="207927" cy="116666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uadroTexto 44"/>
          <p:cNvSpPr txBox="1"/>
          <p:nvPr/>
        </p:nvSpPr>
        <p:spPr>
          <a:xfrm>
            <a:off x="2345239" y="5351435"/>
            <a:ext cx="1382366" cy="400110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O" sz="2000" dirty="0" smtClean="0"/>
              <a:t>Programa 1</a:t>
            </a:r>
            <a:endParaRPr lang="es-CO" sz="2000" dirty="0"/>
          </a:p>
        </p:txBody>
      </p:sp>
      <p:sp>
        <p:nvSpPr>
          <p:cNvPr id="46" name="CuadroTexto 45"/>
          <p:cNvSpPr txBox="1"/>
          <p:nvPr/>
        </p:nvSpPr>
        <p:spPr>
          <a:xfrm>
            <a:off x="3955484" y="5334280"/>
            <a:ext cx="1387175" cy="400110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O" sz="2000" dirty="0" smtClean="0"/>
              <a:t>Programa n</a:t>
            </a:r>
            <a:endParaRPr lang="es-CO" sz="2000" dirty="0"/>
          </a:p>
        </p:txBody>
      </p:sp>
      <p:sp>
        <p:nvSpPr>
          <p:cNvPr id="47" name="CuadroTexto 46"/>
          <p:cNvSpPr txBox="1"/>
          <p:nvPr/>
        </p:nvSpPr>
        <p:spPr>
          <a:xfrm>
            <a:off x="5439079" y="5341186"/>
            <a:ext cx="1382366" cy="400110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O" sz="2000" dirty="0" smtClean="0"/>
              <a:t>Programa 1</a:t>
            </a:r>
            <a:endParaRPr lang="es-CO" sz="2000" dirty="0"/>
          </a:p>
        </p:txBody>
      </p:sp>
      <p:sp>
        <p:nvSpPr>
          <p:cNvPr id="48" name="CuadroTexto 47"/>
          <p:cNvSpPr txBox="1"/>
          <p:nvPr/>
        </p:nvSpPr>
        <p:spPr>
          <a:xfrm>
            <a:off x="6968021" y="5351435"/>
            <a:ext cx="1387175" cy="400110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O" sz="2000" dirty="0" smtClean="0"/>
              <a:t>Programa n</a:t>
            </a:r>
            <a:endParaRPr lang="es-CO" sz="2000" dirty="0"/>
          </a:p>
        </p:txBody>
      </p:sp>
      <p:sp>
        <p:nvSpPr>
          <p:cNvPr id="49" name="CuadroTexto 48"/>
          <p:cNvSpPr txBox="1"/>
          <p:nvPr/>
        </p:nvSpPr>
        <p:spPr>
          <a:xfrm>
            <a:off x="4026582" y="6059696"/>
            <a:ext cx="2721322" cy="400110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O" sz="2000" dirty="0" smtClean="0"/>
              <a:t>Indicadores de Producto</a:t>
            </a:r>
          </a:p>
        </p:txBody>
      </p:sp>
      <p:cxnSp>
        <p:nvCxnSpPr>
          <p:cNvPr id="61" name="Conector angular 60"/>
          <p:cNvCxnSpPr>
            <a:stCxn id="35" idx="2"/>
            <a:endCxn id="38" idx="0"/>
          </p:cNvCxnSpPr>
          <p:nvPr/>
        </p:nvCxnSpPr>
        <p:spPr>
          <a:xfrm rot="16200000" flipH="1">
            <a:off x="4815024" y="3858480"/>
            <a:ext cx="182268" cy="160331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angular 62"/>
          <p:cNvCxnSpPr>
            <a:stCxn id="36" idx="2"/>
            <a:endCxn id="38" idx="0"/>
          </p:cNvCxnSpPr>
          <p:nvPr/>
        </p:nvCxnSpPr>
        <p:spPr>
          <a:xfrm rot="5400000">
            <a:off x="6148153" y="4121122"/>
            <a:ext cx="189807" cy="107048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angular 66"/>
          <p:cNvCxnSpPr>
            <a:stCxn id="38" idx="2"/>
            <a:endCxn id="48" idx="0"/>
          </p:cNvCxnSpPr>
          <p:nvPr/>
        </p:nvCxnSpPr>
        <p:spPr>
          <a:xfrm rot="16200000" flipH="1">
            <a:off x="6584683" y="4274509"/>
            <a:ext cx="200056" cy="195379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de flecha 70"/>
          <p:cNvCxnSpPr>
            <a:endCxn id="47" idx="0"/>
          </p:cNvCxnSpPr>
          <p:nvPr/>
        </p:nvCxnSpPr>
        <p:spPr>
          <a:xfrm>
            <a:off x="6130262" y="5251406"/>
            <a:ext cx="0" cy="89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angular 72"/>
          <p:cNvCxnSpPr>
            <a:stCxn id="38" idx="2"/>
            <a:endCxn id="45" idx="0"/>
          </p:cNvCxnSpPr>
          <p:nvPr/>
        </p:nvCxnSpPr>
        <p:spPr>
          <a:xfrm rot="5400000">
            <a:off x="4272090" y="3915712"/>
            <a:ext cx="200056" cy="267139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de flecha 74"/>
          <p:cNvCxnSpPr>
            <a:stCxn id="46" idx="0"/>
            <a:endCxn id="46" idx="0"/>
          </p:cNvCxnSpPr>
          <p:nvPr/>
        </p:nvCxnSpPr>
        <p:spPr>
          <a:xfrm>
            <a:off x="4649072" y="533428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angular 76"/>
          <p:cNvCxnSpPr>
            <a:stCxn id="45" idx="2"/>
            <a:endCxn id="49" idx="0"/>
          </p:cNvCxnSpPr>
          <p:nvPr/>
        </p:nvCxnSpPr>
        <p:spPr>
          <a:xfrm rot="16200000" flipH="1">
            <a:off x="4057757" y="4730209"/>
            <a:ext cx="308151" cy="235082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angular 78"/>
          <p:cNvCxnSpPr>
            <a:stCxn id="48" idx="2"/>
            <a:endCxn id="49" idx="0"/>
          </p:cNvCxnSpPr>
          <p:nvPr/>
        </p:nvCxnSpPr>
        <p:spPr>
          <a:xfrm rot="5400000">
            <a:off x="6370351" y="4768437"/>
            <a:ext cx="308151" cy="227436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82"/>
          <p:cNvCxnSpPr>
            <a:stCxn id="47" idx="2"/>
          </p:cNvCxnSpPr>
          <p:nvPr/>
        </p:nvCxnSpPr>
        <p:spPr>
          <a:xfrm>
            <a:off x="6130262" y="5741296"/>
            <a:ext cx="0" cy="164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84"/>
          <p:cNvCxnSpPr>
            <a:stCxn id="46" idx="2"/>
          </p:cNvCxnSpPr>
          <p:nvPr/>
        </p:nvCxnSpPr>
        <p:spPr>
          <a:xfrm flipH="1">
            <a:off x="4649071" y="5734390"/>
            <a:ext cx="1" cy="171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CuadroTexto 85"/>
          <p:cNvSpPr txBox="1"/>
          <p:nvPr/>
        </p:nvSpPr>
        <p:spPr>
          <a:xfrm>
            <a:off x="11354580" y="41687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</a:rPr>
              <a:t>7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87" name="CuadroTexto 86"/>
          <p:cNvSpPr txBox="1"/>
          <p:nvPr/>
        </p:nvSpPr>
        <p:spPr>
          <a:xfrm>
            <a:off x="11238587" y="300709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</a:rPr>
              <a:t>39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88" name="CuadroTexto 87"/>
          <p:cNvSpPr txBox="1"/>
          <p:nvPr/>
        </p:nvSpPr>
        <p:spPr>
          <a:xfrm>
            <a:off x="11199519" y="5351435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129</a:t>
            </a:r>
            <a:endParaRPr lang="es-CO" sz="2400" b="1" dirty="0"/>
          </a:p>
        </p:txBody>
      </p:sp>
      <p:sp>
        <p:nvSpPr>
          <p:cNvPr id="89" name="CuadroTexto 88"/>
          <p:cNvSpPr txBox="1"/>
          <p:nvPr/>
        </p:nvSpPr>
        <p:spPr>
          <a:xfrm>
            <a:off x="11162167" y="6135168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595</a:t>
            </a:r>
            <a:endParaRPr lang="es-CO" sz="2400" b="1" dirty="0"/>
          </a:p>
        </p:txBody>
      </p:sp>
      <p:sp>
        <p:nvSpPr>
          <p:cNvPr id="90" name="CuadroTexto 89"/>
          <p:cNvSpPr txBox="1"/>
          <p:nvPr/>
        </p:nvSpPr>
        <p:spPr>
          <a:xfrm>
            <a:off x="11361710" y="127459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</a:rPr>
              <a:t>7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95" name="CuadroTexto 94"/>
          <p:cNvSpPr txBox="1"/>
          <p:nvPr/>
        </p:nvSpPr>
        <p:spPr>
          <a:xfrm>
            <a:off x="11272179" y="192827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</a:rPr>
              <a:t>24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96" name="CuadroTexto 95"/>
          <p:cNvSpPr txBox="1"/>
          <p:nvPr/>
        </p:nvSpPr>
        <p:spPr>
          <a:xfrm>
            <a:off x="11261447" y="414547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</a:rPr>
              <a:t>46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97" name="CuadroTexto 96"/>
          <p:cNvSpPr txBox="1"/>
          <p:nvPr/>
        </p:nvSpPr>
        <p:spPr>
          <a:xfrm>
            <a:off x="6322901" y="170588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13</a:t>
            </a:r>
            <a:endParaRPr lang="es-CO" sz="2400" b="1" dirty="0"/>
          </a:p>
        </p:txBody>
      </p:sp>
      <p:sp>
        <p:nvSpPr>
          <p:cNvPr id="50" name="CuadroTexto 49"/>
          <p:cNvSpPr txBox="1"/>
          <p:nvPr/>
        </p:nvSpPr>
        <p:spPr>
          <a:xfrm>
            <a:off x="11167106" y="4708126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</a:rPr>
              <a:t>122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A188-E377-4746-A9C4-B74FB720ACCA}" type="datetime1">
              <a:rPr lang="es-ES" smtClean="0"/>
              <a:t>06/01/2017</a:t>
            </a:fld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A173-F38B-4786-8105-2D2CE34D67A4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383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53" y="6065597"/>
            <a:ext cx="812203" cy="48315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635" y="1007559"/>
            <a:ext cx="7536439" cy="5444330"/>
          </a:xfrm>
          <a:prstGeom prst="rect">
            <a:avLst/>
          </a:prstGeom>
        </p:spPr>
      </p:pic>
      <p:sp>
        <p:nvSpPr>
          <p:cNvPr id="10" name="4 CuadroTexto"/>
          <p:cNvSpPr txBox="1"/>
          <p:nvPr/>
        </p:nvSpPr>
        <p:spPr>
          <a:xfrm>
            <a:off x="685794" y="329713"/>
            <a:ext cx="1656184" cy="43088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MONITOREABILIDAD </a:t>
            </a:r>
            <a:r>
              <a:rPr lang="es-ES" sz="1100" b="1" dirty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DEL PLAN</a:t>
            </a:r>
          </a:p>
        </p:txBody>
      </p:sp>
      <p:sp>
        <p:nvSpPr>
          <p:cNvPr id="11" name="19 CuadroTexto"/>
          <p:cNvSpPr txBox="1"/>
          <p:nvPr/>
        </p:nvSpPr>
        <p:spPr>
          <a:xfrm>
            <a:off x="8836990" y="329713"/>
            <a:ext cx="15121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s-ES" sz="1600" b="1" dirty="0">
                <a:solidFill>
                  <a:schemeClr val="bg1"/>
                </a:solidFill>
                <a:latin typeface="Arial Narrow" pitchFamily="34" charset="0"/>
              </a:rPr>
              <a:t>Tableros de control</a:t>
            </a:r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4EEC-AD08-4EF4-8B44-9A5710CD2CCD}" type="datetime1">
              <a:rPr lang="es-ES" smtClean="0"/>
              <a:t>06/01/2017</a:t>
            </a:fld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A173-F38B-4786-8105-2D2CE34D67A4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572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53" y="6065597"/>
            <a:ext cx="812203" cy="48315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323" y="1178935"/>
            <a:ext cx="8886825" cy="5019675"/>
          </a:xfrm>
          <a:prstGeom prst="rect">
            <a:avLst/>
          </a:prstGeom>
        </p:spPr>
      </p:pic>
      <p:sp>
        <p:nvSpPr>
          <p:cNvPr id="7" name="4 CuadroTexto"/>
          <p:cNvSpPr txBox="1"/>
          <p:nvPr/>
        </p:nvSpPr>
        <p:spPr>
          <a:xfrm>
            <a:off x="685794" y="329713"/>
            <a:ext cx="1656184" cy="43088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MONITOREABILIDAD </a:t>
            </a:r>
            <a:r>
              <a:rPr lang="es-ES" sz="1100" b="1" dirty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DEL PLAN</a:t>
            </a:r>
          </a:p>
        </p:txBody>
      </p:sp>
      <p:sp>
        <p:nvSpPr>
          <p:cNvPr id="8" name="19 CuadroTexto"/>
          <p:cNvSpPr txBox="1"/>
          <p:nvPr/>
        </p:nvSpPr>
        <p:spPr>
          <a:xfrm>
            <a:off x="8836990" y="329713"/>
            <a:ext cx="15121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s-ES" sz="1600" b="1" dirty="0">
                <a:solidFill>
                  <a:schemeClr val="bg1"/>
                </a:solidFill>
                <a:latin typeface="Arial Narrow" pitchFamily="34" charset="0"/>
              </a:rPr>
              <a:t>Tableros de control</a:t>
            </a:r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59C0-43BD-4AAF-8801-F3776705B85F}" type="datetime1">
              <a:rPr lang="es-ES" smtClean="0"/>
              <a:t>06/01/2017</a:t>
            </a:fld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A173-F38B-4786-8105-2D2CE34D67A4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958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CuadroTexto"/>
          <p:cNvSpPr txBox="1"/>
          <p:nvPr/>
        </p:nvSpPr>
        <p:spPr>
          <a:xfrm>
            <a:off x="685794" y="329713"/>
            <a:ext cx="1656184" cy="43088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MONITOREABILIDAD </a:t>
            </a:r>
            <a:r>
              <a:rPr lang="es-ES" sz="1100" b="1" dirty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DEL PLAN</a:t>
            </a:r>
          </a:p>
        </p:txBody>
      </p:sp>
      <p:sp>
        <p:nvSpPr>
          <p:cNvPr id="3" name="19 CuadroTexto"/>
          <p:cNvSpPr txBox="1"/>
          <p:nvPr/>
        </p:nvSpPr>
        <p:spPr>
          <a:xfrm>
            <a:off x="8836990" y="329713"/>
            <a:ext cx="15121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s-ES" sz="1600" b="1" dirty="0">
                <a:solidFill>
                  <a:schemeClr val="bg1"/>
                </a:solidFill>
                <a:latin typeface="Arial Narrow" pitchFamily="34" charset="0"/>
              </a:rPr>
              <a:t>Tableros de control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53" y="6065597"/>
            <a:ext cx="812203" cy="48315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66" y="1019175"/>
            <a:ext cx="8943975" cy="5838825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4F9B-E7D5-4152-A816-8A9E1FFF69E2}" type="datetime1">
              <a:rPr lang="es-ES" smtClean="0"/>
              <a:t>06/01/2017</a:t>
            </a:fld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A173-F38B-4786-8105-2D2CE34D67A4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142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007768" y="3188353"/>
            <a:ext cx="4932040" cy="13681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4295800" y="1723800"/>
            <a:ext cx="4644008" cy="1440160"/>
          </a:xfrm>
          <a:prstGeom prst="rect">
            <a:avLst/>
          </a:prstGeom>
          <a:solidFill>
            <a:srgbClr val="F2C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3215680" y="1219745"/>
            <a:ext cx="11521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0" dirty="0">
                <a:solidFill>
                  <a:srgbClr val="F2C51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  <a:t>1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143672" y="2731913"/>
            <a:ext cx="146706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5000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  <a:t>2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079776" y="4604120"/>
            <a:ext cx="4860032" cy="1368152"/>
          </a:xfrm>
          <a:prstGeom prst="rect">
            <a:avLst/>
          </a:prstGeom>
          <a:solidFill>
            <a:srgbClr val="871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3180184" y="4147680"/>
            <a:ext cx="146706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5000" dirty="0">
                <a:solidFill>
                  <a:srgbClr val="871B2A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  <a:t>3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380346" y="1892210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 Black" pitchFamily="34" charset="0"/>
              </a:rPr>
              <a:t>Parte 1</a:t>
            </a:r>
            <a:endParaRPr lang="es-ES" sz="2400" dirty="0">
              <a:latin typeface="Arial Black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439816" y="2312350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Arial Narrow" pitchFamily="34" charset="0"/>
              </a:rPr>
              <a:t>Generalidades</a:t>
            </a:r>
            <a:endParaRPr lang="es-ES" sz="2400" b="1" dirty="0">
              <a:latin typeface="Arial Narrow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778165" y="485434"/>
            <a:ext cx="3046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400" b="1" dirty="0"/>
              <a:t>CONTENIDO</a:t>
            </a:r>
          </a:p>
        </p:txBody>
      </p:sp>
      <p:sp>
        <p:nvSpPr>
          <p:cNvPr id="17" name="9 CuadroTexto"/>
          <p:cNvSpPr txBox="1"/>
          <p:nvPr/>
        </p:nvSpPr>
        <p:spPr>
          <a:xfrm>
            <a:off x="4447552" y="3394797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Arial Black" pitchFamily="34" charset="0"/>
              </a:rPr>
              <a:t>Parte 2</a:t>
            </a:r>
            <a:endParaRPr lang="es-ES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0" name="18 CuadroTexto"/>
          <p:cNvSpPr txBox="1"/>
          <p:nvPr/>
        </p:nvSpPr>
        <p:spPr>
          <a:xfrm>
            <a:off x="4507022" y="3814937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Arial Narrow" pitchFamily="34" charset="0"/>
              </a:rPr>
              <a:t>Estratégica</a:t>
            </a:r>
            <a:endParaRPr lang="es-E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" name="9 CuadroTexto"/>
          <p:cNvSpPr txBox="1"/>
          <p:nvPr/>
        </p:nvSpPr>
        <p:spPr>
          <a:xfrm>
            <a:off x="4367808" y="4811730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  <a:latin typeface="Arial Black" pitchFamily="34" charset="0"/>
              </a:rPr>
              <a:t>Parte 3</a:t>
            </a:r>
            <a:endParaRPr lang="es-E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2" name="18 CuadroTexto"/>
          <p:cNvSpPr txBox="1"/>
          <p:nvPr/>
        </p:nvSpPr>
        <p:spPr>
          <a:xfrm>
            <a:off x="4427278" y="5231870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Arial Narrow" pitchFamily="34" charset="0"/>
              </a:rPr>
              <a:t>Plan Plurianual de Inversión</a:t>
            </a:r>
            <a:endParaRPr lang="es-E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4" name="18 CuadroTexto"/>
          <p:cNvSpPr txBox="1"/>
          <p:nvPr/>
        </p:nvSpPr>
        <p:spPr>
          <a:xfrm>
            <a:off x="4374993" y="5935044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Arial Narrow" pitchFamily="34" charset="0"/>
              </a:rPr>
              <a:t>Generalidades</a:t>
            </a:r>
            <a:endParaRPr lang="es-E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710" y="4889686"/>
            <a:ext cx="1613904" cy="910959"/>
          </a:xfrm>
          <a:prstGeom prst="rect">
            <a:avLst/>
          </a:prstGeom>
        </p:spPr>
      </p:pic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E38E-7283-4B2F-98B4-448263B29F83}" type="datetime1">
              <a:rPr lang="es-ES" smtClean="0"/>
              <a:t>06/01/2017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A173-F38B-4786-8105-2D2CE34D67A4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862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761" y="-41307"/>
            <a:ext cx="9145040" cy="685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34 CuadroTexto"/>
          <p:cNvSpPr txBox="1"/>
          <p:nvPr/>
        </p:nvSpPr>
        <p:spPr>
          <a:xfrm>
            <a:off x="1524000" y="2997967"/>
            <a:ext cx="9144000" cy="76944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4400" b="1" dirty="0" smtClean="0"/>
              <a:t>Costo del plan: $ </a:t>
            </a:r>
            <a:r>
              <a:rPr lang="es-ES" sz="4400" b="1" dirty="0"/>
              <a:t>16.706.643</a:t>
            </a:r>
            <a:r>
              <a:rPr lang="es-CO" sz="4400" b="1" dirty="0" smtClean="0"/>
              <a:t>.000.000 </a:t>
            </a:r>
            <a:endParaRPr lang="es-CO" sz="4800" b="1" i="1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0739-5D24-4C3F-97D4-71D8EBB723FF}" type="datetime1">
              <a:rPr lang="es-ES" smtClean="0"/>
              <a:t>06/01/2017</a:t>
            </a:fld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A173-F38B-4786-8105-2D2CE34D67A4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58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521051"/>
              </p:ext>
            </p:extLst>
          </p:nvPr>
        </p:nvGraphicFramePr>
        <p:xfrm>
          <a:off x="2212658" y="2222500"/>
          <a:ext cx="8040052" cy="4294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Documento" r:id="rId4" imgW="5798828" imgH="3096678" progId="Word.Document.12">
                  <p:embed/>
                </p:oleObj>
              </mc:Choice>
              <mc:Fallback>
                <p:oleObj name="Documento" r:id="rId4" imgW="5798828" imgH="309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12658" y="2222500"/>
                        <a:ext cx="8040052" cy="4294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184" y="231183"/>
            <a:ext cx="2462012" cy="146748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903077" y="503263"/>
            <a:ext cx="4479560" cy="46166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O" sz="2400" b="1" dirty="0" smtClean="0"/>
              <a:t>PLAN PLURIANUAL DE INVERSIÓN</a:t>
            </a:r>
            <a:endParaRPr lang="es-CO" sz="2400" b="1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61B9-147B-4F01-8402-9923B610251E}" type="datetime1">
              <a:rPr lang="es-ES" smtClean="0"/>
              <a:t>06/01/2017</a:t>
            </a:fld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A173-F38B-4786-8105-2D2CE34D67A4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312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84" y="231183"/>
            <a:ext cx="2462012" cy="146748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903077" y="503263"/>
            <a:ext cx="4479560" cy="46166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O" sz="2400" b="1" dirty="0" smtClean="0"/>
              <a:t>PLAN PLURIANUAL DE INVERSIÓN</a:t>
            </a:r>
            <a:endParaRPr lang="es-CO" sz="2400" b="1" dirty="0"/>
          </a:p>
        </p:txBody>
      </p:sp>
      <p:graphicFrame>
        <p:nvGraphicFramePr>
          <p:cNvPr id="5" name="Objeto 4">
            <a:hlinkClick r:id="rId4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947658"/>
              </p:ext>
            </p:extLst>
          </p:nvPr>
        </p:nvGraphicFramePr>
        <p:xfrm>
          <a:off x="2837489" y="1403985"/>
          <a:ext cx="8131175" cy="438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Hoja de cálculo" r:id="rId6" imgW="5038657" imgH="2714625" progId="Excel.Sheet.12">
                  <p:embed/>
                </p:oleObj>
              </mc:Choice>
              <mc:Fallback>
                <p:oleObj name="Hoja de cálculo" r:id="rId6" imgW="5038657" imgH="27146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37489" y="1403985"/>
                        <a:ext cx="8131175" cy="438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C80D-2C81-43CA-9E0D-E4DEBFDD5EAF}" type="datetime1">
              <a:rPr lang="es-ES" smtClean="0"/>
              <a:t>06/01/2017</a:t>
            </a:fld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A173-F38B-4786-8105-2D2CE34D67A4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752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007768" y="3188353"/>
            <a:ext cx="4932040" cy="13681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4295800" y="1723800"/>
            <a:ext cx="4644008" cy="1440160"/>
          </a:xfrm>
          <a:prstGeom prst="rect">
            <a:avLst/>
          </a:prstGeom>
          <a:solidFill>
            <a:srgbClr val="F2C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3215680" y="1219745"/>
            <a:ext cx="11521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0" dirty="0">
                <a:solidFill>
                  <a:srgbClr val="F2C51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  <a:t>1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143672" y="2731913"/>
            <a:ext cx="146706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5000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  <a:t>2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079776" y="4604120"/>
            <a:ext cx="4860032" cy="1368152"/>
          </a:xfrm>
          <a:prstGeom prst="rect">
            <a:avLst/>
          </a:prstGeom>
          <a:solidFill>
            <a:srgbClr val="871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3180184" y="4147680"/>
            <a:ext cx="146706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5000" dirty="0">
                <a:solidFill>
                  <a:srgbClr val="871B2A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  <a:t>3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380346" y="1892210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 Black" pitchFamily="34" charset="0"/>
              </a:rPr>
              <a:t>Parte 1</a:t>
            </a:r>
            <a:endParaRPr lang="es-ES" sz="2400" dirty="0">
              <a:latin typeface="Arial Black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439816" y="2312350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Arial Narrow" pitchFamily="34" charset="0"/>
              </a:rPr>
              <a:t>Generalidades</a:t>
            </a:r>
            <a:endParaRPr lang="es-ES" sz="2400" b="1" dirty="0">
              <a:latin typeface="Arial Narrow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333216" y="485434"/>
            <a:ext cx="94004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400" b="1" dirty="0" smtClean="0"/>
              <a:t>CONTENIDO DEL PLAN DE DESARROLLO</a:t>
            </a:r>
            <a:endParaRPr lang="es-CO" sz="4400" b="1" dirty="0"/>
          </a:p>
        </p:txBody>
      </p:sp>
      <p:sp>
        <p:nvSpPr>
          <p:cNvPr id="17" name="9 CuadroTexto"/>
          <p:cNvSpPr txBox="1"/>
          <p:nvPr/>
        </p:nvSpPr>
        <p:spPr>
          <a:xfrm>
            <a:off x="4447552" y="3394797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Arial Black" pitchFamily="34" charset="0"/>
              </a:rPr>
              <a:t>Parte 2</a:t>
            </a:r>
            <a:endParaRPr lang="es-ES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0" name="18 CuadroTexto"/>
          <p:cNvSpPr txBox="1"/>
          <p:nvPr/>
        </p:nvSpPr>
        <p:spPr>
          <a:xfrm>
            <a:off x="4507022" y="3814937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Arial Narrow" pitchFamily="34" charset="0"/>
              </a:rPr>
              <a:t>Estratégica</a:t>
            </a:r>
            <a:endParaRPr lang="es-E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" name="9 CuadroTexto"/>
          <p:cNvSpPr txBox="1"/>
          <p:nvPr/>
        </p:nvSpPr>
        <p:spPr>
          <a:xfrm>
            <a:off x="4367808" y="4811730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  <a:latin typeface="Arial Black" pitchFamily="34" charset="0"/>
              </a:rPr>
              <a:t>Parte 3</a:t>
            </a:r>
            <a:endParaRPr lang="es-E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2" name="18 CuadroTexto"/>
          <p:cNvSpPr txBox="1"/>
          <p:nvPr/>
        </p:nvSpPr>
        <p:spPr>
          <a:xfrm>
            <a:off x="4427278" y="5231870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Arial Narrow" pitchFamily="34" charset="0"/>
              </a:rPr>
              <a:t>Plan Plurianual de Inversión</a:t>
            </a:r>
            <a:endParaRPr lang="es-E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4" name="18 CuadroTexto"/>
          <p:cNvSpPr txBox="1"/>
          <p:nvPr/>
        </p:nvSpPr>
        <p:spPr>
          <a:xfrm>
            <a:off x="4374993" y="5935044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Arial Narrow" pitchFamily="34" charset="0"/>
              </a:rPr>
              <a:t>Generalidades</a:t>
            </a:r>
            <a:endParaRPr lang="es-E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CCFB-E55D-4011-8DBA-632A7454A42E}" type="datetime1">
              <a:rPr lang="es-ES" smtClean="0"/>
              <a:t>06/01/2017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A173-F38B-4786-8105-2D2CE34D67A4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988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46" y="114989"/>
            <a:ext cx="1761578" cy="1049993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439890" y="239875"/>
            <a:ext cx="2574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 smtClean="0"/>
              <a:t>www.antioquia.gov.co</a:t>
            </a:r>
            <a:endParaRPr lang="es-ES" sz="2000" b="1" dirty="0"/>
          </a:p>
        </p:txBody>
      </p:sp>
      <p:grpSp>
        <p:nvGrpSpPr>
          <p:cNvPr id="7" name="Grupo 6"/>
          <p:cNvGrpSpPr/>
          <p:nvPr/>
        </p:nvGrpSpPr>
        <p:grpSpPr>
          <a:xfrm>
            <a:off x="768927" y="1164982"/>
            <a:ext cx="10993582" cy="5576160"/>
            <a:chOff x="768927" y="1164982"/>
            <a:chExt cx="10993582" cy="5576160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927" y="1164982"/>
              <a:ext cx="10058400" cy="5576160"/>
            </a:xfrm>
            <a:prstGeom prst="rect">
              <a:avLst/>
            </a:prstGeom>
          </p:spPr>
        </p:pic>
        <p:cxnSp>
          <p:nvCxnSpPr>
            <p:cNvPr id="6" name="Conector recto de flecha 5"/>
            <p:cNvCxnSpPr/>
            <p:nvPr/>
          </p:nvCxnSpPr>
          <p:spPr>
            <a:xfrm flipH="1">
              <a:off x="10827327" y="5964382"/>
              <a:ext cx="935182" cy="394854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2AD8-5139-4416-A040-1F855655DA96}" type="datetime1">
              <a:rPr lang="es-ES" smtClean="0"/>
              <a:t>06/01/2017</a:t>
            </a:fld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A173-F38B-4786-8105-2D2CE34D67A4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201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630377" y="4342228"/>
            <a:ext cx="49030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b="1" dirty="0" smtClean="0"/>
              <a:t>MUCHAS GRACIAS</a:t>
            </a:r>
            <a:endParaRPr lang="es-ES" sz="48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900" y="938416"/>
            <a:ext cx="5080551" cy="3028277"/>
          </a:xfrm>
          <a:prstGeom prst="rect">
            <a:avLst/>
          </a:prstGeom>
        </p:spPr>
      </p:pic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1804-03B5-42E4-A495-0CF378557770}" type="datetime1">
              <a:rPr lang="es-ES" smtClean="0"/>
              <a:t>06/01/2017</a:t>
            </a:fld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A173-F38B-4786-8105-2D2CE34D67A4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643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67" y="232132"/>
            <a:ext cx="2462012" cy="1467489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6549603" y="397278"/>
            <a:ext cx="4644008" cy="1440160"/>
          </a:xfrm>
          <a:prstGeom prst="rect">
            <a:avLst/>
          </a:prstGeom>
          <a:solidFill>
            <a:srgbClr val="F2C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469483" y="-106777"/>
            <a:ext cx="11521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0" dirty="0">
                <a:solidFill>
                  <a:srgbClr val="F2C51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  <a:t>1</a:t>
            </a:r>
          </a:p>
        </p:txBody>
      </p:sp>
      <p:sp>
        <p:nvSpPr>
          <p:cNvPr id="5" name="9 CuadroTexto"/>
          <p:cNvSpPr txBox="1"/>
          <p:nvPr/>
        </p:nvSpPr>
        <p:spPr>
          <a:xfrm>
            <a:off x="6634149" y="565688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 Black" pitchFamily="34" charset="0"/>
              </a:rPr>
              <a:t>Parte 1</a:t>
            </a:r>
            <a:endParaRPr lang="es-ES" sz="2400" dirty="0">
              <a:latin typeface="Arial Black" pitchFamily="34" charset="0"/>
            </a:endParaRPr>
          </a:p>
        </p:txBody>
      </p:sp>
      <p:sp>
        <p:nvSpPr>
          <p:cNvPr id="6" name="18 CuadroTexto"/>
          <p:cNvSpPr txBox="1"/>
          <p:nvPr/>
        </p:nvSpPr>
        <p:spPr>
          <a:xfrm>
            <a:off x="6693619" y="985828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Arial Narrow" pitchFamily="34" charset="0"/>
              </a:rPr>
              <a:t>Generalidades</a:t>
            </a:r>
            <a:endParaRPr lang="es-ES" sz="2400" b="1" dirty="0">
              <a:latin typeface="Arial Narrow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995809" y="3384304"/>
            <a:ext cx="1404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000" b="1" dirty="0" smtClean="0"/>
              <a:t>CÓDIGO DE</a:t>
            </a:r>
          </a:p>
          <a:p>
            <a:pPr algn="ctr"/>
            <a:r>
              <a:rPr lang="es-CO" sz="2000" b="1" dirty="0" smtClean="0"/>
              <a:t>ÉTICA</a:t>
            </a:r>
            <a:endParaRPr lang="es-CO" sz="20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4561149" y="3538192"/>
            <a:ext cx="1407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 smtClean="0"/>
              <a:t>PRINCIPIOS</a:t>
            </a:r>
            <a:endParaRPr lang="es-CO" sz="20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8498986" y="3332339"/>
            <a:ext cx="2443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000" b="1" dirty="0" smtClean="0"/>
              <a:t>POLÍTICAS</a:t>
            </a:r>
          </a:p>
          <a:p>
            <a:pPr algn="ctr"/>
            <a:r>
              <a:rPr lang="es-CO" sz="2000" b="1" dirty="0" smtClean="0"/>
              <a:t>GUBERNAMENTALES</a:t>
            </a:r>
            <a:endParaRPr lang="es-CO" sz="2000" b="1" dirty="0"/>
          </a:p>
        </p:txBody>
      </p:sp>
      <p:pic>
        <p:nvPicPr>
          <p:cNvPr id="12" name="Imagen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587" y="2097253"/>
            <a:ext cx="734565" cy="1103424"/>
          </a:xfrm>
          <a:prstGeom prst="rect">
            <a:avLst/>
          </a:prstGeom>
        </p:spPr>
      </p:pic>
      <p:pic>
        <p:nvPicPr>
          <p:cNvPr id="14" name="Imagen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165" y="2083957"/>
            <a:ext cx="1188828" cy="1188828"/>
          </a:xfrm>
          <a:prstGeom prst="rect">
            <a:avLst/>
          </a:prstGeom>
        </p:spPr>
      </p:pic>
      <p:pic>
        <p:nvPicPr>
          <p:cNvPr id="15" name="Imagen 1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4" y="2054545"/>
            <a:ext cx="1601946" cy="902505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4672085" y="5773316"/>
            <a:ext cx="15947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000" b="1" dirty="0" smtClean="0"/>
              <a:t>ESTRUCTURA</a:t>
            </a:r>
          </a:p>
          <a:p>
            <a:pPr algn="ctr"/>
            <a:r>
              <a:rPr lang="es-CO" sz="2000" b="1" dirty="0" smtClean="0"/>
              <a:t>DEL PLAN</a:t>
            </a:r>
            <a:endParaRPr lang="es-CO" sz="2000" b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815450" y="5775619"/>
            <a:ext cx="2032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 smtClean="0"/>
              <a:t>ARTICULACIONES</a:t>
            </a:r>
            <a:endParaRPr lang="es-CO" sz="2000" b="1" dirty="0"/>
          </a:p>
        </p:txBody>
      </p:sp>
      <p:sp>
        <p:nvSpPr>
          <p:cNvPr id="19" name="CuadroTexto 18"/>
          <p:cNvSpPr txBox="1"/>
          <p:nvPr/>
        </p:nvSpPr>
        <p:spPr>
          <a:xfrm>
            <a:off x="9150872" y="5507767"/>
            <a:ext cx="20427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000" b="1" dirty="0" smtClean="0"/>
              <a:t>PROYECTOS</a:t>
            </a:r>
          </a:p>
          <a:p>
            <a:pPr algn="ctr"/>
            <a:r>
              <a:rPr lang="es-CO" sz="2000" b="1" dirty="0" smtClean="0"/>
              <a:t> VISIONARIOS</a:t>
            </a:r>
          </a:p>
          <a:p>
            <a:pPr algn="ctr"/>
            <a:r>
              <a:rPr lang="es-CO" sz="2000" b="1" dirty="0" smtClean="0"/>
              <a:t>DETONANTES </a:t>
            </a:r>
          </a:p>
          <a:p>
            <a:pPr algn="ctr"/>
            <a:r>
              <a:rPr lang="es-CO" sz="2000" b="1" dirty="0" smtClean="0"/>
              <a:t>DEL DESARROLLO</a:t>
            </a:r>
            <a:endParaRPr lang="es-CO" sz="2000" b="1" dirty="0"/>
          </a:p>
        </p:txBody>
      </p:sp>
      <p:pic>
        <p:nvPicPr>
          <p:cNvPr id="20" name="Imagen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611" y="4462895"/>
            <a:ext cx="1993743" cy="1310421"/>
          </a:xfrm>
          <a:prstGeom prst="rect">
            <a:avLst/>
          </a:prstGeom>
        </p:spPr>
      </p:pic>
      <p:pic>
        <p:nvPicPr>
          <p:cNvPr id="22" name="Imagen 2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77" y="4417470"/>
            <a:ext cx="1611051" cy="1204261"/>
          </a:xfrm>
          <a:prstGeom prst="rect">
            <a:avLst/>
          </a:prstGeom>
        </p:spPr>
      </p:pic>
      <p:pic>
        <p:nvPicPr>
          <p:cNvPr id="24" name="Imagen 23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62530" y="4377390"/>
            <a:ext cx="1862993" cy="1054845"/>
          </a:xfrm>
          <a:prstGeom prst="rect">
            <a:avLst/>
          </a:prstGeom>
        </p:spPr>
      </p:pic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B5D1-D0D9-406A-81B5-ACC7A47D80A9}" type="datetime1">
              <a:rPr lang="es-ES" smtClean="0"/>
              <a:t>06/01/2017</a:t>
            </a:fld>
            <a:endParaRPr lang="es-E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A173-F38B-4786-8105-2D2CE34D67A4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682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67" y="232132"/>
            <a:ext cx="2462012" cy="146748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415863" y="1519629"/>
            <a:ext cx="938118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sz="20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CO" sz="2000" dirty="0" smtClean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O" sz="2000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Proceder con rectitud en el trabajo y en la vida.</a:t>
            </a:r>
            <a:endParaRPr lang="es-CO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O" sz="2000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Servir </a:t>
            </a:r>
            <a:r>
              <a:rPr lang="es-CO" sz="2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prontitud y sin preferencias.</a:t>
            </a:r>
            <a:endParaRPr lang="es-CO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O" sz="2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 ejemplo de vida.</a:t>
            </a:r>
            <a:endParaRPr lang="es-CO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O" sz="2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Favorecer el bien común y la participación de la gente.</a:t>
            </a:r>
            <a:endParaRPr lang="es-CO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O" sz="2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Garantizar la transparencia y el derecho a la información pública.</a:t>
            </a:r>
            <a:endParaRPr lang="es-CO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O" sz="2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Promover la solidaridad y el trabajo en equipo.</a:t>
            </a:r>
            <a:endParaRPr lang="es-CO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O" sz="2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Desechar las recompensas indebidas.</a:t>
            </a:r>
            <a:endParaRPr lang="es-CO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O" sz="2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Utilizar con responsabilidad el tiempo laboral.</a:t>
            </a:r>
            <a:endParaRPr lang="es-CO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O" sz="2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Actuar con justicia y sin abusos de poder.</a:t>
            </a:r>
            <a:endParaRPr lang="es-CO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O" sz="2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Acoger con temperancia las críticas de la comunidad.</a:t>
            </a:r>
            <a:endParaRPr lang="es-C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751420" y="501552"/>
            <a:ext cx="2313454" cy="451406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s-ES" b="1" kern="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CÓDIGO DE ÉTICA</a:t>
            </a:r>
            <a:endParaRPr lang="es-CO" b="1" kern="0" dirty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Botón de acción: Hacia atrás o Anterior 4">
            <a:hlinkClick r:id="" action="ppaction://hlinkshowjump?jump=previousslide" highlightClick="1"/>
          </p:cNvPr>
          <p:cNvSpPr/>
          <p:nvPr/>
        </p:nvSpPr>
        <p:spPr>
          <a:xfrm>
            <a:off x="10509161" y="6194738"/>
            <a:ext cx="555713" cy="321972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>
              <a:noFill/>
            </a:endParaRPr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3F1A-CFB2-47F4-BF9F-504846F3DAF5}" type="datetime1">
              <a:rPr lang="es-ES" smtClean="0"/>
              <a:t>06/01/2017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A173-F38B-4786-8105-2D2CE34D67A4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024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972023" y="618186"/>
            <a:ext cx="3012363" cy="46166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O" sz="2400" b="1" dirty="0" smtClean="0"/>
              <a:t>PRINCIPIOS  DEL PLAN</a:t>
            </a:r>
            <a:endParaRPr lang="es-CO" sz="2400" b="1" dirty="0"/>
          </a:p>
        </p:txBody>
      </p:sp>
      <p:sp>
        <p:nvSpPr>
          <p:cNvPr id="5" name="Rectángulo 4"/>
          <p:cNvSpPr/>
          <p:nvPr/>
        </p:nvSpPr>
        <p:spPr>
          <a:xfrm>
            <a:off x="4371358" y="1550154"/>
            <a:ext cx="3451586" cy="507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La Vida como valor supremo</a:t>
            </a:r>
            <a:endParaRPr lang="es-CO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03471" y="2577891"/>
            <a:ext cx="3374642" cy="507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Cumplimiento de la Palabra</a:t>
            </a:r>
            <a:endParaRPr lang="es-CO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827655" y="2521504"/>
            <a:ext cx="2959465" cy="507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Velocidad del desarrollo</a:t>
            </a:r>
            <a:endParaRPr lang="es-CO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520437" y="2587203"/>
            <a:ext cx="3302507" cy="507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Gobierno con olor a pueblo</a:t>
            </a:r>
            <a:endParaRPr lang="es-CO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206061" y="4007809"/>
            <a:ext cx="3568606" cy="507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MX" b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Justicia cercana al ciudadano</a:t>
            </a:r>
            <a:endParaRPr lang="es-CO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875725" y="5640548"/>
            <a:ext cx="6096000" cy="8669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Rectitud y trabajo para servidores públicos y ciudadanía</a:t>
            </a:r>
            <a:endParaRPr lang="es-CO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03471" y="4144157"/>
            <a:ext cx="4653838" cy="4514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b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Lo público es responsabilidad de </a:t>
            </a:r>
            <a:r>
              <a:rPr lang="es-ES" b="1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todos</a:t>
            </a:r>
            <a:endParaRPr lang="es-CO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45541" y="4926033"/>
            <a:ext cx="3039615" cy="507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Innovación y flexibilidad</a:t>
            </a:r>
            <a:endParaRPr lang="es-CO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7972023" y="4810935"/>
            <a:ext cx="4036682" cy="507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La rectitud como ejemplo de vida</a:t>
            </a:r>
            <a:endParaRPr lang="es-CO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830390" y="3420955"/>
            <a:ext cx="6093335" cy="507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Respeto por la institucionalidad y su mejoramiento</a:t>
            </a:r>
            <a:endParaRPr lang="es-CO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45541" y="5820085"/>
            <a:ext cx="2832827" cy="507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MX" b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Respeto a la diferencia</a:t>
            </a:r>
            <a:endParaRPr lang="es-CO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84" y="231183"/>
            <a:ext cx="2462012" cy="1467489"/>
          </a:xfrm>
          <a:prstGeom prst="rect">
            <a:avLst/>
          </a:prstGeom>
        </p:spPr>
      </p:pic>
      <p:sp>
        <p:nvSpPr>
          <p:cNvPr id="16" name="Botón de acción: Hacia atrás o Anterior 15">
            <a:hlinkClick r:id="rId3" action="ppaction://hlinksldjump" highlightClick="1"/>
          </p:cNvPr>
          <p:cNvSpPr/>
          <p:nvPr/>
        </p:nvSpPr>
        <p:spPr>
          <a:xfrm>
            <a:off x="4093501" y="6269890"/>
            <a:ext cx="555713" cy="321972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>
              <a:noFill/>
            </a:endParaRPr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E9BB-00D6-4FC5-8E44-6F764CBEBC47}" type="datetime1">
              <a:rPr lang="es-ES" smtClean="0"/>
              <a:t>06/01/2017</a:t>
            </a:fld>
            <a:endParaRPr lang="es-ES"/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A173-F38B-4786-8105-2D2CE34D67A4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273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431110" y="734094"/>
            <a:ext cx="4206664" cy="46166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O" sz="2400" b="1" dirty="0" smtClean="0"/>
              <a:t>POLÍTICAS GUBERNAMENTALES</a:t>
            </a:r>
            <a:endParaRPr lang="es-CO" sz="24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84" y="231183"/>
            <a:ext cx="2462012" cy="1467489"/>
          </a:xfrm>
          <a:prstGeom prst="rect">
            <a:avLst/>
          </a:prstGeom>
        </p:spPr>
      </p:pic>
      <p:sp>
        <p:nvSpPr>
          <p:cNvPr id="4" name="Rectángulo 3">
            <a:hlinkClick r:id="rId3" action="ppaction://hlinksldjump"/>
          </p:cNvPr>
          <p:cNvSpPr/>
          <p:nvPr/>
        </p:nvSpPr>
        <p:spPr>
          <a:xfrm>
            <a:off x="622957" y="1964471"/>
            <a:ext cx="481574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Competitividad y desarrollo empresarial</a:t>
            </a:r>
            <a:endParaRPr lang="es-CO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>
            <a:hlinkClick r:id="rId4" action="ppaction://hlinksldjump"/>
          </p:cNvPr>
          <p:cNvSpPr/>
          <p:nvPr/>
        </p:nvSpPr>
        <p:spPr>
          <a:xfrm>
            <a:off x="622957" y="2608414"/>
            <a:ext cx="104227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Empleo</a:t>
            </a:r>
            <a:endParaRPr lang="es-CO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hlinkClick r:id="rId5" action="ppaction://hlinksldjump"/>
          </p:cNvPr>
          <p:cNvSpPr/>
          <p:nvPr/>
        </p:nvSpPr>
        <p:spPr>
          <a:xfrm>
            <a:off x="635480" y="3252357"/>
            <a:ext cx="19720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Infraestructura</a:t>
            </a:r>
            <a:endParaRPr lang="es-CO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>
            <a:hlinkClick r:id="rId6" action="ppaction://hlinksldjump"/>
          </p:cNvPr>
          <p:cNvSpPr/>
          <p:nvPr/>
        </p:nvSpPr>
        <p:spPr>
          <a:xfrm>
            <a:off x="622957" y="3973130"/>
            <a:ext cx="478207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Urabá potencia económica de Antioquia</a:t>
            </a:r>
            <a:endParaRPr lang="es-CO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93513" y="4693903"/>
            <a:ext cx="83067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Salud</a:t>
            </a:r>
            <a:endParaRPr lang="es-CO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93513" y="5414676"/>
            <a:ext cx="136127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Educación</a:t>
            </a:r>
            <a:endParaRPr lang="es-CO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93513" y="6135449"/>
            <a:ext cx="3953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Tahoma" panose="020B0604030504040204" pitchFamily="34" charset="0"/>
                <a:ea typeface="Microsoft JhengHei" panose="020B0604030504040204" pitchFamily="34" charset="-120"/>
              </a:rPr>
              <a:t>Antioquia libre de analfabetismo</a:t>
            </a:r>
            <a:endParaRPr lang="es-CO" dirty="0"/>
          </a:p>
        </p:txBody>
      </p:sp>
      <p:sp>
        <p:nvSpPr>
          <p:cNvPr id="12" name="Rectángulo 11"/>
          <p:cNvSpPr/>
          <p:nvPr/>
        </p:nvSpPr>
        <p:spPr>
          <a:xfrm>
            <a:off x="8706535" y="1906736"/>
            <a:ext cx="240322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Desarrollo turístico</a:t>
            </a:r>
            <a:endParaRPr lang="es-CO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9908146" y="2549132"/>
            <a:ext cx="105189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Minería</a:t>
            </a:r>
            <a:endParaRPr lang="es-CO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9844025" y="3133793"/>
            <a:ext cx="118013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Vivienda</a:t>
            </a:r>
            <a:endParaRPr lang="es-CO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8783479" y="3760188"/>
            <a:ext cx="224933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Servicios públicos</a:t>
            </a:r>
            <a:endParaRPr lang="es-CO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8543028" y="4491060"/>
            <a:ext cx="260199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solidFill>
                  <a:srgbClr val="000000"/>
                </a:solidFill>
                <a:latin typeface="Tahoma" panose="020B0604030504040204" pitchFamily="34" charset="0"/>
                <a:ea typeface="Microsoft JhengHei" panose="020B0604030504040204" pitchFamily="34" charset="-120"/>
                <a:cs typeface="Tahoma" panose="020B0604030504040204" pitchFamily="34" charset="0"/>
              </a:rPr>
              <a:t>Deporte y recreación</a:t>
            </a:r>
            <a:endParaRPr lang="es-CO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8565470" y="5160760"/>
            <a:ext cx="257955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CO" b="1" dirty="0">
                <a:latin typeface="Tahoma" panose="020B0604030504040204" pitchFamily="34" charset="0"/>
                <a:ea typeface="Microsoft JhengHei" panose="020B0604030504040204" pitchFamily="34" charset="-120"/>
                <a:cs typeface="Tahoma" panose="020B0604030504040204" pitchFamily="34" charset="0"/>
              </a:rPr>
              <a:t>Cultura y Patrimonio</a:t>
            </a:r>
            <a:endParaRPr lang="es-CO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8437229" y="5709868"/>
            <a:ext cx="281359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Protección de la Fauna</a:t>
            </a:r>
            <a:endParaRPr lang="es-CO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7720-06E4-4B56-A106-0CD18E781960}" type="datetime1">
              <a:rPr lang="es-ES" smtClean="0"/>
              <a:t>06/01/2017</a:t>
            </a:fld>
            <a:endParaRPr lang="es-ES"/>
          </a:p>
        </p:txBody>
      </p:sp>
      <p:sp>
        <p:nvSpPr>
          <p:cNvPr id="19" name="1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A173-F38B-4786-8105-2D2CE34D67A4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650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15080" y="2093260"/>
            <a:ext cx="206178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Comunicaciones</a:t>
            </a:r>
            <a:endParaRPr lang="es-CO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431110" y="734094"/>
            <a:ext cx="4206664" cy="46166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O" sz="2400" b="1" dirty="0" smtClean="0"/>
              <a:t>POLÍTICAS GUBERNAMENTALES</a:t>
            </a:r>
            <a:endParaRPr lang="es-CO" sz="2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84" y="231183"/>
            <a:ext cx="2462012" cy="146748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15080" y="2840234"/>
            <a:ext cx="176362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Teleantioquia</a:t>
            </a:r>
            <a:endParaRPr lang="es-CO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66184" y="3677361"/>
            <a:ext cx="111601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Mujeres</a:t>
            </a:r>
            <a:endParaRPr lang="es-CO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15080" y="4521370"/>
            <a:ext cx="607730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CO" b="1" dirty="0">
                <a:latin typeface="Tahoma" panose="020B0604030504040204" pitchFamily="34" charset="0"/>
                <a:ea typeface="Microsoft JhengHei" panose="020B0604030504040204" pitchFamily="34" charset="-120"/>
                <a:cs typeface="Tahoma" panose="020B0604030504040204" pitchFamily="34" charset="0"/>
              </a:rPr>
              <a:t>Primera infancia, infancia, adolescencia y juventud</a:t>
            </a:r>
            <a:endParaRPr lang="es-CO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15080" y="5268344"/>
            <a:ext cx="88678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latin typeface="Tahoma" panose="020B0604030504040204" pitchFamily="34" charset="0"/>
                <a:ea typeface="Microsoft JhengHei" panose="020B0604030504040204" pitchFamily="34" charset="-120"/>
                <a:cs typeface="Tahoma" panose="020B0604030504040204" pitchFamily="34" charset="0"/>
              </a:rPr>
              <a:t>MANÁ</a:t>
            </a:r>
            <a:endParaRPr lang="es-CO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91510" y="5948590"/>
            <a:ext cx="339227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latin typeface="Tahoma" panose="020B0604030504040204" pitchFamily="34" charset="0"/>
                <a:ea typeface="Microsoft JhengHei" panose="020B0604030504040204" pitchFamily="34" charset="-120"/>
                <a:cs typeface="Tahoma" panose="020B0604030504040204" pitchFamily="34" charset="0"/>
              </a:rPr>
              <a:t>Población afrodescendiente</a:t>
            </a:r>
            <a:endParaRPr lang="es-CO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730635" y="2093259"/>
            <a:ext cx="238078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Población indígena</a:t>
            </a:r>
            <a:endParaRPr lang="es-CO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9015970" y="2840233"/>
            <a:ext cx="209544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latin typeface="Tahoma" panose="020B0604030504040204" pitchFamily="34" charset="0"/>
                <a:ea typeface="Microsoft JhengHei" panose="020B0604030504040204" pitchFamily="34" charset="-120"/>
                <a:cs typeface="Tahoma" panose="020B0604030504040204" pitchFamily="34" charset="0"/>
              </a:rPr>
              <a:t>Población LGTBI</a:t>
            </a:r>
            <a:endParaRPr lang="es-CO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132006" y="3671627"/>
            <a:ext cx="519725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latin typeface="Tahoma" panose="020B0604030504040204" pitchFamily="34" charset="0"/>
                <a:ea typeface="Microsoft JhengHei" panose="020B0604030504040204" pitchFamily="34" charset="-120"/>
                <a:cs typeface="Tahoma" panose="020B0604030504040204" pitchFamily="34" charset="0"/>
              </a:rPr>
              <a:t>Participación Ciudadana y Desarrollo Social</a:t>
            </a:r>
            <a:endParaRPr lang="es-CO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7674830" y="4556192"/>
            <a:ext cx="396294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latin typeface="Tahoma" panose="020B0604030504040204" pitchFamily="34" charset="0"/>
                <a:ea typeface="Microsoft JhengHei" panose="020B0604030504040204" pitchFamily="34" charset="-120"/>
                <a:cs typeface="Tahoma" panose="020B0604030504040204" pitchFamily="34" charset="0"/>
              </a:rPr>
              <a:t>Gobierno de cara a la ciudadanía</a:t>
            </a:r>
            <a:endParaRPr lang="es-CO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9015970" y="5249995"/>
            <a:ext cx="247535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latin typeface="Tahoma" panose="020B0604030504040204" pitchFamily="34" charset="0"/>
                <a:ea typeface="Microsoft JhengHei" panose="020B0604030504040204" pitchFamily="34" charset="-120"/>
                <a:cs typeface="Tahoma" panose="020B0604030504040204" pitchFamily="34" charset="0"/>
              </a:rPr>
              <a:t>Justicia y seguridad</a:t>
            </a:r>
            <a:endParaRPr lang="es-CO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9015970" y="5918729"/>
            <a:ext cx="231826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Gestión de riesgos</a:t>
            </a:r>
            <a:endParaRPr lang="es-CO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D210-61A7-49DB-AD4B-F7E54F7077BB}" type="datetime1">
              <a:rPr lang="es-ES" smtClean="0"/>
              <a:t>06/01/2017</a:t>
            </a:fld>
            <a:endParaRPr lang="es-ES"/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A173-F38B-4786-8105-2D2CE34D67A4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932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431110" y="734094"/>
            <a:ext cx="4206664" cy="46166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O" sz="2400" b="1" dirty="0" smtClean="0"/>
              <a:t>POLÍTICAS GUBERNAMENTALES</a:t>
            </a:r>
            <a:endParaRPr lang="es-CO" sz="24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84" y="231183"/>
            <a:ext cx="2462012" cy="146748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077990" y="2273564"/>
            <a:ext cx="380264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Fábrica de Licores de Antioquia</a:t>
            </a:r>
            <a:endParaRPr lang="es-CO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77990" y="3200843"/>
            <a:ext cx="568456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Beneficencia de Antioquia o Lotería de Medellín</a:t>
            </a:r>
            <a:endParaRPr lang="es-CO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077990" y="4128122"/>
            <a:ext cx="453681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Militarización de la Oficina de Rentas </a:t>
            </a:r>
            <a:endParaRPr lang="es-CO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77990" y="4952370"/>
            <a:ext cx="568617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Instituto para el Desarrollo de Antioquia - IDEA</a:t>
            </a:r>
            <a:endParaRPr lang="es-CO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77990" y="5789055"/>
            <a:ext cx="438293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Reforestadora Integral de Antioquia</a:t>
            </a:r>
            <a:endParaRPr lang="es-CO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861170" y="2019648"/>
            <a:ext cx="206819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Defensa jurídica</a:t>
            </a:r>
            <a:endParaRPr lang="es-CO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789413" y="3251917"/>
            <a:ext cx="349005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Política fiscal departamental</a:t>
            </a:r>
            <a:endParaRPr lang="es-CO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14570-E4F4-4B4C-A202-064B7ACC0AE6}" type="datetime1">
              <a:rPr lang="es-ES" smtClean="0"/>
              <a:t>06/01/2017</a:t>
            </a:fld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A173-F38B-4786-8105-2D2CE34D67A4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322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2085</TotalTime>
  <Words>1143</Words>
  <Application>Microsoft Office PowerPoint</Application>
  <PresentationFormat>Personalizado</PresentationFormat>
  <Paragraphs>555</Paragraphs>
  <Slides>31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31</vt:i4>
      </vt:variant>
    </vt:vector>
  </HeadingPairs>
  <TitlesOfParts>
    <vt:vector size="34" baseType="lpstr">
      <vt:lpstr>Tema de Office</vt:lpstr>
      <vt:lpstr>Documento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HERNANDO LATORRE FORERO</dc:creator>
  <cp:lastModifiedBy>JUAN EUGENIO MAYA LEMA</cp:lastModifiedBy>
  <cp:revision>105</cp:revision>
  <cp:lastPrinted>2016-06-15T22:32:22Z</cp:lastPrinted>
  <dcterms:created xsi:type="dcterms:W3CDTF">2016-04-20T17:03:12Z</dcterms:created>
  <dcterms:modified xsi:type="dcterms:W3CDTF">2017-01-06T15:50:03Z</dcterms:modified>
</cp:coreProperties>
</file>