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64" r:id="rId9"/>
    <p:sldId id="265" r:id="rId10"/>
    <p:sldId id="266" r:id="rId11"/>
    <p:sldId id="271"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17" name="16 Marcador de pie de página"/>
          <p:cNvSpPr>
            <a:spLocks noGrp="1"/>
          </p:cNvSpPr>
          <p:nvPr>
            <p:ph type="ftr" sz="quarter" idx="11"/>
          </p:nvPr>
        </p:nvSpPr>
        <p:spPr/>
        <p:txBody>
          <a:bodyPr/>
          <a:lstStyle/>
          <a:p>
            <a:endParaRPr lang="es-CO"/>
          </a:p>
        </p:txBody>
      </p:sp>
      <p:sp>
        <p:nvSpPr>
          <p:cNvPr id="29" name="28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a:xfrm>
            <a:off x="7924800" y="6416675"/>
            <a:ext cx="762000" cy="365125"/>
          </a:xfrm>
        </p:spPr>
        <p:txBody>
          <a:bodyPr/>
          <a:lstStyle/>
          <a:p>
            <a:fld id="{0AA58A6B-43F2-4C0A-B1C5-F882F321FC36}"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6D344C8-9BA2-475D-B30A-947149AD01F2}" type="datetimeFigureOut">
              <a:rPr lang="es-CO" smtClean="0"/>
              <a:t>09/11/2016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AA58A6B-43F2-4C0A-B1C5-F882F321FC36}"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D344C8-9BA2-475D-B30A-947149AD01F2}" type="datetimeFigureOut">
              <a:rPr lang="es-CO" smtClean="0"/>
              <a:t>09/11/2016</a:t>
            </a:fld>
            <a:endParaRPr lang="es-CO"/>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CO"/>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A58A6B-43F2-4C0A-B1C5-F882F321FC36}"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16632"/>
            <a:ext cx="8568952" cy="6463308"/>
          </a:xfrm>
          <a:prstGeom prst="rect">
            <a:avLst/>
          </a:prstGeom>
        </p:spPr>
        <p:txBody>
          <a:bodyPr wrap="square">
            <a:spAutoFit/>
          </a:bodyPr>
          <a:lstStyle/>
          <a:p>
            <a:pPr algn="ctr"/>
            <a:r>
              <a:rPr lang="es-CO" sz="4800" b="1" dirty="0" smtClean="0"/>
              <a:t>La ciudad del rostro</a:t>
            </a:r>
            <a:endParaRPr lang="es-CO" sz="4800" b="1" dirty="0" smtClean="0"/>
          </a:p>
          <a:p>
            <a:pPr algn="ctr"/>
            <a:endParaRPr lang="es-CO" sz="4800" b="1" dirty="0" smtClean="0"/>
          </a:p>
          <a:p>
            <a:pPr algn="ctr"/>
            <a:endParaRPr lang="es-CO" sz="4800" b="1" dirty="0"/>
          </a:p>
          <a:p>
            <a:pPr algn="ctr"/>
            <a:endParaRPr lang="es-CO" sz="4800" b="1" dirty="0" smtClean="0"/>
          </a:p>
          <a:p>
            <a:pPr algn="ctr"/>
            <a:endParaRPr lang="es-CO" sz="4800" b="1" dirty="0"/>
          </a:p>
          <a:p>
            <a:pPr algn="ctr"/>
            <a:endParaRPr lang="es-CO" b="1" dirty="0" smtClean="0"/>
          </a:p>
          <a:p>
            <a:pPr algn="ctr"/>
            <a:r>
              <a:rPr lang="es-CO" sz="4800" b="1" dirty="0" smtClean="0"/>
              <a:t> </a:t>
            </a:r>
          </a:p>
          <a:p>
            <a:pPr algn="ctr"/>
            <a:r>
              <a:rPr lang="es-CO" sz="3600" b="1" dirty="0" smtClean="0"/>
              <a:t>Néstor David Bonnett Restrepo</a:t>
            </a:r>
          </a:p>
          <a:p>
            <a:pPr algn="ctr"/>
            <a:r>
              <a:rPr lang="es-CO" sz="3600" b="1" dirty="0" smtClean="0"/>
              <a:t>Secretario de Educación</a:t>
            </a:r>
          </a:p>
          <a:p>
            <a:pPr algn="ctr"/>
            <a:r>
              <a:rPr lang="es-CO" sz="3600" b="1" dirty="0" smtClean="0"/>
              <a:t>Gobernación de Antioquia</a:t>
            </a:r>
            <a:endParaRPr lang="es-CO" sz="3600" b="1" dirty="0" smtClean="0"/>
          </a:p>
        </p:txBody>
      </p:sp>
      <p:pic>
        <p:nvPicPr>
          <p:cNvPr id="2" name="Picture 2" descr="C:\Users\BERE\Downloa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6" y="874744"/>
            <a:ext cx="8800914" cy="385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686800" cy="1143000"/>
          </a:xfrm>
        </p:spPr>
        <p:txBody>
          <a:bodyPr>
            <a:normAutofit fontScale="90000"/>
          </a:bodyPr>
          <a:lstStyle/>
          <a:p>
            <a:r>
              <a:rPr lang="es-ES" dirty="0">
                <a:effectLst/>
                <a:latin typeface="Arial Black" pitchFamily="34" charset="0"/>
              </a:rPr>
              <a:t>RELATO, ESCUCHA Y MEMORIA.</a:t>
            </a:r>
            <a:r>
              <a:rPr lang="es-CO" dirty="0">
                <a:effectLst/>
                <a:latin typeface="Arial Black" pitchFamily="34" charset="0"/>
              </a:rPr>
              <a:t/>
            </a:r>
            <a:br>
              <a:rPr lang="es-CO" dirty="0">
                <a:effectLst/>
                <a:latin typeface="Arial Black" pitchFamily="34" charset="0"/>
              </a:rPr>
            </a:br>
            <a:endParaRPr lang="es-CO" dirty="0">
              <a:latin typeface="Arial Black" pitchFamily="34" charset="0"/>
            </a:endParaRPr>
          </a:p>
        </p:txBody>
      </p:sp>
      <p:pic>
        <p:nvPicPr>
          <p:cNvPr id="11266" name="Picture 2" descr="http://medellinentreletras.files.wordpress.com/2012/11/mujer2.jpg?w=300&amp;h=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0" y="1003896"/>
            <a:ext cx="4362265" cy="28063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m.vanguardia.com/sites/default/files/imagecache/400X266_node_movil/foto_grandes_400x300_noticia/2013/05/15/web_colp_ec_00147_big_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996" y="908720"/>
            <a:ext cx="4352347" cy="29015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http://www.revistacronopio.com/wp-content/uploads/2010/11/juanes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3810286"/>
            <a:ext cx="8021909" cy="29310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 calcmode="lin" valueType="num">
                                      <p:cBhvr>
                                        <p:cTn id="14" dur="500" fill="hold"/>
                                        <p:tgtEl>
                                          <p:spTgt spid="11268"/>
                                        </p:tgtEl>
                                        <p:attrNameLst>
                                          <p:attrName>ppt_w</p:attrName>
                                        </p:attrNameLst>
                                      </p:cBhvr>
                                      <p:tavLst>
                                        <p:tav tm="0">
                                          <p:val>
                                            <p:fltVal val="0"/>
                                          </p:val>
                                        </p:tav>
                                        <p:tav tm="100000">
                                          <p:val>
                                            <p:strVal val="#ppt_w"/>
                                          </p:val>
                                        </p:tav>
                                      </p:tavLst>
                                    </p:anim>
                                    <p:anim calcmode="lin" valueType="num">
                                      <p:cBhvr>
                                        <p:cTn id="15" dur="500" fill="hold"/>
                                        <p:tgtEl>
                                          <p:spTgt spid="11268"/>
                                        </p:tgtEl>
                                        <p:attrNameLst>
                                          <p:attrName>ppt_h</p:attrName>
                                        </p:attrNameLst>
                                      </p:cBhvr>
                                      <p:tavLst>
                                        <p:tav tm="0">
                                          <p:val>
                                            <p:fltVal val="0"/>
                                          </p:val>
                                        </p:tav>
                                        <p:tav tm="100000">
                                          <p:val>
                                            <p:strVal val="#ppt_h"/>
                                          </p:val>
                                        </p:tav>
                                      </p:tavLst>
                                    </p:anim>
                                    <p:animEffect transition="in" filter="fade">
                                      <p:cBhvr>
                                        <p:cTn id="16" dur="500"/>
                                        <p:tgtEl>
                                          <p:spTgt spid="1126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270"/>
                                        </p:tgtEl>
                                        <p:attrNameLst>
                                          <p:attrName>style.visibility</p:attrName>
                                        </p:attrNameLst>
                                      </p:cBhvr>
                                      <p:to>
                                        <p:strVal val="visible"/>
                                      </p:to>
                                    </p:set>
                                    <p:anim calcmode="lin" valueType="num">
                                      <p:cBhvr>
                                        <p:cTn id="21" dur="500" fill="hold"/>
                                        <p:tgtEl>
                                          <p:spTgt spid="11270"/>
                                        </p:tgtEl>
                                        <p:attrNameLst>
                                          <p:attrName>ppt_w</p:attrName>
                                        </p:attrNameLst>
                                      </p:cBhvr>
                                      <p:tavLst>
                                        <p:tav tm="0">
                                          <p:val>
                                            <p:fltVal val="0"/>
                                          </p:val>
                                        </p:tav>
                                        <p:tav tm="100000">
                                          <p:val>
                                            <p:strVal val="#ppt_w"/>
                                          </p:val>
                                        </p:tav>
                                      </p:tavLst>
                                    </p:anim>
                                    <p:anim calcmode="lin" valueType="num">
                                      <p:cBhvr>
                                        <p:cTn id="22" dur="500" fill="hold"/>
                                        <p:tgtEl>
                                          <p:spTgt spid="11270"/>
                                        </p:tgtEl>
                                        <p:attrNameLst>
                                          <p:attrName>ppt_h</p:attrName>
                                        </p:attrNameLst>
                                      </p:cBhvr>
                                      <p:tavLst>
                                        <p:tav tm="0">
                                          <p:val>
                                            <p:fltVal val="0"/>
                                          </p:val>
                                        </p:tav>
                                        <p:tav tm="100000">
                                          <p:val>
                                            <p:strVal val="#ppt_h"/>
                                          </p:val>
                                        </p:tav>
                                      </p:tavLst>
                                    </p:anim>
                                    <p:animEffect transition="in" filter="fade">
                                      <p:cBhvr>
                                        <p:cTn id="23"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BERE\Downloads\5.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7000" y="260350"/>
            <a:ext cx="8890000" cy="6337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3419872" y="836712"/>
            <a:ext cx="5256584" cy="5632311"/>
          </a:xfrm>
          <a:prstGeom prst="rect">
            <a:avLst/>
          </a:prstGeom>
        </p:spPr>
        <p:txBody>
          <a:bodyPr wrap="square">
            <a:spAutoFit/>
          </a:bodyPr>
          <a:lstStyle/>
          <a:p>
            <a:pPr algn="just"/>
            <a:r>
              <a:rPr lang="es-ES_tradnl" sz="2000" b="1" i="1" dirty="0">
                <a:solidFill>
                  <a:schemeClr val="bg1"/>
                </a:solidFill>
                <a:latin typeface="+mj-lt"/>
              </a:rPr>
              <a:t>“He visto tantas aves en el cielo como ataúdes para el cementerio, he sentido tanto el llanto en mi tierra que hasta la lluvia nos recuerda el dolor, he vivido tanto con la inseguridad; que es angustiante poder ser feliz y estar tranquilos. Porque la muerte en este país sucede por decisión de unos, capricho de otros, ojala la muerte no se le adelantara a nadie, aún que conocemos su afán, ojala la muerte dejara de ser rentable; ojala tu muerte no quede en el olvido, mientras el resto seguimos viviendo</a:t>
            </a:r>
            <a:r>
              <a:rPr lang="es-ES_tradnl" sz="2000" b="1" i="1" dirty="0" smtClean="0">
                <a:solidFill>
                  <a:schemeClr val="bg1"/>
                </a:solidFill>
                <a:latin typeface="+mj-lt"/>
              </a:rPr>
              <a:t>”</a:t>
            </a:r>
          </a:p>
          <a:p>
            <a:pPr algn="just"/>
            <a:endParaRPr lang="es-ES_tradnl" sz="2000" b="1" i="1" dirty="0">
              <a:solidFill>
                <a:schemeClr val="bg1"/>
              </a:solidFill>
              <a:latin typeface="+mj-lt"/>
            </a:endParaRPr>
          </a:p>
          <a:p>
            <a:pPr algn="r"/>
            <a:r>
              <a:rPr lang="es-ES_tradnl" sz="1400" b="1" i="1" dirty="0">
                <a:solidFill>
                  <a:schemeClr val="bg1"/>
                </a:solidFill>
              </a:rPr>
              <a:t>(Berenice Ospina 02-03-2013)</a:t>
            </a:r>
            <a:endParaRPr lang="es-CO" sz="1400" b="1" dirty="0">
              <a:solidFill>
                <a:schemeClr val="bg1"/>
              </a:solidFill>
            </a:endParaRPr>
          </a:p>
          <a:p>
            <a:pPr algn="just"/>
            <a:r>
              <a:rPr lang="es-ES_tradnl" sz="2000" b="1" i="1" dirty="0" smtClean="0">
                <a:solidFill>
                  <a:schemeClr val="bg1"/>
                </a:solidFill>
                <a:latin typeface="+mj-lt"/>
              </a:rPr>
              <a:t>                                                                      </a:t>
            </a:r>
          </a:p>
          <a:p>
            <a:pPr algn="just"/>
            <a:r>
              <a:rPr lang="es-ES_tradnl" sz="2000" b="1" i="1" dirty="0">
                <a:solidFill>
                  <a:schemeClr val="bg1"/>
                </a:solidFill>
                <a:latin typeface="+mj-lt"/>
              </a:rPr>
              <a:t> </a:t>
            </a:r>
            <a:r>
              <a:rPr lang="es-ES_tradnl" sz="2000" b="1" i="1" dirty="0" smtClean="0">
                <a:solidFill>
                  <a:schemeClr val="bg1"/>
                </a:solidFill>
                <a:latin typeface="+mj-lt"/>
              </a:rPr>
              <a:t>                                                   </a:t>
            </a:r>
            <a:endParaRPr lang="es-CO" sz="2000" b="1" dirty="0">
              <a:solidFill>
                <a:schemeClr val="bg1"/>
              </a:solidFill>
              <a:latin typeface="+mj-lt"/>
            </a:endParaRPr>
          </a:p>
        </p:txBody>
      </p:sp>
    </p:spTree>
    <p:extLst>
      <p:ext uri="{BB962C8B-B14F-4D97-AF65-F5344CB8AC3E}">
        <p14:creationId xmlns:p14="http://schemas.microsoft.com/office/powerpoint/2010/main" val="15886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5" y="332656"/>
            <a:ext cx="4608512" cy="6120680"/>
          </a:xfrm>
        </p:spPr>
        <p:txBody>
          <a:bodyPr>
            <a:normAutofit fontScale="77500" lnSpcReduction="20000"/>
          </a:bodyPr>
          <a:lstStyle/>
          <a:p>
            <a:r>
              <a:rPr lang="es-CO" dirty="0"/>
              <a:t>Pies llagados y tierra maldita.</a:t>
            </a:r>
          </a:p>
          <a:p>
            <a:r>
              <a:rPr lang="es-CO" dirty="0"/>
              <a:t>Larga fila en grises de mañana</a:t>
            </a:r>
          </a:p>
          <a:p>
            <a:r>
              <a:rPr lang="es-CO" dirty="0"/>
              <a:t>Humea el caucho por mil </a:t>
            </a:r>
            <a:r>
              <a:rPr lang="es-CO" dirty="0" smtClean="0"/>
              <a:t>chimeneas</a:t>
            </a:r>
            <a:r>
              <a:rPr lang="es-CO" dirty="0"/>
              <a:t>, nos espera un día como los demás.</a:t>
            </a:r>
          </a:p>
          <a:p>
            <a:r>
              <a:rPr lang="es-CO" dirty="0"/>
              <a:t>Las sirenas, los gritos, el fango.</a:t>
            </a:r>
          </a:p>
          <a:p>
            <a:r>
              <a:rPr lang="es-CO" dirty="0"/>
              <a:t>Te veo el corazón cansado, compañero, leo en tus ojos el dolor.</a:t>
            </a:r>
          </a:p>
          <a:p>
            <a:r>
              <a:rPr lang="es-CO" dirty="0"/>
              <a:t>Tienes el pecho frio, el hambre, ya no tienes nombre, hombre desierto y sin llanto.</a:t>
            </a:r>
          </a:p>
          <a:p>
            <a:r>
              <a:rPr lang="es-CO" dirty="0"/>
              <a:t>Tan pobre que ni mal te queda, tan </a:t>
            </a:r>
            <a:r>
              <a:rPr lang="es-CO" dirty="0" err="1"/>
              <a:t>cajsado</a:t>
            </a:r>
            <a:r>
              <a:rPr lang="es-CO" dirty="0"/>
              <a:t> que ni espanto tienes, hombre gastado que fuiste fuerte,</a:t>
            </a:r>
          </a:p>
          <a:p>
            <a:r>
              <a:rPr lang="es-CO" dirty="0"/>
              <a:t>Si volviésemos a vernos, </a:t>
            </a:r>
          </a:p>
          <a:p>
            <a:r>
              <a:rPr lang="es-CO" dirty="0"/>
              <a:t>Con que rostro nos miraríamos?</a:t>
            </a:r>
            <a:endParaRPr lang="es-CO" b="1" dirty="0"/>
          </a:p>
        </p:txBody>
      </p:sp>
      <p:pic>
        <p:nvPicPr>
          <p:cNvPr id="2050" name="Picture 2" descr="http://confidencialcolombia.com/images/cache/548x340/crop/images%7Ccms-image-0000114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88840"/>
            <a:ext cx="4104456" cy="392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251520" y="4221088"/>
            <a:ext cx="8712968" cy="2409131"/>
          </a:xfrm>
        </p:spPr>
        <p:txBody>
          <a:bodyPr>
            <a:noAutofit/>
          </a:bodyPr>
          <a:lstStyle/>
          <a:p>
            <a:pPr algn="just">
              <a:buFont typeface="Wingdings" pitchFamily="2" charset="2"/>
              <a:buChar char="v"/>
            </a:pPr>
            <a:r>
              <a:rPr lang="es-CO" sz="2800" b="1" dirty="0"/>
              <a:t>L</a:t>
            </a:r>
            <a:r>
              <a:rPr lang="es-CO" sz="2800" b="1" dirty="0" smtClean="0"/>
              <a:t>a </a:t>
            </a:r>
            <a:r>
              <a:rPr lang="es-CO" sz="2800" b="1" dirty="0"/>
              <a:t>modernidad cuando acepta que el camino al progreso tiene </a:t>
            </a:r>
            <a:r>
              <a:rPr lang="es-CO" sz="2800" b="1" dirty="0" smtClean="0"/>
              <a:t>un costo </a:t>
            </a:r>
            <a:r>
              <a:rPr lang="es-CO" sz="2800" b="1" dirty="0"/>
              <a:t>humano está aceptando que sin importar la cantidad de vidas siempre será </a:t>
            </a:r>
            <a:r>
              <a:rPr lang="es-CO" sz="2800" b="1" dirty="0" smtClean="0"/>
              <a:t>el pasaporte </a:t>
            </a:r>
            <a:r>
              <a:rPr lang="es-CO" sz="2800" b="1" dirty="0"/>
              <a:t>a algo </a:t>
            </a:r>
            <a:r>
              <a:rPr lang="es-CO" sz="2800" b="1" dirty="0" smtClean="0"/>
              <a:t>mejor.</a:t>
            </a:r>
            <a:endParaRPr lang="es-CO" sz="2800" b="1" dirty="0"/>
          </a:p>
        </p:txBody>
      </p:sp>
      <p:pic>
        <p:nvPicPr>
          <p:cNvPr id="3074" name="Picture 2" descr="http://cdn.elespectador.co/files/images/201102/29ba404118948ab193a7346b85e536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721" y="188640"/>
            <a:ext cx="5766434" cy="3840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179512" y="273051"/>
            <a:ext cx="8784976" cy="2147838"/>
          </a:xfrm>
        </p:spPr>
        <p:txBody>
          <a:bodyPr>
            <a:noAutofit/>
          </a:bodyPr>
          <a:lstStyle/>
          <a:p>
            <a:pPr marL="137160" indent="0" algn="just">
              <a:buNone/>
            </a:pPr>
            <a:r>
              <a:rPr lang="es-CO" sz="2800" b="1" dirty="0" smtClean="0"/>
              <a:t>El </a:t>
            </a:r>
            <a:r>
              <a:rPr lang="es-CO" sz="2800" b="1" dirty="0"/>
              <a:t>gran reto de presentar hoy la realidad de lo que ha vivido la historia de nuestro país no hace más de cincuenta años como pretenden algunos contarnos, sino desde</a:t>
            </a:r>
          </a:p>
          <a:p>
            <a:pPr algn="just">
              <a:buFont typeface="Wingdings" pitchFamily="2" charset="2"/>
              <a:buChar char="v"/>
            </a:pPr>
            <a:endParaRPr lang="es-CO" sz="2800" b="1" dirty="0"/>
          </a:p>
          <a:p>
            <a:pPr algn="just">
              <a:buFont typeface="Wingdings" pitchFamily="2" charset="2"/>
              <a:buChar char="v"/>
            </a:pPr>
            <a:r>
              <a:rPr lang="es-CO" sz="2800" b="1" dirty="0"/>
              <a:t>que nos llamamos como tal, es decir país, no es repetir hechos que ocurrieron una vez, sino</a:t>
            </a:r>
          </a:p>
          <a:p>
            <a:pPr algn="just">
              <a:buFont typeface="Wingdings" pitchFamily="2" charset="2"/>
              <a:buChar char="v"/>
            </a:pPr>
            <a:endParaRPr lang="es-CO" sz="2800" b="1" dirty="0"/>
          </a:p>
          <a:p>
            <a:pPr algn="just">
              <a:buFont typeface="Wingdings" pitchFamily="2" charset="2"/>
              <a:buChar char="v"/>
            </a:pPr>
            <a:r>
              <a:rPr lang="es-CO" sz="2800" b="1" dirty="0"/>
              <a:t>acontecimientos que se siguen repitiendo hasta hoy y con similares consecuencias,</a:t>
            </a:r>
            <a:endParaRPr lang="es-CO" sz="2800" b="1" dirty="0"/>
          </a:p>
        </p:txBody>
      </p:sp>
      <p:pic>
        <p:nvPicPr>
          <p:cNvPr id="2050" name="Picture 2" descr="C:\Users\BERE\Downloa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7923154" cy="3930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179512" y="1484784"/>
            <a:ext cx="4104456" cy="5112568"/>
          </a:xfrm>
        </p:spPr>
        <p:txBody>
          <a:bodyPr>
            <a:noAutofit/>
          </a:bodyPr>
          <a:lstStyle/>
          <a:p>
            <a:pPr algn="just"/>
            <a:r>
              <a:rPr lang="es-CO" sz="2800" b="1" dirty="0"/>
              <a:t>La vida social, está marcada por el fantasma de lo violento. Y en el contexto nuestro, </a:t>
            </a:r>
            <a:r>
              <a:rPr lang="es-CO" sz="2800" b="1" dirty="0" smtClean="0"/>
              <a:t>la violencia</a:t>
            </a:r>
            <a:r>
              <a:rPr lang="es-CO" sz="2800" b="1" dirty="0"/>
              <a:t>, no solo es histórica y antecedida por la injusticia, sino que se ha convertido </a:t>
            </a:r>
            <a:r>
              <a:rPr lang="es-CO" sz="2800" b="1" dirty="0" smtClean="0"/>
              <a:t>en lenguaje </a:t>
            </a:r>
            <a:r>
              <a:rPr lang="es-CO" sz="2800" b="1" dirty="0"/>
              <a:t>y actitud</a:t>
            </a:r>
            <a:endParaRPr lang="es-CO" sz="2800" dirty="0"/>
          </a:p>
        </p:txBody>
      </p:sp>
      <p:pic>
        <p:nvPicPr>
          <p:cNvPr id="3074" name="Picture 2" descr="C:\Users\BERE\Downloads\3.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1443545"/>
            <a:ext cx="4419345" cy="4361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4427984" y="1916832"/>
            <a:ext cx="4716016" cy="4941168"/>
          </a:xfrm>
        </p:spPr>
        <p:txBody>
          <a:bodyPr/>
          <a:lstStyle/>
          <a:p>
            <a:pPr>
              <a:buFont typeface="Wingdings" pitchFamily="2" charset="2"/>
              <a:buChar char="v"/>
            </a:pPr>
            <a:r>
              <a:rPr lang="es-CO" dirty="0"/>
              <a:t>“El </a:t>
            </a:r>
            <a:r>
              <a:rPr lang="es-CO" dirty="0" smtClean="0"/>
              <a:t>ser político </a:t>
            </a:r>
            <a:r>
              <a:rPr lang="es-CO" dirty="0"/>
              <a:t>de las personas, ese ser que hemos dicho que ya no es visto como esencial se </a:t>
            </a:r>
            <a:r>
              <a:rPr lang="es-CO" dirty="0" smtClean="0"/>
              <a:t>define como ciudadanía…</a:t>
            </a:r>
            <a:endParaRPr lang="es-CO" dirty="0"/>
          </a:p>
        </p:txBody>
      </p:sp>
      <p:pic>
        <p:nvPicPr>
          <p:cNvPr id="6146" name="Picture 2" descr="http://25.media.tumblr.com/tumblr_mejlrzk9SE1qzef65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2" y="10822"/>
            <a:ext cx="4432947" cy="26840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1.gstatic.com/images?q=tbn:ANd9GcRXbj0lealiAPloUCTjtnHIB0mKh_HQdHUawX_PQgFiuaC2EdD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3885"/>
            <a:ext cx="443294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tumblr.com/photo/1280/elblogcanalla/151876469/1/Buha99wUQqi88pknBKkRlC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7" y="620688"/>
            <a:ext cx="4557163" cy="495334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0.gstatic.com/images?q=tbn:ANd9GcTcDHf-dd8mmOi2tgHa2zKKUrZIdE6NajycCgs6n4k5w7LkQp2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2" y="5010149"/>
            <a:ext cx="4432947"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150"/>
                                        </p:tgtEl>
                                      </p:cBhvr>
                                    </p:animEffect>
                                    <p:set>
                                      <p:cBhvr>
                                        <p:cTn id="19" dur="1" fill="hold">
                                          <p:stCondLst>
                                            <p:cond delay="499"/>
                                          </p:stCondLst>
                                        </p:cTn>
                                        <p:tgtEl>
                                          <p:spTgt spid="61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5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fade">
                                      <p:cBhvr>
                                        <p:cTn id="29" dur="500"/>
                                        <p:tgtEl>
                                          <p:spTgt spid="61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fade">
                                      <p:cBhvr>
                                        <p:cTn id="34"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a:effectLst/>
                <a:latin typeface="Arial Black" pitchFamily="34" charset="0"/>
              </a:rPr>
              <a:t>LA MEMORIA CONTRA LA CULTURA DE LO INHUMANO</a:t>
            </a:r>
            <a:endParaRPr lang="es-CO" dirty="0">
              <a:latin typeface="Arial Black" pitchFamily="34" charset="0"/>
            </a:endParaRPr>
          </a:p>
        </p:txBody>
      </p:sp>
      <p:pic>
        <p:nvPicPr>
          <p:cNvPr id="8194" name="Picture 2" descr="http://www.cambio.com.co/paiscambio/772/IMAGEN/IMAGEN-41040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5"/>
            <a:ext cx="4280926" cy="2605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www.eltiempo.com/colombia/medellin/IMAGEN/IMAGEN-930586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018556"/>
            <a:ext cx="5391152" cy="2705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www.revistapueblos.org/old/local/cache-vignettes/L300xH225/gif_colombia-692e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44167"/>
            <a:ext cx="3394202" cy="2813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0" name="Picture 8" descr="http://img181.imagevenue.com/loc148/th_81374_comuna13_123_148l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838" y="1536947"/>
            <a:ext cx="3247578" cy="2324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500" fill="hold"/>
                                        <p:tgtEl>
                                          <p:spTgt spid="8196"/>
                                        </p:tgtEl>
                                        <p:attrNameLst>
                                          <p:attrName>ppt_w</p:attrName>
                                        </p:attrNameLst>
                                      </p:cBhvr>
                                      <p:tavLst>
                                        <p:tav tm="0">
                                          <p:val>
                                            <p:fltVal val="0"/>
                                          </p:val>
                                        </p:tav>
                                        <p:tav tm="100000">
                                          <p:val>
                                            <p:strVal val="#ppt_w"/>
                                          </p:val>
                                        </p:tav>
                                      </p:tavLst>
                                    </p:anim>
                                    <p:anim calcmode="lin" valueType="num">
                                      <p:cBhvr>
                                        <p:cTn id="15" dur="500" fill="hold"/>
                                        <p:tgtEl>
                                          <p:spTgt spid="8196"/>
                                        </p:tgtEl>
                                        <p:attrNameLst>
                                          <p:attrName>ppt_h</p:attrName>
                                        </p:attrNameLst>
                                      </p:cBhvr>
                                      <p:tavLst>
                                        <p:tav tm="0">
                                          <p:val>
                                            <p:fltVal val="0"/>
                                          </p:val>
                                        </p:tav>
                                        <p:tav tm="100000">
                                          <p:val>
                                            <p:strVal val="#ppt_h"/>
                                          </p:val>
                                        </p:tav>
                                      </p:tavLst>
                                    </p:anim>
                                    <p:animEffect transition="in" filter="fade">
                                      <p:cBhvr>
                                        <p:cTn id="16" dur="500"/>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p:cTn id="21" dur="500" fill="hold"/>
                                        <p:tgtEl>
                                          <p:spTgt spid="8198"/>
                                        </p:tgtEl>
                                        <p:attrNameLst>
                                          <p:attrName>ppt_w</p:attrName>
                                        </p:attrNameLst>
                                      </p:cBhvr>
                                      <p:tavLst>
                                        <p:tav tm="0">
                                          <p:val>
                                            <p:fltVal val="0"/>
                                          </p:val>
                                        </p:tav>
                                        <p:tav tm="100000">
                                          <p:val>
                                            <p:strVal val="#ppt_w"/>
                                          </p:val>
                                        </p:tav>
                                      </p:tavLst>
                                    </p:anim>
                                    <p:anim calcmode="lin" valueType="num">
                                      <p:cBhvr>
                                        <p:cTn id="22" dur="500" fill="hold"/>
                                        <p:tgtEl>
                                          <p:spTgt spid="8198"/>
                                        </p:tgtEl>
                                        <p:attrNameLst>
                                          <p:attrName>ppt_h</p:attrName>
                                        </p:attrNameLst>
                                      </p:cBhvr>
                                      <p:tavLst>
                                        <p:tav tm="0">
                                          <p:val>
                                            <p:fltVal val="0"/>
                                          </p:val>
                                        </p:tav>
                                        <p:tav tm="100000">
                                          <p:val>
                                            <p:strVal val="#ppt_h"/>
                                          </p:val>
                                        </p:tav>
                                      </p:tavLst>
                                    </p:anim>
                                    <p:animEffect transition="in" filter="fade">
                                      <p:cBhvr>
                                        <p:cTn id="23" dur="500"/>
                                        <p:tgtEl>
                                          <p:spTgt spid="819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200"/>
                                        </p:tgtEl>
                                        <p:attrNameLst>
                                          <p:attrName>style.visibility</p:attrName>
                                        </p:attrNameLst>
                                      </p:cBhvr>
                                      <p:to>
                                        <p:strVal val="visible"/>
                                      </p:to>
                                    </p:set>
                                    <p:anim calcmode="lin" valueType="num">
                                      <p:cBhvr>
                                        <p:cTn id="28" dur="500" fill="hold"/>
                                        <p:tgtEl>
                                          <p:spTgt spid="8200"/>
                                        </p:tgtEl>
                                        <p:attrNameLst>
                                          <p:attrName>ppt_w</p:attrName>
                                        </p:attrNameLst>
                                      </p:cBhvr>
                                      <p:tavLst>
                                        <p:tav tm="0">
                                          <p:val>
                                            <p:fltVal val="0"/>
                                          </p:val>
                                        </p:tav>
                                        <p:tav tm="100000">
                                          <p:val>
                                            <p:strVal val="#ppt_w"/>
                                          </p:val>
                                        </p:tav>
                                      </p:tavLst>
                                    </p:anim>
                                    <p:anim calcmode="lin" valueType="num">
                                      <p:cBhvr>
                                        <p:cTn id="29" dur="500" fill="hold"/>
                                        <p:tgtEl>
                                          <p:spTgt spid="8200"/>
                                        </p:tgtEl>
                                        <p:attrNameLst>
                                          <p:attrName>ppt_h</p:attrName>
                                        </p:attrNameLst>
                                      </p:cBhvr>
                                      <p:tavLst>
                                        <p:tav tm="0">
                                          <p:val>
                                            <p:fltVal val="0"/>
                                          </p:val>
                                        </p:tav>
                                        <p:tav tm="100000">
                                          <p:val>
                                            <p:strVal val="#ppt_h"/>
                                          </p:val>
                                        </p:tav>
                                      </p:tavLst>
                                    </p:anim>
                                    <p:animEffect transition="in" filter="fade">
                                      <p:cBhvr>
                                        <p:cTn id="30"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16" y="3645024"/>
            <a:ext cx="8928992" cy="2952328"/>
          </a:xfrm>
        </p:spPr>
        <p:txBody>
          <a:bodyPr>
            <a:normAutofit/>
          </a:bodyPr>
          <a:lstStyle/>
          <a:p>
            <a:pPr algn="just"/>
            <a:r>
              <a:rPr lang="es-CO" sz="3200" dirty="0">
                <a:effectLst/>
                <a:latin typeface="Arial Black" pitchFamily="34" charset="0"/>
              </a:rPr>
              <a:t>La realidad de la vida humana, evidenciada en la ciudadanía, se representa en la</a:t>
            </a:r>
            <a:br>
              <a:rPr lang="es-CO" sz="3200" dirty="0">
                <a:effectLst/>
                <a:latin typeface="Arial Black" pitchFamily="34" charset="0"/>
              </a:rPr>
            </a:br>
            <a:r>
              <a:rPr lang="es-CO" sz="3200" dirty="0" smtClean="0">
                <a:effectLst/>
                <a:latin typeface="Arial Black" pitchFamily="34" charset="0"/>
              </a:rPr>
              <a:t>interacción </a:t>
            </a:r>
            <a:r>
              <a:rPr lang="es-CO" sz="3200" dirty="0">
                <a:effectLst/>
                <a:latin typeface="Arial Black" pitchFamily="34" charset="0"/>
              </a:rPr>
              <a:t>de los rostros.</a:t>
            </a:r>
            <a:endParaRPr lang="es-CO" sz="3200" dirty="0">
              <a:latin typeface="Arial Black" pitchFamily="34" charset="0"/>
            </a:endParaRPr>
          </a:p>
        </p:txBody>
      </p:sp>
      <p:pic>
        <p:nvPicPr>
          <p:cNvPr id="9218" name="Picture 2" descr="http://delaurbe.udea.edu.co/wp-content/uploads/2013/04/Marcha-por-la-paz-2013-13-45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0"/>
            <a:ext cx="3969082" cy="3744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farm2.staticflickr.com/1237/905239056_c1a8481f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02331"/>
            <a:ext cx="4896544" cy="3658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16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35994"/>
            <a:ext cx="8928992" cy="2744934"/>
          </a:xfrm>
        </p:spPr>
        <p:txBody>
          <a:bodyPr>
            <a:normAutofit fontScale="92500" lnSpcReduction="10000"/>
          </a:bodyPr>
          <a:lstStyle/>
          <a:p>
            <a:pPr algn="just">
              <a:buFont typeface="Wingdings" pitchFamily="2" charset="2"/>
              <a:buChar char="v"/>
            </a:pPr>
            <a:r>
              <a:rPr lang="es-CO" b="1" dirty="0">
                <a:latin typeface="+mj-lt"/>
              </a:rPr>
              <a:t>Lo peor que le puede pasar a un pueblo, después de tanto tiempo de guerra es caer, </a:t>
            </a:r>
            <a:r>
              <a:rPr lang="es-CO" b="1" dirty="0" smtClean="0">
                <a:latin typeface="+mj-lt"/>
              </a:rPr>
              <a:t>sin darse </a:t>
            </a:r>
            <a:r>
              <a:rPr lang="es-CO" b="1" dirty="0">
                <a:latin typeface="+mj-lt"/>
              </a:rPr>
              <a:t>cuenta en un estado perpetuo de mentira y olvido, en donde la memoria no sabe </a:t>
            </a:r>
            <a:r>
              <a:rPr lang="es-CO" b="1" dirty="0" smtClean="0">
                <a:latin typeface="+mj-lt"/>
              </a:rPr>
              <a:t>cómo aceptar </a:t>
            </a:r>
            <a:r>
              <a:rPr lang="es-CO" b="1" dirty="0">
                <a:latin typeface="+mj-lt"/>
              </a:rPr>
              <a:t>y resolver los conflictos; por lo tanto es históricamente justo que hoy se </a:t>
            </a:r>
            <a:r>
              <a:rPr lang="es-CO" b="1" dirty="0" smtClean="0">
                <a:latin typeface="+mj-lt"/>
              </a:rPr>
              <a:t>puede hablar </a:t>
            </a:r>
            <a:r>
              <a:rPr lang="es-CO" b="1" dirty="0">
                <a:latin typeface="+mj-lt"/>
              </a:rPr>
              <a:t>del tiempo de las </a:t>
            </a:r>
            <a:r>
              <a:rPr lang="es-CO" b="1" dirty="0" smtClean="0">
                <a:latin typeface="+mj-lt"/>
              </a:rPr>
              <a:t>víctimas</a:t>
            </a:r>
            <a:endParaRPr lang="es-CO" b="1" dirty="0">
              <a:latin typeface="+mj-lt"/>
            </a:endParaRPr>
          </a:p>
        </p:txBody>
      </p:sp>
      <p:pic>
        <p:nvPicPr>
          <p:cNvPr id="10242" name="Picture 2" descr="http://cdn.elespectador.co/files/imagecache/560_width_display/images/201204/356bfa48bb6aa58c7fa6c7a2fcd79e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708920"/>
            <a:ext cx="5169955" cy="3696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http://t2.gstatic.com/images?q=tbn:ANd9GcTb_SXlspDvF5u84I04FwABpr074R9GiYQIaapXipIqXM-TPVgo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766" y="2996952"/>
            <a:ext cx="3849000" cy="30737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fade">
                                      <p:cBhvr>
                                        <p:cTn id="14" dur="1000"/>
                                        <p:tgtEl>
                                          <p:spTgt spid="10246"/>
                                        </p:tgtEl>
                                      </p:cBhvr>
                                    </p:animEffect>
                                    <p:anim calcmode="lin" valueType="num">
                                      <p:cBhvr>
                                        <p:cTn id="15" dur="1000" fill="hold"/>
                                        <p:tgtEl>
                                          <p:spTgt spid="10246"/>
                                        </p:tgtEl>
                                        <p:attrNameLst>
                                          <p:attrName>ppt_x</p:attrName>
                                        </p:attrNameLst>
                                      </p:cBhvr>
                                      <p:tavLst>
                                        <p:tav tm="0">
                                          <p:val>
                                            <p:strVal val="#ppt_x"/>
                                          </p:val>
                                        </p:tav>
                                        <p:tav tm="100000">
                                          <p:val>
                                            <p:strVal val="#ppt_x"/>
                                          </p:val>
                                        </p:tav>
                                      </p:tavLst>
                                    </p:anim>
                                    <p:anim calcmode="lin" valueType="num">
                                      <p:cBhvr>
                                        <p:cTn id="16"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182</TotalTime>
  <Words>476</Words>
  <Application>Microsoft Office PowerPoint</Application>
  <PresentationFormat>Presentación en pantalla (4:3)</PresentationFormat>
  <Paragraphs>36</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 Black</vt:lpstr>
      <vt:lpstr>Book Antiqua</vt:lpstr>
      <vt:lpstr>Lucida Sans</vt:lpstr>
      <vt:lpstr>Wingdings</vt:lpstr>
      <vt:lpstr>Wingdings 2</vt:lpstr>
      <vt:lpstr>Wingdings 3</vt:lpstr>
      <vt:lpstr>Vértice</vt:lpstr>
      <vt:lpstr>Presentación de PowerPoint</vt:lpstr>
      <vt:lpstr>Presentación de PowerPoint</vt:lpstr>
      <vt:lpstr>Presentación de PowerPoint</vt:lpstr>
      <vt:lpstr>Presentación de PowerPoint</vt:lpstr>
      <vt:lpstr>Presentación de PowerPoint</vt:lpstr>
      <vt:lpstr>Presentación de PowerPoint</vt:lpstr>
      <vt:lpstr>LA MEMORIA CONTRA LA CULTURA DE LO INHUMANO</vt:lpstr>
      <vt:lpstr>La realidad de la vida humana, evidenciada en la ciudadanía, se representa en la interacción de los rostros.</vt:lpstr>
      <vt:lpstr>Presentación de PowerPoint</vt:lpstr>
      <vt:lpstr>RELATO, ESCUCHA Y MEMORIA.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SUSANA CASTANEDA FLOREZ</cp:lastModifiedBy>
  <cp:revision>27</cp:revision>
  <dcterms:created xsi:type="dcterms:W3CDTF">2013-06-12T02:24:01Z</dcterms:created>
  <dcterms:modified xsi:type="dcterms:W3CDTF">2016-11-09T14:15:47Z</dcterms:modified>
</cp:coreProperties>
</file>