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handoutMasterIdLst>
    <p:handoutMasterId r:id="rId12"/>
  </p:handoutMasterIdLst>
  <p:sldIdLst>
    <p:sldId id="257" r:id="rId2"/>
    <p:sldId id="258" r:id="rId3"/>
    <p:sldId id="267" r:id="rId4"/>
    <p:sldId id="259" r:id="rId5"/>
    <p:sldId id="262" r:id="rId6"/>
    <p:sldId id="263" r:id="rId7"/>
    <p:sldId id="264" r:id="rId8"/>
    <p:sldId id="265" r:id="rId9"/>
    <p:sldId id="268" r:id="rId10"/>
    <p:sldId id="266" r:id="rId11"/>
  </p:sldIdLst>
  <p:sldSz cx="12192000" cy="6858000"/>
  <p:notesSz cx="68580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71" d="100"/>
        <a:sy n="7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FB9AC4C-52E8-4580-8272-4848B75903C0}" type="datetimeFigureOut">
              <a:rPr lang="es-CO" smtClean="0"/>
              <a:pPr/>
              <a:t>05/11/2016</a:t>
            </a:fld>
            <a:endParaRPr lang="es-CO"/>
          </a:p>
        </p:txBody>
      </p:sp>
      <p:sp>
        <p:nvSpPr>
          <p:cNvPr id="4" name="3 Marcador de pie de página"/>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393F96D-29F9-47BF-9604-96FAD2631927}" type="slidenum">
              <a:rPr lang="es-CO" smtClean="0"/>
              <a:pPr/>
              <a:t>‹Nº›</a:t>
            </a:fld>
            <a:endParaRPr lang="es-CO"/>
          </a:p>
        </p:txBody>
      </p:sp>
    </p:spTree>
    <p:extLst>
      <p:ext uri="{BB962C8B-B14F-4D97-AF65-F5344CB8AC3E}">
        <p14:creationId xmlns:p14="http://schemas.microsoft.com/office/powerpoint/2010/main" val="17621469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777614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367367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A72FB1-F77D-49A6-9C12-C84BADA288BA}" type="slidenum">
              <a:rPr lang="es-CO" smtClean="0"/>
              <a:pPr/>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9915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2569155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A72FB1-F77D-49A6-9C12-C84BADA288BA}" type="slidenum">
              <a:rPr lang="es-CO" smtClean="0"/>
              <a:pPr/>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5513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991761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101305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392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235249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91915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248065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59774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80121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75609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289924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64578B3-31F3-467A-A0E4-7A706174055E}" type="datetimeFigureOut">
              <a:rPr lang="es-CO" smtClean="0"/>
              <a:pPr/>
              <a:t>05/11/2016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5A72FB1-F77D-49A6-9C12-C84BADA288BA}" type="slidenum">
              <a:rPr lang="es-CO" smtClean="0"/>
              <a:pPr/>
              <a:t>‹Nº›</a:t>
            </a:fld>
            <a:endParaRPr lang="es-CO"/>
          </a:p>
        </p:txBody>
      </p:sp>
    </p:spTree>
    <p:extLst>
      <p:ext uri="{BB962C8B-B14F-4D97-AF65-F5344CB8AC3E}">
        <p14:creationId xmlns:p14="http://schemas.microsoft.com/office/powerpoint/2010/main" val="332187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4578B3-31F3-467A-A0E4-7A706174055E}" type="datetimeFigureOut">
              <a:rPr lang="es-CO" smtClean="0"/>
              <a:pPr/>
              <a:t>05/11/2016</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A72FB1-F77D-49A6-9C12-C84BADA288BA}" type="slidenum">
              <a:rPr lang="es-CO" smtClean="0"/>
              <a:pPr/>
              <a:t>‹Nº›</a:t>
            </a:fld>
            <a:endParaRPr lang="es-CO"/>
          </a:p>
        </p:txBody>
      </p:sp>
    </p:spTree>
    <p:extLst>
      <p:ext uri="{BB962C8B-B14F-4D97-AF65-F5344CB8AC3E}">
        <p14:creationId xmlns:p14="http://schemas.microsoft.com/office/powerpoint/2010/main" val="375159440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0842" y="1"/>
            <a:ext cx="9144000" cy="1377538"/>
          </a:xfrm>
          <a:ln>
            <a:solidFill>
              <a:schemeClr val="accent6"/>
            </a:solidFill>
          </a:ln>
        </p:spPr>
        <p:txBody>
          <a:bodyPr>
            <a:normAutofit/>
          </a:bodyPr>
          <a:lstStyle/>
          <a:p>
            <a:r>
              <a:rPr lang="es-CO" sz="4000" b="1" dirty="0" smtClean="0">
                <a:solidFill>
                  <a:srgbClr val="002060"/>
                </a:solidFill>
                <a:latin typeface="Bauhaus 93" panose="04030905020B02020C02" pitchFamily="82" charset="0"/>
              </a:rPr>
              <a:t>Derribando fronteras </a:t>
            </a:r>
            <a:br>
              <a:rPr lang="es-CO" sz="4000" b="1" dirty="0" smtClean="0">
                <a:solidFill>
                  <a:srgbClr val="002060"/>
                </a:solidFill>
                <a:latin typeface="Bauhaus 93" panose="04030905020B02020C02" pitchFamily="82" charset="0"/>
              </a:rPr>
            </a:br>
            <a:r>
              <a:rPr lang="es-CO" sz="4000" b="1" dirty="0" smtClean="0">
                <a:solidFill>
                  <a:srgbClr val="002060"/>
                </a:solidFill>
                <a:latin typeface="Bauhaus 93" panose="04030905020B02020C02" pitchFamily="82" charset="0"/>
              </a:rPr>
              <a:t>para construir sueños</a:t>
            </a:r>
            <a:endParaRPr lang="es-CO" sz="4000" b="1" dirty="0">
              <a:solidFill>
                <a:srgbClr val="002060"/>
              </a:solidFill>
              <a:latin typeface="Bauhaus 93" panose="04030905020B02020C02" pitchFamily="82" charset="0"/>
            </a:endParaRPr>
          </a:p>
        </p:txBody>
      </p:sp>
      <p:sp>
        <p:nvSpPr>
          <p:cNvPr id="3" name="2 CuadroTexto"/>
          <p:cNvSpPr txBox="1"/>
          <p:nvPr/>
        </p:nvSpPr>
        <p:spPr>
          <a:xfrm>
            <a:off x="1249251" y="2224483"/>
            <a:ext cx="8114882" cy="3847207"/>
          </a:xfrm>
          <a:prstGeom prst="rect">
            <a:avLst/>
          </a:prstGeom>
          <a:noFill/>
        </p:spPr>
        <p:txBody>
          <a:bodyPr wrap="square" rtlCol="0">
            <a:spAutoFit/>
          </a:bodyPr>
          <a:lstStyle/>
          <a:p>
            <a:pPr algn="ctr"/>
            <a:r>
              <a:rPr lang="es-CO" sz="3200" i="1" dirty="0">
                <a:latin typeface="Harrington" panose="04040505050A02020702" pitchFamily="82" charset="0"/>
              </a:rPr>
              <a:t>“</a:t>
            </a:r>
            <a:r>
              <a:rPr lang="es-CO" sz="3200" b="1" i="1" dirty="0">
                <a:latin typeface="Harrington" panose="04040505050A02020702" pitchFamily="82" charset="0"/>
              </a:rPr>
              <a:t>La conciencia de nuestra humanidad en esta era planetaria debería conducirnos a la solidaridad y a la conmiseración recíproca entre individuos y de todos para con todos.  La educación del futuro debe enseñar una ética de la comprensión planetaria</a:t>
            </a:r>
            <a:r>
              <a:rPr lang="es-CO" sz="3200" b="1" i="1" dirty="0" smtClean="0">
                <a:latin typeface="Harrington" panose="04040505050A02020702" pitchFamily="82" charset="0"/>
              </a:rPr>
              <a:t>”</a:t>
            </a:r>
          </a:p>
          <a:p>
            <a:pPr algn="ctr"/>
            <a:endParaRPr lang="es-CO" sz="3200" dirty="0">
              <a:latin typeface="Harrington" panose="04040505050A02020702" pitchFamily="82" charset="0"/>
            </a:endParaRPr>
          </a:p>
          <a:p>
            <a:pPr algn="ctr"/>
            <a:r>
              <a:rPr lang="es-CO" sz="2000" b="1" i="1" dirty="0">
                <a:latin typeface="Harrington" panose="04040505050A02020702" pitchFamily="82" charset="0"/>
              </a:rPr>
              <a:t>Edgar </a:t>
            </a:r>
            <a:r>
              <a:rPr lang="es-CO" sz="2000" b="1" i="1" dirty="0" err="1">
                <a:latin typeface="Harrington" panose="04040505050A02020702" pitchFamily="82" charset="0"/>
              </a:rPr>
              <a:t>Morin</a:t>
            </a:r>
            <a:endParaRPr lang="es-CO" sz="2000" dirty="0">
              <a:latin typeface="Harrington" panose="04040505050A02020702" pitchFamily="82" charset="0"/>
            </a:endParaRPr>
          </a:p>
        </p:txBody>
      </p:sp>
    </p:spTree>
    <p:extLst>
      <p:ext uri="{BB962C8B-B14F-4D97-AF65-F5344CB8AC3E}">
        <p14:creationId xmlns:p14="http://schemas.microsoft.com/office/powerpoint/2010/main" val="1536651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0842" y="1"/>
            <a:ext cx="9144000" cy="1377538"/>
          </a:xfrm>
          <a:ln>
            <a:solidFill>
              <a:schemeClr val="accent6"/>
            </a:solidFill>
          </a:ln>
        </p:spPr>
        <p:txBody>
          <a:bodyPr>
            <a:normAutofit/>
          </a:bodyPr>
          <a:lstStyle/>
          <a:p>
            <a:r>
              <a:rPr lang="es-CO" sz="4000" b="1" dirty="0" smtClean="0">
                <a:solidFill>
                  <a:srgbClr val="002060"/>
                </a:solidFill>
                <a:latin typeface="Bauhaus 93" panose="04030905020B02020C02" pitchFamily="82" charset="0"/>
              </a:rPr>
              <a:t>Derribando fronteras </a:t>
            </a:r>
            <a:br>
              <a:rPr lang="es-CO" sz="4000" b="1" dirty="0" smtClean="0">
                <a:solidFill>
                  <a:srgbClr val="002060"/>
                </a:solidFill>
                <a:latin typeface="Bauhaus 93" panose="04030905020B02020C02" pitchFamily="82" charset="0"/>
              </a:rPr>
            </a:br>
            <a:r>
              <a:rPr lang="es-CO" sz="4000" b="1" dirty="0" smtClean="0">
                <a:solidFill>
                  <a:srgbClr val="002060"/>
                </a:solidFill>
                <a:latin typeface="Bauhaus 93" panose="04030905020B02020C02" pitchFamily="82" charset="0"/>
              </a:rPr>
              <a:t>para construir sueños</a:t>
            </a:r>
            <a:endParaRPr lang="es-CO" sz="4000" b="1" dirty="0">
              <a:solidFill>
                <a:srgbClr val="002060"/>
              </a:solidFill>
              <a:latin typeface="Bauhaus 93" panose="04030905020B02020C02" pitchFamily="82" charset="0"/>
            </a:endParaRPr>
          </a:p>
        </p:txBody>
      </p:sp>
      <p:sp>
        <p:nvSpPr>
          <p:cNvPr id="3" name="2 CuadroTexto"/>
          <p:cNvSpPr txBox="1"/>
          <p:nvPr/>
        </p:nvSpPr>
        <p:spPr>
          <a:xfrm>
            <a:off x="1363580" y="2117558"/>
            <a:ext cx="7721154" cy="4278094"/>
          </a:xfrm>
          <a:prstGeom prst="rect">
            <a:avLst/>
          </a:prstGeom>
          <a:noFill/>
        </p:spPr>
        <p:txBody>
          <a:bodyPr wrap="square" rtlCol="0">
            <a:spAutoFit/>
          </a:bodyPr>
          <a:lstStyle/>
          <a:p>
            <a:pPr algn="ctr"/>
            <a:r>
              <a:rPr lang="es-CO" b="1" dirty="0"/>
              <a:t>“</a:t>
            </a:r>
            <a:r>
              <a:rPr lang="es-CO" sz="2800" b="1" dirty="0">
                <a:latin typeface="Harrington" panose="04040505050A02020702" pitchFamily="82" charset="0"/>
              </a:rPr>
              <a:t>Lo que me consuela es que todos somos así. Muy condicionados y limitados por nuestros propios ojos, dependiendo unos de otros. Y es intercambiando experiencias, en franco y humilde diálogo, como vamos a discernir mejor las cosas que vemos, y a romper las barreras que sin razón nos separan. Pues nadie es dueño de la verdad. Sólo intérprete</a:t>
            </a:r>
            <a:r>
              <a:rPr lang="es-CO" sz="2800" b="1" dirty="0" smtClean="0">
                <a:latin typeface="Harrington" panose="04040505050A02020702" pitchFamily="82" charset="0"/>
              </a:rPr>
              <a:t>.”</a:t>
            </a:r>
          </a:p>
          <a:p>
            <a:pPr algn="ctr"/>
            <a:r>
              <a:rPr lang="es-CO" sz="2800" b="1" dirty="0" smtClean="0">
                <a:latin typeface="Harrington" panose="04040505050A02020702" pitchFamily="82" charset="0"/>
              </a:rPr>
              <a:t> </a:t>
            </a:r>
          </a:p>
          <a:p>
            <a:pPr algn="ctr"/>
            <a:r>
              <a:rPr lang="es-CO" sz="2000" dirty="0" smtClean="0">
                <a:latin typeface="Harrington" panose="04040505050A02020702" pitchFamily="82" charset="0"/>
              </a:rPr>
              <a:t>Carlos </a:t>
            </a:r>
            <a:r>
              <a:rPr lang="es-CO" sz="2000" dirty="0" err="1">
                <a:latin typeface="Harrington" panose="04040505050A02020702" pitchFamily="82" charset="0"/>
              </a:rPr>
              <a:t>Mesters</a:t>
            </a:r>
            <a:r>
              <a:rPr lang="es-CO" sz="2000" dirty="0">
                <a:latin typeface="Harrington" panose="04040505050A02020702" pitchFamily="82" charset="0"/>
              </a:rPr>
              <a:t> (Por detrás de las </a:t>
            </a:r>
            <a:r>
              <a:rPr lang="es-CO" sz="2000" dirty="0" smtClean="0">
                <a:latin typeface="Harrington" panose="04040505050A02020702" pitchFamily="82" charset="0"/>
              </a:rPr>
              <a:t>palabras) </a:t>
            </a:r>
            <a:endParaRPr lang="es-CO" sz="2000" dirty="0">
              <a:latin typeface="Harrington" panose="04040505050A02020702" pitchFamily="82" charset="0"/>
            </a:endParaRPr>
          </a:p>
        </p:txBody>
      </p:sp>
    </p:spTree>
    <p:extLst>
      <p:ext uri="{BB962C8B-B14F-4D97-AF65-F5344CB8AC3E}">
        <p14:creationId xmlns:p14="http://schemas.microsoft.com/office/powerpoint/2010/main" val="2863088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0842" y="1"/>
            <a:ext cx="9144000" cy="1377538"/>
          </a:xfrm>
          <a:ln>
            <a:solidFill>
              <a:schemeClr val="accent6"/>
            </a:solidFill>
          </a:ln>
        </p:spPr>
        <p:txBody>
          <a:bodyPr>
            <a:normAutofit/>
          </a:bodyPr>
          <a:lstStyle/>
          <a:p>
            <a:r>
              <a:rPr lang="es-CO" sz="4000" b="1" dirty="0" smtClean="0">
                <a:solidFill>
                  <a:srgbClr val="002060"/>
                </a:solidFill>
                <a:latin typeface="Bauhaus 93" panose="04030905020B02020C02" pitchFamily="82" charset="0"/>
              </a:rPr>
              <a:t>Derribando fronteras </a:t>
            </a:r>
            <a:br>
              <a:rPr lang="es-CO" sz="4000" b="1" dirty="0" smtClean="0">
                <a:solidFill>
                  <a:srgbClr val="002060"/>
                </a:solidFill>
                <a:latin typeface="Bauhaus 93" panose="04030905020B02020C02" pitchFamily="82" charset="0"/>
              </a:rPr>
            </a:br>
            <a:r>
              <a:rPr lang="es-CO" sz="4000" b="1" dirty="0" smtClean="0">
                <a:solidFill>
                  <a:srgbClr val="002060"/>
                </a:solidFill>
                <a:latin typeface="Bauhaus 93" panose="04030905020B02020C02" pitchFamily="82" charset="0"/>
              </a:rPr>
              <a:t>para construir sueños</a:t>
            </a:r>
            <a:endParaRPr lang="es-CO" sz="4000" b="1" dirty="0">
              <a:solidFill>
                <a:srgbClr val="002060"/>
              </a:solidFill>
              <a:latin typeface="Bauhaus 93" panose="04030905020B02020C02" pitchFamily="82" charset="0"/>
            </a:endParaRPr>
          </a:p>
        </p:txBody>
      </p:sp>
      <p:sp>
        <p:nvSpPr>
          <p:cNvPr id="3" name="Elipse 2"/>
          <p:cNvSpPr/>
          <p:nvPr/>
        </p:nvSpPr>
        <p:spPr>
          <a:xfrm>
            <a:off x="315842" y="1966626"/>
            <a:ext cx="5486400" cy="4351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509666" y="2758190"/>
            <a:ext cx="4988716" cy="3908762"/>
          </a:xfrm>
          <a:prstGeom prst="rect">
            <a:avLst/>
          </a:prstGeom>
          <a:noFill/>
        </p:spPr>
        <p:txBody>
          <a:bodyPr wrap="square" rtlCol="0">
            <a:spAutoFit/>
          </a:bodyPr>
          <a:lstStyle/>
          <a:p>
            <a:pPr algn="ctr"/>
            <a:r>
              <a:rPr lang="es-MX" sz="2800" dirty="0" smtClean="0"/>
              <a:t>PROYECTO </a:t>
            </a:r>
            <a:r>
              <a:rPr lang="es-MX" sz="2800" dirty="0"/>
              <a:t>QUE SURGE COMO RESPUESTA  A UNA NECESIDAD LATENTE EN ALGUNOS SECTORES DEL MUNICIPIO DE ANDES DONDE EXISTEN BROTES DE MARCACIONES IMAGINARIAS O LÍMITES INVISIBLES.  </a:t>
            </a:r>
            <a:endParaRPr lang="es-CO" sz="2800" dirty="0"/>
          </a:p>
          <a:p>
            <a:pPr algn="ctr"/>
            <a:r>
              <a:rPr lang="es-MX" sz="2400" dirty="0"/>
              <a:t> </a:t>
            </a:r>
            <a:endParaRPr lang="es-CO" sz="24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845734"/>
            <a:ext cx="5055343" cy="3799840"/>
          </a:xfrm>
          <a:prstGeom prst="rect">
            <a:avLst/>
          </a:prstGeom>
          <a:solidFill>
            <a:srgbClr val="FFFFFF">
              <a:shade val="85000"/>
            </a:srgbClr>
          </a:solidFill>
          <a:ln w="190500" cap="sq">
            <a:solidFill>
              <a:schemeClr val="accent2">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63088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0842" y="1"/>
            <a:ext cx="9144000" cy="1377538"/>
          </a:xfrm>
          <a:ln>
            <a:solidFill>
              <a:schemeClr val="accent6"/>
            </a:solidFill>
          </a:ln>
        </p:spPr>
        <p:txBody>
          <a:bodyPr>
            <a:normAutofit/>
          </a:bodyPr>
          <a:lstStyle/>
          <a:p>
            <a:r>
              <a:rPr lang="es-CO" sz="4000" b="1" dirty="0" smtClean="0">
                <a:solidFill>
                  <a:srgbClr val="002060"/>
                </a:solidFill>
                <a:latin typeface="Bauhaus 93" panose="04030905020B02020C02" pitchFamily="82" charset="0"/>
              </a:rPr>
              <a:t>Derribando fronteras </a:t>
            </a:r>
            <a:br>
              <a:rPr lang="es-CO" sz="4000" b="1" dirty="0" smtClean="0">
                <a:solidFill>
                  <a:srgbClr val="002060"/>
                </a:solidFill>
                <a:latin typeface="Bauhaus 93" panose="04030905020B02020C02" pitchFamily="82" charset="0"/>
              </a:rPr>
            </a:br>
            <a:r>
              <a:rPr lang="es-CO" sz="4000" b="1" dirty="0" smtClean="0">
                <a:solidFill>
                  <a:srgbClr val="002060"/>
                </a:solidFill>
                <a:latin typeface="Bauhaus 93" panose="04030905020B02020C02" pitchFamily="82" charset="0"/>
              </a:rPr>
              <a:t>para construir sueños</a:t>
            </a:r>
            <a:endParaRPr lang="es-CO" sz="4000" b="1" dirty="0">
              <a:solidFill>
                <a:srgbClr val="002060"/>
              </a:solidFill>
              <a:latin typeface="Bauhaus 93" panose="04030905020B02020C02" pitchFamily="82"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1014" y="1663429"/>
            <a:ext cx="6492101" cy="4879777"/>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CuadroTexto"/>
          <p:cNvSpPr txBox="1"/>
          <p:nvPr/>
        </p:nvSpPr>
        <p:spPr>
          <a:xfrm>
            <a:off x="799672" y="1829383"/>
            <a:ext cx="3022821" cy="4462760"/>
          </a:xfrm>
          <a:prstGeom prst="rect">
            <a:avLst/>
          </a:prstGeom>
          <a:noFill/>
        </p:spPr>
        <p:txBody>
          <a:bodyPr wrap="square" rtlCol="0">
            <a:spAutoFit/>
          </a:bodyPr>
          <a:lstStyle/>
          <a:p>
            <a:r>
              <a:rPr lang="es-MX" sz="2200" dirty="0" smtClean="0"/>
              <a:t>JÓVENES </a:t>
            </a:r>
            <a:r>
              <a:rPr lang="es-MX" sz="2200" dirty="0"/>
              <a:t>DE LOS GRADOS 9º, 10º, 11º Y </a:t>
            </a:r>
            <a:r>
              <a:rPr lang="es-MX" sz="2200" dirty="0" smtClean="0"/>
              <a:t>UNIVERSITARIOS REALIZAN UNA </a:t>
            </a:r>
            <a:r>
              <a:rPr lang="es-MX" sz="2200" dirty="0"/>
              <a:t>EXPERIENCIA DE SERVICIO SOCIAL CON NIÑOS ENTRE LOS </a:t>
            </a:r>
            <a:r>
              <a:rPr lang="es-MX" sz="2200" dirty="0" smtClean="0"/>
              <a:t>TRES </a:t>
            </a:r>
            <a:r>
              <a:rPr lang="es-MX" sz="2200" dirty="0"/>
              <a:t>Y CATORCE AÑOS DE </a:t>
            </a:r>
            <a:r>
              <a:rPr lang="es-MX" sz="2200" dirty="0" smtClean="0"/>
              <a:t>TRECE SECTORES VULNERABLES DEL MUNICIPIO Y TRES VEREDAS</a:t>
            </a:r>
            <a:endParaRPr lang="es-CO" sz="2200" dirty="0"/>
          </a:p>
          <a:p>
            <a:r>
              <a:rPr lang="es-MX" sz="2000" dirty="0"/>
              <a:t> </a:t>
            </a:r>
            <a:endParaRPr lang="es-CO" sz="2000" dirty="0"/>
          </a:p>
        </p:txBody>
      </p:sp>
    </p:spTree>
    <p:extLst>
      <p:ext uri="{BB962C8B-B14F-4D97-AF65-F5344CB8AC3E}">
        <p14:creationId xmlns:p14="http://schemas.microsoft.com/office/powerpoint/2010/main" val="42589470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0842" y="1"/>
            <a:ext cx="9144000" cy="1377538"/>
          </a:xfrm>
          <a:ln>
            <a:solidFill>
              <a:schemeClr val="accent6"/>
            </a:solidFill>
          </a:ln>
        </p:spPr>
        <p:txBody>
          <a:bodyPr>
            <a:normAutofit/>
          </a:bodyPr>
          <a:lstStyle/>
          <a:p>
            <a:r>
              <a:rPr lang="es-CO" sz="4000" b="1" dirty="0" smtClean="0">
                <a:solidFill>
                  <a:srgbClr val="002060"/>
                </a:solidFill>
                <a:latin typeface="Bauhaus 93" panose="04030905020B02020C02" pitchFamily="82" charset="0"/>
              </a:rPr>
              <a:t>Derribando fronteras </a:t>
            </a:r>
            <a:br>
              <a:rPr lang="es-CO" sz="4000" b="1" dirty="0" smtClean="0">
                <a:solidFill>
                  <a:srgbClr val="002060"/>
                </a:solidFill>
                <a:latin typeface="Bauhaus 93" panose="04030905020B02020C02" pitchFamily="82" charset="0"/>
              </a:rPr>
            </a:br>
            <a:r>
              <a:rPr lang="es-CO" sz="4000" b="1" dirty="0" smtClean="0">
                <a:solidFill>
                  <a:srgbClr val="002060"/>
                </a:solidFill>
                <a:latin typeface="Bauhaus 93" panose="04030905020B02020C02" pitchFamily="82" charset="0"/>
              </a:rPr>
              <a:t>para construir sueños</a:t>
            </a:r>
            <a:endParaRPr lang="es-CO" sz="4000" b="1" dirty="0">
              <a:solidFill>
                <a:srgbClr val="002060"/>
              </a:solidFill>
              <a:latin typeface="Bauhaus 93" panose="04030905020B02020C02" pitchFamily="82" charset="0"/>
            </a:endParaRPr>
          </a:p>
        </p:txBody>
      </p:sp>
      <p:sp>
        <p:nvSpPr>
          <p:cNvPr id="3" name="2 CuadroTexto"/>
          <p:cNvSpPr txBox="1"/>
          <p:nvPr/>
        </p:nvSpPr>
        <p:spPr>
          <a:xfrm>
            <a:off x="321973" y="1403797"/>
            <a:ext cx="6832362" cy="5324535"/>
          </a:xfrm>
          <a:prstGeom prst="rect">
            <a:avLst/>
          </a:prstGeom>
          <a:noFill/>
          <a:ln>
            <a:noFill/>
          </a:ln>
        </p:spPr>
        <p:txBody>
          <a:bodyPr wrap="square" rtlCol="0">
            <a:spAutoFit/>
          </a:bodyPr>
          <a:lstStyle/>
          <a:p>
            <a:pPr lvl="0" algn="ctr"/>
            <a:r>
              <a:rPr lang="es-ES_tradnl" sz="1700" b="1" dirty="0" smtClean="0"/>
              <a:t>NOS </a:t>
            </a:r>
            <a:r>
              <a:rPr lang="es-ES_tradnl" sz="1700" b="1" dirty="0" smtClean="0"/>
              <a:t>FORMAMOS</a:t>
            </a:r>
          </a:p>
          <a:p>
            <a:pPr lvl="0" algn="ctr"/>
            <a:endParaRPr lang="es-ES_tradnl" sz="1700" b="1" dirty="0" smtClean="0"/>
          </a:p>
          <a:p>
            <a:pPr lvl="0" algn="just"/>
            <a:r>
              <a:rPr lang="es-ES_tradnl" sz="1700" b="1" dirty="0" smtClean="0"/>
              <a:t>Formar </a:t>
            </a:r>
            <a:r>
              <a:rPr lang="es-ES_tradnl" sz="1700" b="1" dirty="0"/>
              <a:t>en una cultura de la vida y del amor </a:t>
            </a:r>
            <a:r>
              <a:rPr lang="es-ES_tradnl" sz="1700" dirty="0"/>
              <a:t>ayudando a descubrir el sentido y la belleza de la propia existencia, que no se funda en el aparecer o en el parecer, sino en el ser.  Esto exige un autoconocimiento y un autorreconocimiento que genere dinamismos que ayuden a descubrir el propio proyecto de vida.</a:t>
            </a:r>
            <a:endParaRPr lang="es-CO" sz="1700" dirty="0"/>
          </a:p>
          <a:p>
            <a:pPr lvl="0" algn="just"/>
            <a:r>
              <a:rPr lang="es-ES_tradnl" sz="1700" b="1" dirty="0" smtClean="0"/>
              <a:t>Formar </a:t>
            </a:r>
            <a:r>
              <a:rPr lang="es-ES_tradnl" sz="1700" b="1" dirty="0"/>
              <a:t>para vivir juntos </a:t>
            </a:r>
            <a:r>
              <a:rPr lang="es-ES_tradnl" sz="1700" dirty="0"/>
              <a:t>ya</a:t>
            </a:r>
            <a:r>
              <a:rPr lang="es-ES_tradnl" sz="1700" b="1" dirty="0"/>
              <a:t> </a:t>
            </a:r>
            <a:r>
              <a:rPr lang="es-ES_tradnl" sz="1700" dirty="0"/>
              <a:t>que es una necesidad arraigada en las aspiraciones más auténticas de la persona.  Partiendo de la necesidad que se tiene de relacionarse con el otro, se busca profundizar en la dinámica de las relaciones a través del conocimiento del otro para poder comprenderlo, reconocerlo y escucharlo de una manera dialógica que ayude a superar los conflictos que son inherentes al intercambio entre diversidades.</a:t>
            </a:r>
            <a:endParaRPr lang="es-CO" sz="1700" dirty="0"/>
          </a:p>
          <a:p>
            <a:pPr lvl="0" algn="just"/>
            <a:r>
              <a:rPr lang="es-ES_tradnl" sz="1700" b="1" dirty="0" smtClean="0"/>
              <a:t>Formar </a:t>
            </a:r>
            <a:r>
              <a:rPr lang="es-ES_tradnl" sz="1700" b="1" dirty="0"/>
              <a:t>en la solidaridad y en el servicio.  </a:t>
            </a:r>
            <a:r>
              <a:rPr lang="es-ES_tradnl" sz="1700" dirty="0"/>
              <a:t>En la pedagogía de amar y de sentirse amados surgen sentimientos y pensamientos de confianza, de agradecimiento, de gratuidad y de servicio, que hacen posible el salir de sí mismos para ir al encuentro de las necesidades del otro </a:t>
            </a:r>
            <a:r>
              <a:rPr lang="es-ES_tradnl" sz="1700" b="1" dirty="0"/>
              <a:t>cuidando de él</a:t>
            </a:r>
            <a:r>
              <a:rPr lang="es-ES_tradnl" sz="1700" dirty="0"/>
              <a:t>, sin generar dependencia.</a:t>
            </a:r>
            <a:endParaRPr lang="es-CO" sz="1700" dirty="0"/>
          </a:p>
          <a:p>
            <a:pPr algn="just"/>
            <a:endParaRPr lang="es-CO" sz="17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468" y="1991360"/>
            <a:ext cx="3213100" cy="2415121"/>
          </a:xfrm>
          <a:prstGeom prst="rect">
            <a:avLst/>
          </a:prstGeom>
          <a:effectLst>
            <a:outerShdw blurRad="50800" dist="38100" dir="2700000" algn="tl" rotWithShape="0">
              <a:prstClr val="black">
                <a:alpha val="40000"/>
              </a:prstClr>
            </a:outerShdw>
          </a:effec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434" y="3928533"/>
            <a:ext cx="3071567" cy="23087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3088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0842" y="1"/>
            <a:ext cx="9144000" cy="1377538"/>
          </a:xfrm>
          <a:ln>
            <a:solidFill>
              <a:schemeClr val="accent6"/>
            </a:solidFill>
          </a:ln>
        </p:spPr>
        <p:txBody>
          <a:bodyPr>
            <a:normAutofit/>
          </a:bodyPr>
          <a:lstStyle/>
          <a:p>
            <a:r>
              <a:rPr lang="es-CO" sz="4000" b="1" dirty="0" smtClean="0">
                <a:solidFill>
                  <a:srgbClr val="002060"/>
                </a:solidFill>
                <a:latin typeface="Bauhaus 93" panose="04030905020B02020C02" pitchFamily="82" charset="0"/>
              </a:rPr>
              <a:t>Derribando fronteras </a:t>
            </a:r>
            <a:br>
              <a:rPr lang="es-CO" sz="4000" b="1" dirty="0" smtClean="0">
                <a:solidFill>
                  <a:srgbClr val="002060"/>
                </a:solidFill>
                <a:latin typeface="Bauhaus 93" panose="04030905020B02020C02" pitchFamily="82" charset="0"/>
              </a:rPr>
            </a:br>
            <a:r>
              <a:rPr lang="es-CO" sz="4000" b="1" dirty="0" smtClean="0">
                <a:solidFill>
                  <a:srgbClr val="002060"/>
                </a:solidFill>
                <a:latin typeface="Bauhaus 93" panose="04030905020B02020C02" pitchFamily="82" charset="0"/>
              </a:rPr>
              <a:t>para construir sueños</a:t>
            </a:r>
            <a:endParaRPr lang="es-CO" sz="4000" b="1" dirty="0">
              <a:solidFill>
                <a:srgbClr val="002060"/>
              </a:solidFill>
              <a:latin typeface="Bauhaus 93" panose="04030905020B02020C02" pitchFamily="82"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4034" y="4048760"/>
            <a:ext cx="3557213" cy="2673773"/>
          </a:xfrm>
          <a:prstGeom prst="rect">
            <a:avLst/>
          </a:prstGeom>
          <a:ln>
            <a:noFill/>
          </a:ln>
          <a:effectLst>
            <a:glow rad="228600">
              <a:schemeClr val="accent2">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367" y="4048834"/>
            <a:ext cx="3560233" cy="2676043"/>
          </a:xfrm>
          <a:prstGeom prst="rect">
            <a:avLst/>
          </a:prstGeom>
          <a:ln>
            <a:noFill/>
          </a:ln>
          <a:effectLst>
            <a:glow rad="228600">
              <a:schemeClr val="accent2">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4 CuadroTexto"/>
          <p:cNvSpPr txBox="1"/>
          <p:nvPr/>
        </p:nvSpPr>
        <p:spPr>
          <a:xfrm>
            <a:off x="1473484" y="1352584"/>
            <a:ext cx="8935453" cy="2954655"/>
          </a:xfrm>
          <a:prstGeom prst="rect">
            <a:avLst/>
          </a:prstGeom>
          <a:noFill/>
        </p:spPr>
        <p:txBody>
          <a:bodyPr wrap="square" rtlCol="0">
            <a:spAutoFit/>
          </a:bodyPr>
          <a:lstStyle/>
          <a:p>
            <a:pPr algn="ctr"/>
            <a:r>
              <a:rPr lang="es-CO" sz="2400" b="1" dirty="0" smtClean="0"/>
              <a:t>NOS PROYECTAMOS</a:t>
            </a:r>
          </a:p>
          <a:p>
            <a:pPr algn="ctr"/>
            <a:endParaRPr lang="es-CO" b="1" dirty="0" smtClean="0"/>
          </a:p>
          <a:p>
            <a:r>
              <a:rPr lang="es-MX" dirty="0" smtClean="0"/>
              <a:t>SE </a:t>
            </a:r>
            <a:r>
              <a:rPr lang="es-MX" dirty="0"/>
              <a:t>REALIZAN ACTIVIDADES LÚDICAS Y </a:t>
            </a:r>
            <a:r>
              <a:rPr lang="es-MX" dirty="0" smtClean="0"/>
              <a:t>RECREATIVAS. </a:t>
            </a:r>
          </a:p>
          <a:p>
            <a:r>
              <a:rPr lang="es-MX" dirty="0" smtClean="0"/>
              <a:t>SE </a:t>
            </a:r>
            <a:r>
              <a:rPr lang="es-MX" dirty="0"/>
              <a:t>HACE UN PROCESO DE FORMACIÓN CUYOS NÚCLEOS </a:t>
            </a:r>
            <a:r>
              <a:rPr lang="es-MX" dirty="0" smtClean="0"/>
              <a:t>SON:</a:t>
            </a:r>
          </a:p>
          <a:p>
            <a:pPr marL="285750" indent="-285750">
              <a:buFont typeface="Arial" panose="020B0604020202020204" pitchFamily="34" charset="0"/>
              <a:buChar char="•"/>
            </a:pPr>
            <a:r>
              <a:rPr lang="es-MX" dirty="0" smtClean="0"/>
              <a:t>CUIDAR </a:t>
            </a:r>
            <a:r>
              <a:rPr lang="es-MX" dirty="0"/>
              <a:t>DE </a:t>
            </a:r>
            <a:r>
              <a:rPr lang="es-MX" dirty="0" smtClean="0"/>
              <a:t>SÍ</a:t>
            </a:r>
          </a:p>
          <a:p>
            <a:pPr marL="285750" indent="-285750">
              <a:buFont typeface="Arial" panose="020B0604020202020204" pitchFamily="34" charset="0"/>
              <a:buChar char="•"/>
            </a:pPr>
            <a:r>
              <a:rPr lang="es-MX" dirty="0" smtClean="0"/>
              <a:t>CUIDAR </a:t>
            </a:r>
            <a:r>
              <a:rPr lang="es-MX" dirty="0"/>
              <a:t>DE LOS </a:t>
            </a:r>
            <a:r>
              <a:rPr lang="es-MX" dirty="0" smtClean="0"/>
              <a:t>OTROS</a:t>
            </a:r>
          </a:p>
          <a:p>
            <a:pPr marL="285750" indent="-285750">
              <a:buFont typeface="Arial" panose="020B0604020202020204" pitchFamily="34" charset="0"/>
              <a:buChar char="•"/>
            </a:pPr>
            <a:r>
              <a:rPr lang="es-MX" dirty="0" smtClean="0"/>
              <a:t>CUIDAR </a:t>
            </a:r>
            <a:r>
              <a:rPr lang="es-MX" dirty="0"/>
              <a:t>DE LO </a:t>
            </a:r>
            <a:r>
              <a:rPr lang="es-MX" dirty="0" smtClean="0"/>
              <a:t>OTRO O DEL ESPACIO VITAL</a:t>
            </a:r>
          </a:p>
          <a:p>
            <a:pPr marL="285750" indent="-285750">
              <a:buFont typeface="Arial" panose="020B0604020202020204" pitchFamily="34" charset="0"/>
              <a:buChar char="•"/>
            </a:pPr>
            <a:r>
              <a:rPr lang="es-MX" dirty="0" smtClean="0"/>
              <a:t>CUIDAR </a:t>
            </a:r>
            <a:r>
              <a:rPr lang="es-MX" dirty="0"/>
              <a:t>LA HISTORIA </a:t>
            </a:r>
            <a:r>
              <a:rPr lang="es-MX" dirty="0" smtClean="0"/>
              <a:t>DE LOS ANCESTROS Y DEL </a:t>
            </a:r>
            <a:r>
              <a:rPr lang="es-MX" dirty="0"/>
              <a:t>SECTOR DONDE SE </a:t>
            </a:r>
            <a:r>
              <a:rPr lang="es-MX" dirty="0" smtClean="0"/>
              <a:t>HABITA</a:t>
            </a:r>
          </a:p>
          <a:p>
            <a:pPr marL="285750" indent="-285750">
              <a:buFont typeface="Arial" panose="020B0604020202020204" pitchFamily="34" charset="0"/>
              <a:buChar char="•"/>
            </a:pPr>
            <a:r>
              <a:rPr lang="es-MX" dirty="0" smtClean="0"/>
              <a:t>CUIDAR </a:t>
            </a:r>
            <a:r>
              <a:rPr lang="es-MX" dirty="0"/>
              <a:t>LA RELACIÓN CON LA TRASCENDENCIA.</a:t>
            </a:r>
            <a:endParaRPr lang="es-CO" dirty="0"/>
          </a:p>
          <a:p>
            <a:endParaRPr lang="es-CO" dirty="0"/>
          </a:p>
        </p:txBody>
      </p:sp>
    </p:spTree>
    <p:extLst>
      <p:ext uri="{BB962C8B-B14F-4D97-AF65-F5344CB8AC3E}">
        <p14:creationId xmlns:p14="http://schemas.microsoft.com/office/powerpoint/2010/main" val="2863088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0842" y="1"/>
            <a:ext cx="9144000" cy="1377538"/>
          </a:xfrm>
          <a:ln>
            <a:solidFill>
              <a:schemeClr val="accent6"/>
            </a:solidFill>
          </a:ln>
        </p:spPr>
        <p:txBody>
          <a:bodyPr>
            <a:normAutofit/>
          </a:bodyPr>
          <a:lstStyle/>
          <a:p>
            <a:r>
              <a:rPr lang="es-CO" sz="4000" b="1" dirty="0" smtClean="0">
                <a:solidFill>
                  <a:srgbClr val="002060"/>
                </a:solidFill>
                <a:latin typeface="Bauhaus 93" panose="04030905020B02020C02" pitchFamily="82" charset="0"/>
              </a:rPr>
              <a:t>Derribando fronteras </a:t>
            </a:r>
            <a:br>
              <a:rPr lang="es-CO" sz="4000" b="1" dirty="0" smtClean="0">
                <a:solidFill>
                  <a:srgbClr val="002060"/>
                </a:solidFill>
                <a:latin typeface="Bauhaus 93" panose="04030905020B02020C02" pitchFamily="82" charset="0"/>
              </a:rPr>
            </a:br>
            <a:r>
              <a:rPr lang="es-CO" sz="4000" b="1" dirty="0" smtClean="0">
                <a:solidFill>
                  <a:srgbClr val="002060"/>
                </a:solidFill>
                <a:latin typeface="Bauhaus 93" panose="04030905020B02020C02" pitchFamily="82" charset="0"/>
              </a:rPr>
              <a:t>para construir sueños</a:t>
            </a:r>
            <a:endParaRPr lang="es-CO" sz="4000" b="1" dirty="0">
              <a:solidFill>
                <a:srgbClr val="002060"/>
              </a:solidFill>
              <a:latin typeface="Bauhaus 93" panose="04030905020B02020C02" pitchFamily="82" charset="0"/>
            </a:endParaRPr>
          </a:p>
        </p:txBody>
      </p:sp>
      <p:sp>
        <p:nvSpPr>
          <p:cNvPr id="5" name="4 CuadroTexto"/>
          <p:cNvSpPr txBox="1"/>
          <p:nvPr/>
        </p:nvSpPr>
        <p:spPr>
          <a:xfrm>
            <a:off x="4059843" y="1633928"/>
            <a:ext cx="7319791" cy="4708981"/>
          </a:xfrm>
          <a:prstGeom prst="rect">
            <a:avLst/>
          </a:prstGeom>
          <a:noFill/>
        </p:spPr>
        <p:txBody>
          <a:bodyPr wrap="square" rtlCol="0">
            <a:spAutoFit/>
          </a:bodyPr>
          <a:lstStyle/>
          <a:p>
            <a:pPr algn="ctr"/>
            <a:r>
              <a:rPr lang="es-CO" sz="2000" b="1" dirty="0" smtClean="0"/>
              <a:t>NOS NARRAMOS</a:t>
            </a:r>
          </a:p>
          <a:p>
            <a:endParaRPr lang="es-CO" sz="2000" dirty="0"/>
          </a:p>
          <a:p>
            <a:pPr algn="ctr"/>
            <a:r>
              <a:rPr lang="es-CO" sz="2000" dirty="0" smtClean="0"/>
              <a:t>“La experiencia es </a:t>
            </a:r>
            <a:r>
              <a:rPr lang="es-CO" sz="2000" b="1" i="1" dirty="0" smtClean="0"/>
              <a:t>eso que me pasa</a:t>
            </a:r>
            <a:r>
              <a:rPr lang="es-CO" sz="2000" dirty="0" smtClean="0"/>
              <a:t>. Posee un principio de reflexividad, de subjetividad y de transformación. Si le llamo principio de reflexividad es porque ese </a:t>
            </a:r>
            <a:r>
              <a:rPr lang="es-CO" sz="2000" b="1" i="1" dirty="0" smtClean="0"/>
              <a:t>me</a:t>
            </a:r>
            <a:r>
              <a:rPr lang="es-CO" sz="2000" dirty="0" smtClean="0"/>
              <a:t> de </a:t>
            </a:r>
            <a:r>
              <a:rPr lang="es-CO" sz="2000" b="1" i="1" dirty="0" smtClean="0"/>
              <a:t>lo que me pasa </a:t>
            </a:r>
            <a:r>
              <a:rPr lang="es-CO" sz="2000" dirty="0" smtClean="0"/>
              <a:t>es un pronombre reflexivo.  Tiene un movimiento de ida y vuelta, salida de sí mismo y de afectación. Si le llamo principio de subjetividad es porque el lugar de la experiencia es el sujeto o, dicho de otro modo, que la experiencia es siempre subjetiva.  Se trata de un sujeto que es capaz de dejar que algo le pase, es decir, que algo le pase a sus palabras, ideas, sentimientos, representaciones.  Si le llamo principio de transformación es porque la experiencia forma y transforma al sujeto”  </a:t>
            </a:r>
          </a:p>
          <a:p>
            <a:pPr algn="ctr"/>
            <a:r>
              <a:rPr lang="es-CO" sz="2000" dirty="0" smtClean="0"/>
              <a:t>Jorge Larrosa</a:t>
            </a:r>
            <a:endParaRPr lang="es-CO" sz="20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0" y="4328160"/>
            <a:ext cx="3140441" cy="236050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1676399"/>
            <a:ext cx="3182303" cy="239197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863088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0842" y="1"/>
            <a:ext cx="9144000" cy="1377538"/>
          </a:xfrm>
          <a:ln>
            <a:solidFill>
              <a:schemeClr val="accent6"/>
            </a:solidFill>
          </a:ln>
        </p:spPr>
        <p:txBody>
          <a:bodyPr>
            <a:normAutofit/>
          </a:bodyPr>
          <a:lstStyle/>
          <a:p>
            <a:r>
              <a:rPr lang="es-CO" sz="4000" b="1" dirty="0" smtClean="0">
                <a:solidFill>
                  <a:srgbClr val="283F19"/>
                </a:solidFill>
                <a:latin typeface="Bauhaus 93" panose="04030905020B02020C02" pitchFamily="82" charset="0"/>
              </a:rPr>
              <a:t>Derribando fronteras </a:t>
            </a:r>
            <a:br>
              <a:rPr lang="es-CO" sz="4000" b="1" dirty="0" smtClean="0">
                <a:solidFill>
                  <a:srgbClr val="283F19"/>
                </a:solidFill>
                <a:latin typeface="Bauhaus 93" panose="04030905020B02020C02" pitchFamily="82" charset="0"/>
              </a:rPr>
            </a:br>
            <a:r>
              <a:rPr lang="es-CO" sz="4000" b="1" dirty="0" smtClean="0">
                <a:solidFill>
                  <a:srgbClr val="283F19"/>
                </a:solidFill>
                <a:latin typeface="Bauhaus 93" panose="04030905020B02020C02" pitchFamily="82" charset="0"/>
              </a:rPr>
              <a:t>para construir sueños</a:t>
            </a:r>
            <a:endParaRPr lang="es-CO" sz="4000" b="1" dirty="0">
              <a:solidFill>
                <a:srgbClr val="283F19"/>
              </a:solidFill>
              <a:latin typeface="Bauhaus 93" panose="04030905020B02020C02" pitchFamily="82" charset="0"/>
            </a:endParaRPr>
          </a:p>
        </p:txBody>
      </p:sp>
      <p:sp>
        <p:nvSpPr>
          <p:cNvPr id="5" name="4 CuadroTexto"/>
          <p:cNvSpPr txBox="1"/>
          <p:nvPr/>
        </p:nvSpPr>
        <p:spPr>
          <a:xfrm>
            <a:off x="626533" y="1681747"/>
            <a:ext cx="7391400" cy="4893647"/>
          </a:xfrm>
          <a:prstGeom prst="rect">
            <a:avLst/>
          </a:prstGeom>
          <a:noFill/>
        </p:spPr>
        <p:txBody>
          <a:bodyPr wrap="square" rtlCol="0">
            <a:spAutoFit/>
          </a:bodyPr>
          <a:lstStyle/>
          <a:p>
            <a:pPr algn="ctr"/>
            <a:r>
              <a:rPr lang="es-CO" sz="2400" b="1" dirty="0" smtClean="0"/>
              <a:t>NUESTRA ORGANIZACIÓN INTERNA</a:t>
            </a:r>
          </a:p>
          <a:p>
            <a:endParaRPr lang="es-CO" sz="2400" dirty="0" smtClean="0"/>
          </a:p>
          <a:p>
            <a:r>
              <a:rPr lang="es-CO" sz="2400" dirty="0" smtClean="0"/>
              <a:t>Se asemeja al mecanismo que generan las poleas dentadas, el movimiento de una favorece el de las otras.  Es una relación de interdependencia</a:t>
            </a:r>
          </a:p>
          <a:p>
            <a:pPr marL="285750" indent="-285750">
              <a:buFont typeface="Arial" panose="020B0604020202020204" pitchFamily="34" charset="0"/>
              <a:buChar char="•"/>
            </a:pPr>
            <a:r>
              <a:rPr lang="es-CO" sz="2400" dirty="0" smtClean="0"/>
              <a:t>Consejo Formador: es el grupo encargado de deliberar y de tomar las decisiones con relación a la propuesta desde lo formativo, narrativo y proyectivo.</a:t>
            </a:r>
          </a:p>
          <a:p>
            <a:pPr marL="285750" indent="-285750">
              <a:buFont typeface="Arial" panose="020B0604020202020204" pitchFamily="34" charset="0"/>
              <a:buChar char="•"/>
            </a:pPr>
            <a:r>
              <a:rPr lang="es-CO" sz="2400" dirty="0" smtClean="0"/>
              <a:t>Comités: donde se construyen las propuestas desde lo historiográfico, lo comunicativo, lo logístico, lo formativo, lo narrativo y lo evaluativo</a:t>
            </a:r>
          </a:p>
          <a:p>
            <a:pPr marL="285750" indent="-285750">
              <a:buFont typeface="Arial" panose="020B0604020202020204" pitchFamily="34" charset="0"/>
              <a:buChar char="•"/>
            </a:pPr>
            <a:endParaRPr lang="es-CO" sz="2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433" y="1803400"/>
            <a:ext cx="3467100" cy="2606040"/>
          </a:xfrm>
          <a:prstGeom prst="rect">
            <a:avLst/>
          </a:prstGeom>
          <a:ln>
            <a:noFill/>
          </a:ln>
          <a:effectLst>
            <a:softEdge rad="112500"/>
          </a:effectLst>
        </p:spPr>
      </p:pic>
      <p:pic>
        <p:nvPicPr>
          <p:cNvPr id="3" name="Imagen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1733" y="3877733"/>
            <a:ext cx="2980267" cy="2980267"/>
          </a:xfrm>
          <a:prstGeom prst="rect">
            <a:avLst/>
          </a:prstGeom>
        </p:spPr>
      </p:pic>
    </p:spTree>
    <p:extLst>
      <p:ext uri="{BB962C8B-B14F-4D97-AF65-F5344CB8AC3E}">
        <p14:creationId xmlns:p14="http://schemas.microsoft.com/office/powerpoint/2010/main" val="2863088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1" presetClass="emph" presetSubtype="0" fill="hold" nodeType="afterEffect">
                                  <p:stCondLst>
                                    <p:cond delay="0"/>
                                  </p:stCondLst>
                                  <p:childTnLst>
                                    <p:animClr clrSpc="hsl" dir="cw">
                                      <p:cBhvr override="childStyle">
                                        <p:cTn id="12" dur="500" fill="hold"/>
                                        <p:tgtEl>
                                          <p:spTgt spid="6"/>
                                        </p:tgtEl>
                                        <p:attrNameLst>
                                          <p:attrName>style.color</p:attrName>
                                        </p:attrNameLst>
                                      </p:cBhvr>
                                      <p:by>
                                        <p:hsl h="7200000" s="0" l="0"/>
                                      </p:by>
                                    </p:animClr>
                                    <p:animClr clrSpc="hsl" dir="cw">
                                      <p:cBhvr>
                                        <p:cTn id="13" dur="500" fill="hold"/>
                                        <p:tgtEl>
                                          <p:spTgt spid="6"/>
                                        </p:tgtEl>
                                        <p:attrNameLst>
                                          <p:attrName>fillcolor</p:attrName>
                                        </p:attrNameLst>
                                      </p:cBhvr>
                                      <p:by>
                                        <p:hsl h="7200000" s="0" l="0"/>
                                      </p:by>
                                    </p:animClr>
                                    <p:animClr clrSpc="hsl" dir="cw">
                                      <p:cBhvr>
                                        <p:cTn id="14" dur="500" fill="hold"/>
                                        <p:tgtEl>
                                          <p:spTgt spid="6"/>
                                        </p:tgtEl>
                                        <p:attrNameLst>
                                          <p:attrName>stroke.color</p:attrName>
                                        </p:attrNameLst>
                                      </p:cBhvr>
                                      <p:by>
                                        <p:hsl h="7200000" s="0" l="0"/>
                                      </p:by>
                                    </p:animClr>
                                    <p:set>
                                      <p:cBhvr>
                                        <p:cTn id="15" dur="500" fill="hold"/>
                                        <p:tgtEl>
                                          <p:spTgt spid="6"/>
                                        </p:tgtEl>
                                        <p:attrNameLst>
                                          <p:attrName>fill.type</p:attrName>
                                        </p:attrNameLst>
                                      </p:cBhvr>
                                      <p:to>
                                        <p:strVal val="solid"/>
                                      </p:to>
                                    </p:set>
                                  </p:childTnLst>
                                </p:cTn>
                              </p:par>
                            </p:childTnLst>
                          </p:cTn>
                        </p:par>
                        <p:par>
                          <p:cTn id="16" fill="hold">
                            <p:stCondLst>
                              <p:cond delay="2500"/>
                            </p:stCondLst>
                            <p:childTnLst>
                              <p:par>
                                <p:cTn id="17" presetID="21" presetClass="emph" presetSubtype="0" fill="hold" nodeType="afterEffect">
                                  <p:stCondLst>
                                    <p:cond delay="0"/>
                                  </p:stCondLst>
                                  <p:childTnLst>
                                    <p:animClr clrSpc="hsl" dir="cw">
                                      <p:cBhvr override="childStyle">
                                        <p:cTn id="18" dur="500" fill="hold"/>
                                        <p:tgtEl>
                                          <p:spTgt spid="3"/>
                                        </p:tgtEl>
                                        <p:attrNameLst>
                                          <p:attrName>style.color</p:attrName>
                                        </p:attrNameLst>
                                      </p:cBhvr>
                                      <p:by>
                                        <p:hsl h="7200000" s="0" l="0"/>
                                      </p:by>
                                    </p:animClr>
                                    <p:animClr clrSpc="hsl" dir="cw">
                                      <p:cBhvr>
                                        <p:cTn id="19" dur="500" fill="hold"/>
                                        <p:tgtEl>
                                          <p:spTgt spid="3"/>
                                        </p:tgtEl>
                                        <p:attrNameLst>
                                          <p:attrName>fillcolor</p:attrName>
                                        </p:attrNameLst>
                                      </p:cBhvr>
                                      <p:by>
                                        <p:hsl h="7200000" s="0" l="0"/>
                                      </p:by>
                                    </p:animClr>
                                    <p:animClr clrSpc="hsl" dir="cw">
                                      <p:cBhvr>
                                        <p:cTn id="20" dur="500" fill="hold"/>
                                        <p:tgtEl>
                                          <p:spTgt spid="3"/>
                                        </p:tgtEl>
                                        <p:attrNameLst>
                                          <p:attrName>stroke.color</p:attrName>
                                        </p:attrNameLst>
                                      </p:cBhvr>
                                      <p:by>
                                        <p:hsl h="7200000" s="0" l="0"/>
                                      </p:by>
                                    </p:animClr>
                                    <p:set>
                                      <p:cBhvr>
                                        <p:cTn id="21"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5469467" y="1439333"/>
            <a:ext cx="6722533" cy="54186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Elipse 5"/>
          <p:cNvSpPr/>
          <p:nvPr/>
        </p:nvSpPr>
        <p:spPr>
          <a:xfrm>
            <a:off x="0" y="-1"/>
            <a:ext cx="6934200" cy="57996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ctrTitle"/>
          </p:nvPr>
        </p:nvSpPr>
        <p:spPr>
          <a:xfrm>
            <a:off x="2490842" y="1"/>
            <a:ext cx="9144000" cy="1377538"/>
          </a:xfrm>
          <a:ln>
            <a:solidFill>
              <a:schemeClr val="accent6"/>
            </a:solidFill>
          </a:ln>
        </p:spPr>
        <p:txBody>
          <a:bodyPr>
            <a:normAutofit/>
          </a:bodyPr>
          <a:lstStyle/>
          <a:p>
            <a:r>
              <a:rPr lang="es-CO" sz="4000" b="1" dirty="0" smtClean="0">
                <a:solidFill>
                  <a:srgbClr val="002060"/>
                </a:solidFill>
                <a:latin typeface="Bauhaus 93" panose="04030905020B02020C02" pitchFamily="82" charset="0"/>
              </a:rPr>
              <a:t>Derribando fronteras </a:t>
            </a:r>
            <a:br>
              <a:rPr lang="es-CO" sz="4000" b="1" dirty="0" smtClean="0">
                <a:solidFill>
                  <a:srgbClr val="002060"/>
                </a:solidFill>
                <a:latin typeface="Bauhaus 93" panose="04030905020B02020C02" pitchFamily="82" charset="0"/>
              </a:rPr>
            </a:br>
            <a:r>
              <a:rPr lang="es-CO" sz="4000" b="1" dirty="0" smtClean="0">
                <a:solidFill>
                  <a:srgbClr val="002060"/>
                </a:solidFill>
                <a:latin typeface="Bauhaus 93" panose="04030905020B02020C02" pitchFamily="82" charset="0"/>
              </a:rPr>
              <a:t>para construir sueños</a:t>
            </a:r>
            <a:endParaRPr lang="es-CO" sz="4000" b="1" dirty="0">
              <a:solidFill>
                <a:srgbClr val="002060"/>
              </a:solidFill>
              <a:latin typeface="Bauhaus 93" panose="04030905020B02020C02" pitchFamily="82" charset="0"/>
            </a:endParaRPr>
          </a:p>
        </p:txBody>
      </p:sp>
      <p:sp>
        <p:nvSpPr>
          <p:cNvPr id="5" name="4 CuadroTexto"/>
          <p:cNvSpPr txBox="1"/>
          <p:nvPr/>
        </p:nvSpPr>
        <p:spPr>
          <a:xfrm>
            <a:off x="1397000" y="1841242"/>
            <a:ext cx="6451601" cy="5016758"/>
          </a:xfrm>
          <a:prstGeom prst="rect">
            <a:avLst/>
          </a:prstGeom>
          <a:noFill/>
        </p:spPr>
        <p:txBody>
          <a:bodyPr wrap="square" rtlCol="0">
            <a:spAutoFit/>
          </a:bodyPr>
          <a:lstStyle/>
          <a:p>
            <a:pPr algn="ctr"/>
            <a:r>
              <a:rPr lang="es-CO" sz="2000" b="1" dirty="0" smtClean="0"/>
              <a:t>NUESTRO LOGO</a:t>
            </a:r>
          </a:p>
          <a:p>
            <a:pPr algn="just"/>
            <a:endParaRPr lang="es-CO" sz="2000" b="1" dirty="0" smtClean="0"/>
          </a:p>
          <a:p>
            <a:pPr algn="just"/>
            <a:r>
              <a:rPr lang="es-CO" sz="2000" dirty="0" smtClean="0"/>
              <a:t>El logo se asemeja a un libro abierto donde se perciben páginas escritas –las oscuras- y otras por escribir –las claras- pues se busca leer la propia vida con una actitud de esperanza.</a:t>
            </a:r>
          </a:p>
          <a:p>
            <a:pPr algn="just"/>
            <a:r>
              <a:rPr lang="es-CO" sz="2000" dirty="0" smtClean="0"/>
              <a:t>La pasta del libro tiene la forma de un muro el cual atraviesan los jóvenes en actitud de entrada y de salida…sus poses y colores expresan energía y diversidad.</a:t>
            </a:r>
          </a:p>
          <a:p>
            <a:pPr algn="just"/>
            <a:r>
              <a:rPr lang="es-CO" sz="2000" dirty="0" smtClean="0"/>
              <a:t>El libro invita además a la narración de experiencias donde el otro se deja leer por mí y yo me dejo leer por el otro, en una dinámica de formación y transformación conjunta. </a:t>
            </a:r>
          </a:p>
          <a:p>
            <a:pPr algn="just"/>
            <a:endParaRPr lang="es-CO" sz="2000" dirty="0"/>
          </a:p>
          <a:p>
            <a:pPr algn="just"/>
            <a:endParaRPr lang="es-CO" sz="2000" dirty="0"/>
          </a:p>
        </p:txBody>
      </p:sp>
      <p:pic>
        <p:nvPicPr>
          <p:cNvPr id="3" name="2 Imagen"/>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7"/>
          <a:stretch/>
        </p:blipFill>
        <p:spPr>
          <a:xfrm>
            <a:off x="7378953" y="1831136"/>
            <a:ext cx="4388326" cy="4539684"/>
          </a:xfrm>
          <a:prstGeom prst="rect">
            <a:avLst/>
          </a:prstGeom>
        </p:spPr>
      </p:pic>
    </p:spTree>
    <p:extLst>
      <p:ext uri="{BB962C8B-B14F-4D97-AF65-F5344CB8AC3E}">
        <p14:creationId xmlns:p14="http://schemas.microsoft.com/office/powerpoint/2010/main" val="2863088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0842" y="1"/>
            <a:ext cx="9144000" cy="1377538"/>
          </a:xfrm>
          <a:ln>
            <a:solidFill>
              <a:schemeClr val="accent6"/>
            </a:solidFill>
          </a:ln>
        </p:spPr>
        <p:txBody>
          <a:bodyPr>
            <a:normAutofit/>
          </a:bodyPr>
          <a:lstStyle/>
          <a:p>
            <a:r>
              <a:rPr lang="es-CO" sz="4000" b="1" dirty="0" smtClean="0">
                <a:solidFill>
                  <a:srgbClr val="002060"/>
                </a:solidFill>
                <a:latin typeface="Bauhaus 93" panose="04030905020B02020C02" pitchFamily="82" charset="0"/>
              </a:rPr>
              <a:t>Derribando fronteras </a:t>
            </a:r>
            <a:br>
              <a:rPr lang="es-CO" sz="4000" b="1" dirty="0" smtClean="0">
                <a:solidFill>
                  <a:srgbClr val="002060"/>
                </a:solidFill>
                <a:latin typeface="Bauhaus 93" panose="04030905020B02020C02" pitchFamily="82" charset="0"/>
              </a:rPr>
            </a:br>
            <a:r>
              <a:rPr lang="es-CO" sz="4000" b="1" dirty="0" smtClean="0">
                <a:solidFill>
                  <a:srgbClr val="002060"/>
                </a:solidFill>
                <a:latin typeface="Bauhaus 93" panose="04030905020B02020C02" pitchFamily="82" charset="0"/>
              </a:rPr>
              <a:t>para construir sueños</a:t>
            </a:r>
            <a:endParaRPr lang="es-CO" sz="4000" b="1" dirty="0">
              <a:solidFill>
                <a:srgbClr val="002060"/>
              </a:solidFill>
              <a:latin typeface="Bauhaus 93" panose="04030905020B02020C02" pitchFamily="82" charset="0"/>
            </a:endParaRPr>
          </a:p>
        </p:txBody>
      </p:sp>
      <p:sp>
        <p:nvSpPr>
          <p:cNvPr id="3" name="2 CuadroTexto"/>
          <p:cNvSpPr txBox="1"/>
          <p:nvPr/>
        </p:nvSpPr>
        <p:spPr>
          <a:xfrm>
            <a:off x="401944" y="1786584"/>
            <a:ext cx="5694056" cy="4524315"/>
          </a:xfrm>
          <a:prstGeom prst="rect">
            <a:avLst/>
          </a:prstGeom>
          <a:noFill/>
        </p:spPr>
        <p:txBody>
          <a:bodyPr wrap="square" rtlCol="0">
            <a:spAutoFit/>
          </a:bodyPr>
          <a:lstStyle/>
          <a:p>
            <a:r>
              <a:rPr lang="es-CO" dirty="0">
                <a:solidFill>
                  <a:schemeClr val="accent2">
                    <a:lumMod val="50000"/>
                  </a:schemeClr>
                </a:solidFill>
              </a:rPr>
              <a:t>LA EXPERIENCIA SIGUE </a:t>
            </a:r>
            <a:r>
              <a:rPr lang="es-CO" dirty="0" smtClean="0">
                <a:solidFill>
                  <a:schemeClr val="accent2">
                    <a:lumMod val="50000"/>
                  </a:schemeClr>
                </a:solidFill>
              </a:rPr>
              <a:t>TRANSFORMANDOSE </a:t>
            </a:r>
            <a:r>
              <a:rPr lang="es-CO" dirty="0">
                <a:solidFill>
                  <a:schemeClr val="accent2">
                    <a:lumMod val="50000"/>
                  </a:schemeClr>
                </a:solidFill>
              </a:rPr>
              <a:t>EN UNA DINÁMICA DE ESPIRAL QUE CRECE EN PROFUNDIDAD Y AMPLITUD.   </a:t>
            </a:r>
            <a:r>
              <a:rPr lang="es-CO" dirty="0" smtClean="0">
                <a:solidFill>
                  <a:schemeClr val="accent2">
                    <a:lumMod val="50000"/>
                  </a:schemeClr>
                </a:solidFill>
              </a:rPr>
              <a:t>HA CONTAGIADO A JÓVENES DE LAS OTRAS INSTITUCIONES EDUCATIVAS DEL CASCO URBANO</a:t>
            </a:r>
            <a:r>
              <a:rPr lang="es-CO" dirty="0" smtClean="0">
                <a:solidFill>
                  <a:schemeClr val="accent2">
                    <a:lumMod val="50000"/>
                  </a:schemeClr>
                </a:solidFill>
              </a:rPr>
              <a:t>.</a:t>
            </a:r>
          </a:p>
          <a:p>
            <a:endParaRPr lang="es-CO" dirty="0" smtClean="0">
              <a:solidFill>
                <a:schemeClr val="accent2">
                  <a:lumMod val="50000"/>
                </a:schemeClr>
              </a:solidFill>
            </a:endParaRPr>
          </a:p>
          <a:p>
            <a:r>
              <a:rPr lang="es-CO" dirty="0" smtClean="0">
                <a:solidFill>
                  <a:schemeClr val="accent2">
                    <a:lumMod val="50000"/>
                  </a:schemeClr>
                </a:solidFill>
              </a:rPr>
              <a:t>SE CONSTITUYE COMO ESCUELA </a:t>
            </a:r>
            <a:r>
              <a:rPr lang="es-CO" dirty="0" smtClean="0">
                <a:solidFill>
                  <a:schemeClr val="accent2">
                    <a:lumMod val="50000"/>
                  </a:schemeClr>
                </a:solidFill>
              </a:rPr>
              <a:t>FORMATIVA</a:t>
            </a:r>
            <a:endParaRPr lang="es-CO" dirty="0" smtClean="0">
              <a:solidFill>
                <a:schemeClr val="accent2">
                  <a:lumMod val="50000"/>
                </a:schemeClr>
              </a:solidFill>
            </a:endParaRPr>
          </a:p>
          <a:p>
            <a:pPr marL="285750" indent="-285750">
              <a:buFont typeface="Arial" panose="020B0604020202020204" pitchFamily="34" charset="0"/>
              <a:buChar char="•"/>
            </a:pPr>
            <a:r>
              <a:rPr lang="es-CO" dirty="0" smtClean="0">
                <a:solidFill>
                  <a:schemeClr val="accent2">
                    <a:lumMod val="50000"/>
                  </a:schemeClr>
                </a:solidFill>
              </a:rPr>
              <a:t>Fase 1: semillero infantil “manos por la paz y el amor” niños de los grados preescolar a quinto</a:t>
            </a:r>
          </a:p>
          <a:p>
            <a:pPr marL="285750" indent="-285750">
              <a:buFont typeface="Arial" panose="020B0604020202020204" pitchFamily="34" charset="0"/>
              <a:buChar char="•"/>
            </a:pPr>
            <a:r>
              <a:rPr lang="es-CO" dirty="0" smtClean="0">
                <a:solidFill>
                  <a:schemeClr val="accent2">
                    <a:lumMod val="50000"/>
                  </a:schemeClr>
                </a:solidFill>
              </a:rPr>
              <a:t>Fase 2: líderes de los grados sexto a octavo</a:t>
            </a:r>
          </a:p>
          <a:p>
            <a:pPr marL="285750" indent="-285750">
              <a:buFont typeface="Arial" panose="020B0604020202020204" pitchFamily="34" charset="0"/>
              <a:buChar char="•"/>
            </a:pPr>
            <a:r>
              <a:rPr lang="es-CO" dirty="0" smtClean="0">
                <a:solidFill>
                  <a:schemeClr val="accent2">
                    <a:lumMod val="50000"/>
                  </a:schemeClr>
                </a:solidFill>
              </a:rPr>
              <a:t>Fase 3: jóvenes de proyección en los sectores de los grados noveno a once</a:t>
            </a:r>
          </a:p>
          <a:p>
            <a:pPr marL="285750" indent="-285750">
              <a:buFont typeface="Arial" panose="020B0604020202020204" pitchFamily="34" charset="0"/>
              <a:buChar char="•"/>
            </a:pPr>
            <a:r>
              <a:rPr lang="es-CO" dirty="0" smtClean="0">
                <a:solidFill>
                  <a:schemeClr val="accent2">
                    <a:lumMod val="50000"/>
                  </a:schemeClr>
                </a:solidFill>
              </a:rPr>
              <a:t>Fase 4: exalumnos y universitarios líderes que forman y lideran</a:t>
            </a:r>
          </a:p>
          <a:p>
            <a:pPr marL="285750" indent="-285750">
              <a:buFont typeface="Arial" panose="020B0604020202020204" pitchFamily="34" charset="0"/>
              <a:buChar char="•"/>
            </a:pPr>
            <a:endParaRPr lang="es-CO" dirty="0" smtClean="0">
              <a:solidFill>
                <a:schemeClr val="accent2">
                  <a:lumMod val="50000"/>
                </a:schemeClr>
              </a:solidFill>
            </a:endParaRPr>
          </a:p>
          <a:p>
            <a:r>
              <a:rPr lang="es-CO" dirty="0" smtClean="0">
                <a:solidFill>
                  <a:schemeClr val="accent2">
                    <a:lumMod val="50000"/>
                  </a:schemeClr>
                </a:solidFill>
              </a:rPr>
              <a:t>TODOS </a:t>
            </a:r>
            <a:r>
              <a:rPr lang="es-CO" dirty="0" smtClean="0">
                <a:solidFill>
                  <a:schemeClr val="accent2">
                    <a:lumMod val="50000"/>
                  </a:schemeClr>
                </a:solidFill>
              </a:rPr>
              <a:t>RECIBEN FORMACIÓN SOCIAL Y POLÍTICA</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7967" y="2070054"/>
            <a:ext cx="4798767" cy="36069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244469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Faceta">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8983</TotalTime>
  <Words>867</Words>
  <Application>Microsoft Office PowerPoint</Application>
  <PresentationFormat>Personalizado</PresentationFormat>
  <Paragraphs>57</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Faceta</vt:lpstr>
      <vt:lpstr>Derribando fronteras  para construir sueños</vt:lpstr>
      <vt:lpstr>Derribando fronteras  para construir sueños</vt:lpstr>
      <vt:lpstr>Derribando fronteras  para construir sueños</vt:lpstr>
      <vt:lpstr>Derribando fronteras  para construir sueños</vt:lpstr>
      <vt:lpstr>Derribando fronteras  para construir sueños</vt:lpstr>
      <vt:lpstr>Derribando fronteras  para construir sueños</vt:lpstr>
      <vt:lpstr>Derribando fronteras  para construir sueños</vt:lpstr>
      <vt:lpstr>Derribando fronteras  para construir sueños</vt:lpstr>
      <vt:lpstr>Derribando fronteras  para construir sueños</vt:lpstr>
      <vt:lpstr>Derribando fronteras  para construir sueños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Premio Antioquia la más Educada</dc:title>
  <dc:creator>LUIS ANDRES OCHOA DUQUE</dc:creator>
  <cp:lastModifiedBy>ACADEMICO</cp:lastModifiedBy>
  <cp:revision>94</cp:revision>
  <cp:lastPrinted>2015-07-28T17:00:20Z</cp:lastPrinted>
  <dcterms:created xsi:type="dcterms:W3CDTF">2015-07-16T12:46:14Z</dcterms:created>
  <dcterms:modified xsi:type="dcterms:W3CDTF">2016-11-05T14:05:22Z</dcterms:modified>
</cp:coreProperties>
</file>