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9" r:id="rId3"/>
    <p:sldId id="274" r:id="rId4"/>
    <p:sldId id="285" r:id="rId5"/>
    <p:sldId id="287" r:id="rId6"/>
    <p:sldId id="288" r:id="rId7"/>
    <p:sldId id="286" r:id="rId8"/>
    <p:sldId id="284" r:id="rId9"/>
    <p:sldId id="283" r:id="rId10"/>
    <p:sldId id="282" r:id="rId11"/>
    <p:sldId id="281" r:id="rId12"/>
    <p:sldId id="280" r:id="rId13"/>
    <p:sldId id="279" r:id="rId14"/>
    <p:sldId id="278" r:id="rId15"/>
    <p:sldId id="277" r:id="rId16"/>
    <p:sldId id="276" r:id="rId17"/>
    <p:sldId id="275" r:id="rId18"/>
    <p:sldId id="270" r:id="rId19"/>
    <p:sldId id="271" r:id="rId20"/>
    <p:sldId id="272" r:id="rId21"/>
    <p:sldId id="273" r:id="rId22"/>
    <p:sldId id="269" r:id="rId23"/>
    <p:sldId id="268" r:id="rId24"/>
    <p:sldId id="267" r:id="rId25"/>
  </p:sldIdLst>
  <p:sldSz cx="10693400" cy="7561263"/>
  <p:notesSz cx="6858000" cy="9144000"/>
  <p:defaultTextStyle>
    <a:defPPr>
      <a:defRPr lang="es-C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88" y="-100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3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6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6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6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2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4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0657-ED6A-4ECF-A1DE-55E2D6DAA175}" type="datetimeFigureOut">
              <a:rPr lang="es-CO" smtClean="0"/>
              <a:pPr/>
              <a:t>11/01/2017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BD10-C6A8-42DE-89AB-968C48F13CC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180231"/>
            <a:ext cx="2635234" cy="10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8 Título"/>
          <p:cNvSpPr>
            <a:spLocks noGrp="1"/>
          </p:cNvSpPr>
          <p:nvPr>
            <p:ph type="ctrTitle"/>
          </p:nvPr>
        </p:nvSpPr>
        <p:spPr>
          <a:xfrm>
            <a:off x="1752844" y="21244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Inducción Servidores Públicos</a:t>
            </a:r>
            <a:endParaRPr lang="es-CO" b="1" dirty="0"/>
          </a:p>
        </p:txBody>
      </p:sp>
      <p:sp>
        <p:nvSpPr>
          <p:cNvPr id="4" name="9 Subtítulo"/>
          <p:cNvSpPr>
            <a:spLocks noGrp="1"/>
          </p:cNvSpPr>
          <p:nvPr>
            <p:ph type="subTitle" idx="1"/>
          </p:nvPr>
        </p:nvSpPr>
        <p:spPr>
          <a:xfrm>
            <a:off x="2238524" y="3645024"/>
            <a:ext cx="6728792" cy="1752600"/>
          </a:xfrm>
        </p:spPr>
        <p:txBody>
          <a:bodyPr>
            <a:normAutofit fontScale="70000" lnSpcReduction="20000"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Tema: Empleo público y Situaciones Administrativas</a:t>
            </a:r>
          </a:p>
          <a:p>
            <a:endParaRPr lang="es-CO" b="1" dirty="0" smtClean="0">
              <a:solidFill>
                <a:schemeClr val="tx1"/>
              </a:solidFill>
            </a:endParaRPr>
          </a:p>
          <a:p>
            <a:r>
              <a:rPr lang="es-CO" sz="2600" b="1" dirty="0" smtClean="0">
                <a:solidFill>
                  <a:schemeClr val="tx1"/>
                </a:solidFill>
              </a:rPr>
              <a:t>Walter Fernando Holguín</a:t>
            </a:r>
          </a:p>
          <a:p>
            <a:r>
              <a:rPr lang="es-CO" sz="2600" dirty="0" smtClean="0">
                <a:solidFill>
                  <a:schemeClr val="tx1"/>
                </a:solidFill>
              </a:rPr>
              <a:t>Dirección de Personal</a:t>
            </a:r>
            <a:endParaRPr lang="es-CO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465046" y="978151"/>
            <a:ext cx="7704856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PERMISOS</a:t>
            </a:r>
            <a:endParaRPr lang="es-CO" sz="4000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1210668" y="2290060"/>
            <a:ext cx="8312496" cy="3240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Artículo 2.2.5.10.16 , Decreto Nacional 1083 de 2015:</a:t>
            </a:r>
          </a:p>
          <a:p>
            <a:pPr>
              <a:defRPr/>
            </a:pPr>
            <a:endParaRPr lang="es-CO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“El empleado puede solicitar por escrito permiso remunerado </a:t>
            </a:r>
            <a:r>
              <a:rPr lang="es-CO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hasta por tres (3) días</a:t>
            </a: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cuando medie justa causa</a:t>
            </a: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Corresponde al jefe del organismo respectivo, o a quien haya delegado la facultad, el autorizar o negar los permisos.” </a:t>
            </a:r>
          </a:p>
          <a:p>
            <a:endParaRPr lang="es-E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032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2269112" y="946619"/>
            <a:ext cx="5976664" cy="64807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Otros permisos</a:t>
            </a:r>
            <a:endParaRPr lang="es-CO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5292080" y="2636912"/>
            <a:ext cx="3312368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4" name="8 Título"/>
          <p:cNvSpPr txBox="1">
            <a:spLocks/>
          </p:cNvSpPr>
          <p:nvPr/>
        </p:nvSpPr>
        <p:spPr>
          <a:xfrm>
            <a:off x="683568" y="1982018"/>
            <a:ext cx="5976664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CO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Ocasional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Decreto 3554/12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Llamada ovalada"/>
          <p:cNvSpPr/>
          <p:nvPr/>
        </p:nvSpPr>
        <p:spPr bwMode="auto">
          <a:xfrm flipH="1">
            <a:off x="1234645" y="2780928"/>
            <a:ext cx="3857631" cy="3024336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OCASIONAL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día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Picture 4" descr="image 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749291">
            <a:off x="6098409" y="2922592"/>
            <a:ext cx="2664296" cy="2667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916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149726" y="972319"/>
            <a:ext cx="6357214" cy="161941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u="sng" dirty="0" smtClean="0">
                <a:latin typeface="Arial" pitchFamily="34" charset="0"/>
                <a:cs typeface="Arial" pitchFamily="34" charset="0"/>
              </a:rPr>
              <a:t>Para estudio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dirty="0" smtClean="0">
                <a:latin typeface="Arial" pitchFamily="34" charset="0"/>
                <a:cs typeface="Arial" pitchFamily="34" charset="0"/>
              </a:rPr>
            </a:br>
            <a:r>
              <a:rPr lang="es-CO" dirty="0" smtClean="0">
                <a:latin typeface="Arial" pitchFamily="34" charset="0"/>
                <a:cs typeface="Arial" pitchFamily="34" charset="0"/>
              </a:rPr>
              <a:t>   Art. 6, Decreto 3554 de 2012</a:t>
            </a:r>
            <a:endParaRPr lang="es-CO" dirty="0"/>
          </a:p>
        </p:txBody>
      </p:sp>
      <p:sp>
        <p:nvSpPr>
          <p:cNvPr id="3" name="2 Llamada ovalada"/>
          <p:cNvSpPr/>
          <p:nvPr/>
        </p:nvSpPr>
        <p:spPr bwMode="auto">
          <a:xfrm flipH="1">
            <a:off x="1462924" y="2780928"/>
            <a:ext cx="3425583" cy="3213005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ESTUDIO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Máximo 4 horas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semanales, acumulables hasta por 4 semanas 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 descr="http://habitosytecnicasdeestudio.files.wordpress.com/2010/10/metodos-de-estudio-factores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920599">
            <a:off x="5825492" y="2615271"/>
            <a:ext cx="3744416" cy="3000376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66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755576" y="1009683"/>
            <a:ext cx="6319316" cy="150375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incentivo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</a:p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Decreto 3017 de 2012</a:t>
            </a:r>
            <a:endParaRPr lang="es-CO" dirty="0"/>
          </a:p>
        </p:txBody>
      </p:sp>
      <p:sp>
        <p:nvSpPr>
          <p:cNvPr id="3" name="2 Llamada ovalada"/>
          <p:cNvSpPr/>
          <p:nvPr/>
        </p:nvSpPr>
        <p:spPr bwMode="auto">
          <a:xfrm flipH="1">
            <a:off x="1141238" y="2571726"/>
            <a:ext cx="3857631" cy="3429029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 INCENTIVO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día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2" descr="http://www.diariomomento.com/wp-content/uploads/2011/08/Dep-Incentivo-RMV3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660561">
            <a:off x="5952176" y="2438366"/>
            <a:ext cx="3703712" cy="30765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7182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760276" y="1083812"/>
            <a:ext cx="5544616" cy="1008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el ejercicio de la docencia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Art. 151, Ley 270 de 1996</a:t>
            </a:r>
            <a:endParaRPr lang="es-CO" sz="2800" dirty="0"/>
          </a:p>
        </p:txBody>
      </p:sp>
      <p:sp>
        <p:nvSpPr>
          <p:cNvPr id="3" name="2 Llamada ovalada"/>
          <p:cNvSpPr/>
          <p:nvPr/>
        </p:nvSpPr>
        <p:spPr bwMode="auto">
          <a:xfrm flipH="1">
            <a:off x="1377272" y="2677388"/>
            <a:ext cx="3528392" cy="3096344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DOCENCIA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Hasta por 5 horas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semanales por hora cátedra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4297" t="12500" r="30078"/>
          <a:stretch>
            <a:fillRect/>
          </a:stretch>
        </p:blipFill>
        <p:spPr bwMode="auto">
          <a:xfrm>
            <a:off x="5985784" y="2389356"/>
            <a:ext cx="3370122" cy="3370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96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395536" y="1340768"/>
            <a:ext cx="6247308" cy="1368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la lactancia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Ley 73/66 y Decretos Nacionales        </a:t>
            </a:r>
            <a:b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13/67 y 722/93 </a:t>
            </a:r>
            <a:endParaRPr lang="es-CO" sz="2800" dirty="0"/>
          </a:p>
        </p:txBody>
      </p:sp>
      <p:sp>
        <p:nvSpPr>
          <p:cNvPr id="3" name="2 Llamada ovalada"/>
          <p:cNvSpPr/>
          <p:nvPr/>
        </p:nvSpPr>
        <p:spPr bwMode="auto">
          <a:xfrm flipH="1">
            <a:off x="1413504" y="3289684"/>
            <a:ext cx="4032448" cy="2664296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LACTANCIA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hora diaria, durante los primeros 6 meses de edad del bebé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048" y="2497596"/>
            <a:ext cx="3096344" cy="2612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9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584728" y="962384"/>
            <a:ext cx="5472608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matrimonio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Art. 1, Ordenanza 3 de 1985</a:t>
            </a:r>
            <a:endParaRPr lang="es-CO" sz="2800" dirty="0"/>
          </a:p>
        </p:txBody>
      </p:sp>
      <p:sp>
        <p:nvSpPr>
          <p:cNvPr id="3" name="2 Llamada ovalada"/>
          <p:cNvSpPr/>
          <p:nvPr/>
        </p:nvSpPr>
        <p:spPr bwMode="auto">
          <a:xfrm flipH="1">
            <a:off x="1019354" y="3053194"/>
            <a:ext cx="4032448" cy="2664296"/>
          </a:xfrm>
          <a:prstGeom prst="wedgeEllipseCallout">
            <a:avLst>
              <a:gd name="adj1" fmla="val -65696"/>
              <a:gd name="adj2" fmla="val -22107"/>
            </a:avLst>
          </a:prstGeom>
          <a:solidFill>
            <a:srgbClr val="C1E571">
              <a:alpha val="69804"/>
            </a:srgbClr>
          </a:solidFill>
          <a:ln>
            <a:noFill/>
          </a:ln>
          <a:effectLst>
            <a:outerShdw blurRad="114300" dist="152400" dir="9120000" sx="99000" sy="99000" algn="ctr">
              <a:srgbClr val="000000">
                <a:alpha val="2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CONTRAER MATRIMONIO LEGALMENTE VÁLIDO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 días hábiles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8176" r="15513"/>
          <a:stretch>
            <a:fillRect/>
          </a:stretch>
        </p:blipFill>
        <p:spPr bwMode="auto">
          <a:xfrm>
            <a:off x="5927420" y="2166510"/>
            <a:ext cx="3528392" cy="346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62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987822" y="1081690"/>
            <a:ext cx="8136904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Trámite para permisos</a:t>
            </a:r>
            <a:endParaRPr lang="es-CO" sz="2800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467544" y="1988841"/>
            <a:ext cx="828092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129716" y="207327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2800" u="sng" dirty="0" smtClean="0">
                <a:cs typeface="Arial" pitchFamily="34" charset="0"/>
              </a:rPr>
              <a:t>Solicitud</a:t>
            </a:r>
            <a:r>
              <a:rPr lang="es-CO" sz="2800" dirty="0" smtClean="0">
                <a:cs typeface="Arial" pitchFamily="34" charset="0"/>
              </a:rPr>
              <a:t>:  </a:t>
            </a:r>
            <a:r>
              <a:rPr lang="es-CO" sz="2800" dirty="0" smtClean="0">
                <a:solidFill>
                  <a:srgbClr val="00B050"/>
                </a:solidFill>
                <a:cs typeface="Arial" pitchFamily="34" charset="0"/>
              </a:rPr>
              <a:t>Dirigir el escrito al competente, mínimo con 8 días de anticipación, expresando claramente el hecho que lo motiva y anexando los documentos que la soportan.  </a:t>
            </a:r>
          </a:p>
          <a:p>
            <a:pPr algn="just">
              <a:defRPr/>
            </a:pPr>
            <a:r>
              <a:rPr lang="es-CO" sz="2800" u="sng" dirty="0" smtClean="0">
                <a:cs typeface="Arial" pitchFamily="34" charset="0"/>
              </a:rPr>
              <a:t>Visto bueno</a:t>
            </a:r>
            <a:r>
              <a:rPr lang="es-CO" sz="2800" dirty="0" smtClean="0">
                <a:cs typeface="Arial" pitchFamily="34" charset="0"/>
              </a:rPr>
              <a:t>:  </a:t>
            </a:r>
            <a:r>
              <a:rPr lang="es-CO" sz="2800" dirty="0" smtClean="0">
                <a:solidFill>
                  <a:srgbClr val="00B050"/>
                </a:solidFill>
                <a:cs typeface="Arial" pitchFamily="34" charset="0"/>
              </a:rPr>
              <a:t>Una vez obtenga el visto bueno del jefe inmediato, se debe radicar y entregar en la oficina del competente.  </a:t>
            </a:r>
          </a:p>
          <a:p>
            <a:pPr algn="just">
              <a:defRPr/>
            </a:pPr>
            <a:r>
              <a:rPr lang="es-CO" sz="2800" u="sng" dirty="0" smtClean="0">
                <a:cs typeface="Arial" pitchFamily="34" charset="0"/>
              </a:rPr>
              <a:t>Evaluación</a:t>
            </a:r>
            <a:r>
              <a:rPr lang="es-CO" sz="2800" dirty="0" smtClean="0">
                <a:cs typeface="Arial" pitchFamily="34" charset="0"/>
              </a:rPr>
              <a:t>:  </a:t>
            </a:r>
            <a:r>
              <a:rPr lang="es-CO" sz="2800" dirty="0" smtClean="0">
                <a:solidFill>
                  <a:srgbClr val="00B050"/>
                </a:solidFill>
                <a:cs typeface="Arial" pitchFamily="34" charset="0"/>
              </a:rPr>
              <a:t>El competente, evalúa si es viable conceder o no el permiso. </a:t>
            </a:r>
            <a:endParaRPr lang="es-CO" dirty="0" smtClean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113950" y="987094"/>
            <a:ext cx="8136904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Trámite para permisos</a:t>
            </a:r>
            <a:endParaRPr lang="es-CO" sz="2800" dirty="0"/>
          </a:p>
        </p:txBody>
      </p:sp>
      <p:sp>
        <p:nvSpPr>
          <p:cNvPr id="3" name="2 Rectángulo"/>
          <p:cNvSpPr/>
          <p:nvPr/>
        </p:nvSpPr>
        <p:spPr>
          <a:xfrm>
            <a:off x="1147594" y="214433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Decisión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 </a:t>
            </a:r>
            <a:r>
              <a:rPr lang="es-CO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 competente, expide una resolución la cual se radica en el Archivo.  </a:t>
            </a:r>
          </a:p>
          <a:p>
            <a:pPr algn="just">
              <a:defRPr/>
            </a:pPr>
            <a:r>
              <a:rPr lang="es-CO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Remisión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 </a:t>
            </a:r>
            <a:r>
              <a:rPr lang="es-CO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 competente, remite a la Dirección de Personal: la solicitud, los soportes, la resolución u oficio, según el caso, por medio del cual se decidió la solicitud, ello con el fin de archivarla en carpeta laboral del servidor.</a:t>
            </a:r>
            <a:endParaRPr lang="es-CO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098228" y="1016732"/>
            <a:ext cx="8136904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LICENCIAS</a:t>
            </a:r>
            <a:endParaRPr lang="es-CO" sz="3200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467544" y="1988841"/>
            <a:ext cx="828092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314252" y="2112800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 solicitud propia u ordinaria  </a:t>
            </a:r>
          </a:p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 enfermedad</a:t>
            </a:r>
          </a:p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Por maternidad</a:t>
            </a:r>
          </a:p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paternidad</a:t>
            </a:r>
          </a:p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prestar servicio militar</a:t>
            </a:r>
          </a:p>
          <a:p>
            <a:pPr>
              <a:defRPr/>
            </a:pPr>
            <a:r>
              <a:rPr lang="es-E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 deportistas</a:t>
            </a:r>
          </a:p>
          <a:p>
            <a:pPr>
              <a:defRPr/>
            </a:pPr>
            <a:endParaRPr lang="es-E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1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title"/>
          </p:nvPr>
        </p:nvSpPr>
        <p:spPr>
          <a:xfrm>
            <a:off x="1303427" y="869444"/>
            <a:ext cx="7992888" cy="792088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Empleo Publico</a:t>
            </a:r>
            <a:endParaRPr lang="es-CO" sz="1100" dirty="0"/>
          </a:p>
        </p:txBody>
      </p:sp>
      <p:sp>
        <p:nvSpPr>
          <p:cNvPr id="6" name="4 Marcador de texto"/>
          <p:cNvSpPr txBox="1">
            <a:spLocks/>
          </p:cNvSpPr>
          <p:nvPr/>
        </p:nvSpPr>
        <p:spPr>
          <a:xfrm>
            <a:off x="1069632" y="1852808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Tipos de vinculación</a:t>
            </a:r>
            <a:endParaRPr lang="es-CO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827104" y="2688164"/>
            <a:ext cx="3744416" cy="32403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Legal y Reglamentaria:</a:t>
            </a:r>
          </a:p>
          <a:p>
            <a:pPr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- Carrera Administrativa/encargo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Libre nombramiento y Remoción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Provisionalidad en V.T. o V.D.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Nombramiento de empleado de Carrera en empleo temporal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Empleo Temporal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Elección popular y periodo fijo</a:t>
            </a:r>
          </a:p>
          <a:p>
            <a:pPr>
              <a:spcBef>
                <a:spcPts val="600"/>
              </a:spcBef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Trabajador oficial: 56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endParaRPr lang="es-ES" sz="20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endParaRPr lang="es-CO" sz="2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8" name="6 Marcador de texto"/>
          <p:cNvSpPr txBox="1">
            <a:spLocks/>
          </p:cNvSpPr>
          <p:nvPr/>
        </p:nvSpPr>
        <p:spPr>
          <a:xfrm>
            <a:off x="5327364" y="1865586"/>
            <a:ext cx="3907768" cy="63214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Formas </a:t>
            </a:r>
            <a:r>
              <a:rPr lang="es-E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acceso al empleo </a:t>
            </a:r>
            <a:r>
              <a:rPr lang="es-E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público</a:t>
            </a:r>
            <a:endParaRPr lang="es-CO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24860" y="2730156"/>
            <a:ext cx="475909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en periodo de prueba-CNSC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en encargo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provisional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temporal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ordinario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Elección popular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Nombramiento en empleo de periodo fijo</a:t>
            </a:r>
          </a:p>
        </p:txBody>
      </p:sp>
    </p:spTree>
    <p:extLst>
      <p:ext uri="{BB962C8B-B14F-4D97-AF65-F5344CB8AC3E}">
        <p14:creationId xmlns:p14="http://schemas.microsoft.com/office/powerpoint/2010/main" val="92037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990216" y="972319"/>
            <a:ext cx="8676964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LICENCIA POR SOLICITUD PROPIA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(Artículo 2.2.5.10.4 y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Decreto Nacional 1083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2015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 </a:t>
            </a:r>
            <a:endParaRPr lang="es-CO" sz="2400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1044108" y="2299995"/>
            <a:ext cx="3394075" cy="72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COMPETENCIA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1116116" y="2948068"/>
            <a:ext cx="3744416" cy="273630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Hasta 60 días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Secretarios de Despacho, Directores D. </a:t>
            </a:r>
            <a:r>
              <a:rPr kumimoji="0" lang="es-E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Adtivos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. y Gerentes, previo visto bueno Director.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Prórroga entre 61 y</a:t>
            </a:r>
            <a:r>
              <a:rPr kumimoji="0" lang="es-ES" sz="2200" b="1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90</a:t>
            </a:r>
            <a:r>
              <a:rPr kumimoji="0" lang="es-E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días</a:t>
            </a:r>
            <a:endParaRPr kumimoji="0" lang="es-E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	Secretario Gestión</a:t>
            </a:r>
            <a:r>
              <a:rPr kumimoji="0" lang="es-ES" sz="2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Humana y Desarrollo Organizacional</a:t>
            </a:r>
            <a:endParaRPr kumimoji="0" lang="es-CO" sz="2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5511182" y="2835582"/>
            <a:ext cx="4300014" cy="281725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No es remunerada.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No es revocable.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Es renunciable.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No puede desempeñar otro cargo público, tampoco intervenir en política.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itchFamily="34" charset="0"/>
              </a:rPr>
              <a:t>Interrumpe tiempo servicio.</a:t>
            </a:r>
            <a:endParaRPr kumimoji="0" lang="es-CO" sz="2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6 Marcador de texto"/>
          <p:cNvSpPr txBox="1">
            <a:spLocks/>
          </p:cNvSpPr>
          <p:nvPr/>
        </p:nvSpPr>
        <p:spPr>
          <a:xfrm>
            <a:off x="5367165" y="2403535"/>
            <a:ext cx="3726569" cy="57651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CARACTERÍSTICAS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1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180490" y="900311"/>
            <a:ext cx="7992888" cy="9841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LICENCIA POR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(Artículo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Ley 100 de 1993)</a:t>
            </a:r>
            <a:endParaRPr lang="es-CO" sz="1800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1036474" y="2321269"/>
            <a:ext cx="3312368" cy="39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ENFERMEDAD GENERAL</a:t>
            </a:r>
            <a:endParaRPr lang="es-CO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1180490" y="3204567"/>
            <a:ext cx="3518138" cy="237626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 smtClean="0">
                <a:solidFill>
                  <a:srgbClr val="00B050"/>
                </a:solidFill>
                <a:cs typeface="Arial" pitchFamily="34" charset="0"/>
              </a:rPr>
              <a:t>Departamento de Antioquia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800" dirty="0" smtClean="0">
                <a:solidFill>
                  <a:srgbClr val="00B050"/>
                </a:solidFill>
                <a:cs typeface="Arial" pitchFamily="34" charset="0"/>
              </a:rPr>
              <a:t>Los 2 primeros días, el 100%.</a:t>
            </a:r>
          </a:p>
          <a:p>
            <a:pPr>
              <a:defRPr/>
            </a:pPr>
            <a:endParaRPr lang="es-ES" sz="1800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800" u="sng" dirty="0" smtClean="0">
                <a:solidFill>
                  <a:srgbClr val="00B050"/>
                </a:solidFill>
                <a:cs typeface="Arial" pitchFamily="34" charset="0"/>
              </a:rPr>
              <a:t> EPS</a:t>
            </a:r>
            <a:r>
              <a:rPr lang="es-ES" sz="1800" dirty="0" smtClean="0">
                <a:solidFill>
                  <a:srgbClr val="00B050"/>
                </a:solidFill>
                <a:cs typeface="Arial" pitchFamily="34" charset="0"/>
              </a:rPr>
              <a:t>:  </a:t>
            </a:r>
          </a:p>
          <a:p>
            <a:pPr>
              <a:defRPr/>
            </a:pPr>
            <a:r>
              <a:rPr lang="es-ES" sz="1800" dirty="0" smtClean="0">
                <a:solidFill>
                  <a:srgbClr val="00B050"/>
                </a:solidFill>
                <a:cs typeface="Arial" pitchFamily="34" charset="0"/>
              </a:rPr>
              <a:t>      -  Entre 3 y 90 días:  66.66%</a:t>
            </a:r>
          </a:p>
          <a:p>
            <a:pPr>
              <a:defRPr/>
            </a:pPr>
            <a:r>
              <a:rPr lang="es-ES" sz="1800" dirty="0" smtClean="0">
                <a:solidFill>
                  <a:srgbClr val="00B050"/>
                </a:solidFill>
                <a:cs typeface="Arial" pitchFamily="34" charset="0"/>
              </a:rPr>
              <a:t>      -  Entre 91 y 180 días:  50%  </a:t>
            </a:r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6210796" y="2988543"/>
            <a:ext cx="3384376" cy="20162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defRPr/>
            </a:pPr>
            <a:endParaRPr lang="es-ES" sz="24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es-ES" sz="24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es-ES" sz="2400" u="sng" dirty="0" smtClean="0">
                <a:solidFill>
                  <a:srgbClr val="00B050"/>
                </a:solidFill>
                <a:cs typeface="Arial" pitchFamily="34" charset="0"/>
              </a:rPr>
              <a:t>ARL</a:t>
            </a:r>
            <a:r>
              <a:rPr lang="es-ES" sz="2400" dirty="0" smtClean="0">
                <a:solidFill>
                  <a:srgbClr val="00B050"/>
                </a:solidFill>
                <a:cs typeface="Arial" pitchFamily="34" charset="0"/>
              </a:rPr>
              <a:t>:  100% </a:t>
            </a:r>
          </a:p>
          <a:p>
            <a:pPr algn="ctr">
              <a:defRPr/>
            </a:pPr>
            <a:r>
              <a:rPr lang="es-ES" sz="2400" dirty="0" smtClean="0">
                <a:solidFill>
                  <a:srgbClr val="00B050"/>
                </a:solidFill>
                <a:cs typeface="Arial" pitchFamily="34" charset="0"/>
              </a:rPr>
              <a:t>todo el tiempo.</a:t>
            </a:r>
          </a:p>
        </p:txBody>
      </p:sp>
      <p:sp>
        <p:nvSpPr>
          <p:cNvPr id="6" name="6 Marcador de texto"/>
          <p:cNvSpPr txBox="1">
            <a:spLocks/>
          </p:cNvSpPr>
          <p:nvPr/>
        </p:nvSpPr>
        <p:spPr>
          <a:xfrm>
            <a:off x="6054765" y="2147035"/>
            <a:ext cx="3744466" cy="936104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algn="ctr">
              <a:defRPr/>
            </a:pPr>
            <a:endParaRPr lang="es-E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ENFERMEDAD PROFESIONAL o ACCIDENTE DE TRABAJO</a:t>
            </a:r>
            <a:endParaRPr lang="es-CO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0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386260" y="756295"/>
            <a:ext cx="7992888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LICENCIA POR MATERNIDAD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(Ley 1468 de 2011)</a:t>
            </a:r>
            <a:endParaRPr lang="es-CO" sz="1400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765907" y="2348185"/>
            <a:ext cx="33123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TÉRMINO</a:t>
            </a:r>
            <a:endParaRPr lang="es-CO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765907" y="2852241"/>
            <a:ext cx="3744416" cy="273630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s-ES" sz="2000" b="1" u="sng" dirty="0" smtClean="0">
                <a:solidFill>
                  <a:srgbClr val="00B050"/>
                </a:solidFill>
                <a:cs typeface="Arial" pitchFamily="34" charset="0"/>
              </a:rPr>
              <a:t>Parto normal</a:t>
            </a: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:  14 semanas = 98 días</a:t>
            </a:r>
          </a:p>
          <a:p>
            <a:pPr>
              <a:spcBef>
                <a:spcPts val="600"/>
              </a:spcBef>
              <a:defRPr/>
            </a:pPr>
            <a:r>
              <a:rPr lang="es-ES" sz="2000" b="1" u="sng" dirty="0" smtClean="0">
                <a:solidFill>
                  <a:srgbClr val="00B050"/>
                </a:solidFill>
                <a:cs typeface="Arial" pitchFamily="34" charset="0"/>
              </a:rPr>
              <a:t>Parto múltiple</a:t>
            </a: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:  16 semanas</a:t>
            </a:r>
          </a:p>
          <a:p>
            <a:pPr>
              <a:spcBef>
                <a:spcPts val="600"/>
              </a:spcBef>
              <a:defRPr/>
            </a:pPr>
            <a:r>
              <a:rPr lang="es-ES" sz="2000" b="1" u="sng" dirty="0" smtClean="0">
                <a:solidFill>
                  <a:srgbClr val="00B050"/>
                </a:solidFill>
                <a:cs typeface="Arial" pitchFamily="34" charset="0"/>
              </a:rPr>
              <a:t>Prematuros</a:t>
            </a: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:  14 semanas + la diferencia entre fecha gestación y nacimiento</a:t>
            </a:r>
          </a:p>
          <a:p>
            <a:pPr>
              <a:spcBef>
                <a:spcPts val="600"/>
              </a:spcBef>
              <a:defRPr/>
            </a:pPr>
            <a:r>
              <a:rPr lang="es-ES" sz="2000" b="1" u="sng" dirty="0" smtClean="0">
                <a:solidFill>
                  <a:srgbClr val="00B050"/>
                </a:solidFill>
                <a:cs typeface="Arial" pitchFamily="34" charset="0"/>
              </a:rPr>
              <a:t>Aborto</a:t>
            </a: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:  2 a 4 semanas </a:t>
            </a:r>
            <a:endParaRPr lang="es-CO" sz="2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5" name="6 Marcador de texto"/>
          <p:cNvSpPr txBox="1">
            <a:spLocks/>
          </p:cNvSpPr>
          <p:nvPr/>
        </p:nvSpPr>
        <p:spPr>
          <a:xfrm>
            <a:off x="5382704" y="2205558"/>
            <a:ext cx="3600450" cy="5746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Trámite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94672" y="285363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s-ES" b="1" u="sng" dirty="0" smtClean="0">
                <a:solidFill>
                  <a:srgbClr val="00B050"/>
                </a:solidFill>
                <a:cs typeface="Arial" pitchFamily="34" charset="0"/>
              </a:rPr>
              <a:t>Comprende 2 etapas:</a:t>
            </a:r>
          </a:p>
          <a:p>
            <a:pPr marL="457200" indent="-457200">
              <a:lnSpc>
                <a:spcPts val="2400"/>
              </a:lnSpc>
              <a:buFont typeface="Arial" charset="0"/>
              <a:buAutoNum type="arabicPeriod"/>
              <a:defRPr/>
            </a:pPr>
            <a:r>
              <a:rPr lang="es-ES" b="1" u="sng" dirty="0" smtClean="0">
                <a:solidFill>
                  <a:srgbClr val="00B050"/>
                </a:solidFill>
                <a:cs typeface="Arial" pitchFamily="34" charset="0"/>
              </a:rPr>
              <a:t>Preparto</a:t>
            </a: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:   con 15 días anticipación debe manifestar por escrito si va a disfrutar 1 ó 2 semanas antes del parto.</a:t>
            </a:r>
            <a:endParaRPr lang="es-ES" b="1" u="sng" dirty="0" smtClean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lnSpc>
                <a:spcPts val="2400"/>
              </a:lnSpc>
              <a:buFont typeface="Arial" charset="0"/>
              <a:buAutoNum type="arabicPeriod"/>
              <a:defRPr/>
            </a:pPr>
            <a:endParaRPr lang="es-ES" b="1" u="sng" dirty="0" smtClean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lnSpc>
                <a:spcPts val="2400"/>
              </a:lnSpc>
              <a:buFont typeface="Arial" charset="0"/>
              <a:buAutoNum type="arabicPeriod"/>
              <a:defRPr/>
            </a:pPr>
            <a:r>
              <a:rPr lang="es-ES" b="1" u="sng" dirty="0" smtClean="0">
                <a:solidFill>
                  <a:srgbClr val="00B050"/>
                </a:solidFill>
                <a:cs typeface="Arial" pitchFamily="34" charset="0"/>
              </a:rPr>
              <a:t>Posparto</a:t>
            </a: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:  enviar certificado original al jefe inmediato, dentro 2 días siguientes del parto.  </a:t>
            </a:r>
            <a:endParaRPr lang="es-CO" b="1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0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361485" y="797921"/>
            <a:ext cx="7992888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LICENCIA LUTO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(Ley 1635 de 11 junio de 2013, Decreto Departamental 4250 del 25 de septiembre de 2013)</a:t>
            </a:r>
            <a:endParaRPr lang="es-CO" sz="1100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539552" y="2424221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TÉRMINO Y CARACTERÍSTICAS</a:t>
            </a:r>
            <a:endParaRPr lang="es-CO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539552" y="3054405"/>
            <a:ext cx="3744416" cy="273630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endParaRPr lang="es-ES" sz="20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- 5 días hábiles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Remunerada a cargo de la Entidad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Incompatible con el permiso por justa causa.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000" b="1" dirty="0" smtClean="0">
                <a:solidFill>
                  <a:srgbClr val="00B050"/>
                </a:solidFill>
                <a:cs typeface="Arial" pitchFamily="34" charset="0"/>
              </a:rPr>
              <a:t>La competencia para reconocerla , es de la Dirección de Personal. </a:t>
            </a:r>
            <a:endParaRPr lang="es-CO" sz="2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5" name="6 Marcador de texto"/>
          <p:cNvSpPr txBox="1">
            <a:spLocks/>
          </p:cNvSpPr>
          <p:nvPr/>
        </p:nvSpPr>
        <p:spPr>
          <a:xfrm>
            <a:off x="5357929" y="2242257"/>
            <a:ext cx="3600450" cy="574675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algn="ctr">
              <a:defRPr/>
            </a:pPr>
            <a:endParaRPr lang="es-E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 PARA:</a:t>
            </a:r>
            <a:endParaRPr lang="es-CO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69897" y="2890329"/>
            <a:ext cx="446449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Cónyuge, compañero o compañera permanente.</a:t>
            </a: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2º grado de consanguinidad (padres, hijos, abuelos, nietos y hermanos).</a:t>
            </a: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1er grado de afinidad (suegros, yernos, nueras e hijos del esposo (a), habidos por fuera del matrimonio.</a:t>
            </a:r>
          </a:p>
          <a:p>
            <a:pPr>
              <a:spcBef>
                <a:spcPts val="600"/>
              </a:spcBef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2º grado civil (hijos adoptados, padres adoptantes, abuelos adoptantes y hermanos adoptantes).</a:t>
            </a:r>
            <a:endParaRPr lang="es-CO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1646" y="2076614"/>
            <a:ext cx="5599236" cy="272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4E8919"/>
                </a:solidFill>
              </a:rPr>
              <a:t>PARA MAYOR INFORMACIÓN</a:t>
            </a:r>
            <a:br>
              <a:rPr lang="es-CO" sz="2400" b="1" dirty="0" smtClean="0">
                <a:solidFill>
                  <a:srgbClr val="4E8919"/>
                </a:solidFill>
              </a:rPr>
            </a:br>
            <a:r>
              <a:rPr lang="es-CO" sz="2000" dirty="0" smtClean="0">
                <a:solidFill>
                  <a:srgbClr val="4E8919"/>
                </a:solidFill>
              </a:rPr>
              <a:t/>
            </a:r>
            <a:br>
              <a:rPr lang="es-CO" sz="2000" dirty="0" smtClean="0">
                <a:solidFill>
                  <a:srgbClr val="4E8919"/>
                </a:solidFill>
              </a:rPr>
            </a:br>
            <a:r>
              <a:rPr lang="es-CO" sz="2000" b="1" dirty="0" smtClean="0">
                <a:latin typeface="VAGRounded Lt"/>
              </a:rPr>
              <a:t>Datos de contacto: </a:t>
            </a:r>
            <a:r>
              <a:rPr lang="es-CO" sz="2000" dirty="0" smtClean="0">
                <a:latin typeface="VAGRounded Lt"/>
              </a:rPr>
              <a:t>Dirección de Personal, Secretaría de Gestión Humana y Desarrollo Organizacional</a:t>
            </a:r>
            <a:br>
              <a:rPr lang="es-CO" sz="2000" dirty="0" smtClean="0">
                <a:latin typeface="VAGRounded Lt"/>
              </a:rPr>
            </a:br>
            <a:r>
              <a:rPr lang="es-CO" sz="2000" dirty="0" smtClean="0">
                <a:latin typeface="VAGRounded Lt"/>
              </a:rPr>
              <a:t/>
            </a:r>
            <a:br>
              <a:rPr lang="es-CO" sz="2000" dirty="0" smtClean="0">
                <a:latin typeface="VAGRounded Lt"/>
              </a:rPr>
            </a:br>
            <a:r>
              <a:rPr lang="es-CO" sz="2000" b="1" dirty="0" smtClean="0">
                <a:latin typeface="VAGRounded Lt"/>
              </a:rPr>
              <a:t>Teléfono: </a:t>
            </a:r>
            <a:r>
              <a:rPr lang="es-CO" sz="2000" dirty="0" smtClean="0">
                <a:latin typeface="VAGRounded Lt"/>
              </a:rPr>
              <a:t>383 8211 y 383 8389</a:t>
            </a:r>
            <a:r>
              <a:rPr lang="es-CO" dirty="0" smtClean="0">
                <a:latin typeface="VAGRounded Lt"/>
              </a:rPr>
              <a:t/>
            </a:r>
            <a:br>
              <a:rPr lang="es-CO" dirty="0" smtClean="0">
                <a:latin typeface="VAGRounded Lt"/>
              </a:rPr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892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416812" y="1097205"/>
            <a:ext cx="7920880" cy="86409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Planta de Personal Empleados </a:t>
            </a:r>
            <a:endParaRPr lang="es-CO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1273732" y="2173332"/>
            <a:ext cx="7992888" cy="34563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Nivel Directivo (Grado 1, 2, 3, 4)</a:t>
            </a:r>
          </a:p>
          <a:p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Nivel Asesor: (Grado 1 y 2)</a:t>
            </a:r>
          </a:p>
          <a:p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Nivel Profesional (Grado 1, 2, 3, 4, 5 y 5P)</a:t>
            </a:r>
          </a:p>
          <a:p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Nivel Técnico (Grado 1 y 2)</a:t>
            </a:r>
          </a:p>
          <a:p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Nivel Asistencial (Grado 1, 2, 3, 4, 5, 6, 7)</a:t>
            </a:r>
            <a:endParaRPr lang="es-E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Manuales de funciones y competencias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22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-252256" y="2958598"/>
            <a:ext cx="5112568" cy="792088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Salarios</a:t>
            </a:r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700" y="980728"/>
            <a:ext cx="44644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47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314208" y="750604"/>
            <a:ext cx="7992888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Procesos internos de selección</a:t>
            </a:r>
            <a:endParaRPr lang="es-CO" sz="1100" dirty="0"/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5778748" y="1448682"/>
            <a:ext cx="4303092" cy="87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Para provisión de vacantes de empleos de carrera Administrativa</a:t>
            </a:r>
            <a:endParaRPr lang="es-CO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6 Marcador de texto"/>
          <p:cNvSpPr txBox="1">
            <a:spLocks/>
          </p:cNvSpPr>
          <p:nvPr/>
        </p:nvSpPr>
        <p:spPr>
          <a:xfrm>
            <a:off x="300566" y="1529099"/>
            <a:ext cx="4093434" cy="792088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algn="ctr">
              <a:defRPr/>
            </a:pPr>
            <a:endParaRPr lang="es-ES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Para la provisión de </a:t>
            </a:r>
          </a:p>
          <a:p>
            <a:pPr algn="ctr">
              <a:defRPr/>
            </a:pPr>
            <a:r>
              <a:rPr lang="es-ES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empleos temporales art. 21 ley 909</a:t>
            </a:r>
            <a:endParaRPr lang="es-CO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Marcador de contenido"/>
          <p:cNvSpPr txBox="1">
            <a:spLocks/>
          </p:cNvSpPr>
          <p:nvPr/>
        </p:nvSpPr>
        <p:spPr>
          <a:xfrm>
            <a:off x="5758730" y="2556495"/>
            <a:ext cx="3960440" cy="32403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endParaRPr lang="es-ES" b="1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Resolución 51876 del 02/06/2016</a:t>
            </a:r>
            <a:r>
              <a:rPr lang="es-ES" sz="1600" b="1" dirty="0" smtClean="0">
                <a:solidFill>
                  <a:srgbClr val="00B050"/>
                </a:solidFill>
                <a:cs typeface="Arial" pitchFamily="34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Evaluación sobresaliente</a:t>
            </a: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Grado inmediatamente inferior.</a:t>
            </a: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Ausencia de sanción disciplinaria</a:t>
            </a: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Cumplimiento de condiciones y requisitos</a:t>
            </a:r>
          </a:p>
          <a:p>
            <a:pPr>
              <a:buFontTx/>
              <a:buChar char="-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No requieres inscripción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endParaRPr lang="es-ES" sz="20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endParaRPr lang="es-CO" sz="20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5554" y="2563305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 Resolución 127219 del 06/10/2014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Sentencia C–288 de 2014.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 aplica evaluación del desempeño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 aplica condición de </a:t>
            </a:r>
            <a:r>
              <a:rPr lang="es-CO" sz="2000" b="1" dirty="0" smtClean="0">
                <a:solidFill>
                  <a:srgbClr val="00B050"/>
                </a:solidFill>
                <a:cs typeface="Arial" pitchFamily="34" charset="0"/>
              </a:rPr>
              <a:t>empleo</a:t>
            </a: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 inferior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Debe mediar inscripción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Debe cumplir con los requisitos del empleo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CO" b="1" dirty="0" smtClean="0">
                <a:solidFill>
                  <a:srgbClr val="00B050"/>
                </a:solidFill>
                <a:cs typeface="Arial" pitchFamily="34" charset="0"/>
              </a:rPr>
              <a:t>No puede tener sanción disciplinaria, fiscal, ni penal en el año anterior.</a:t>
            </a:r>
          </a:p>
        </p:txBody>
      </p:sp>
    </p:spTree>
    <p:extLst>
      <p:ext uri="{BB962C8B-B14F-4D97-AF65-F5344CB8AC3E}">
        <p14:creationId xmlns:p14="http://schemas.microsoft.com/office/powerpoint/2010/main" val="350082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417748" y="1214641"/>
            <a:ext cx="7772400" cy="1224136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JORNADA LABORAL</a:t>
            </a:r>
            <a:endParaRPr lang="es-CO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1242244" y="2420888"/>
            <a:ext cx="7992888" cy="3240360"/>
          </a:xfrm>
          <a:prstGeom prst="rect">
            <a:avLst/>
          </a:prstGeom>
        </p:spPr>
        <p:txBody>
          <a:bodyPr/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B050"/>
                </a:solidFill>
                <a:cs typeface="Arial" pitchFamily="34" charset="0"/>
              </a:rPr>
              <a:t>Decreto Nacional 1042 de 1978:  máxima es 44 horas semanales.</a:t>
            </a:r>
          </a:p>
          <a:p>
            <a:r>
              <a:rPr lang="es-ES" dirty="0" smtClean="0">
                <a:solidFill>
                  <a:srgbClr val="00B050"/>
                </a:solidFill>
                <a:cs typeface="Arial" pitchFamily="34" charset="0"/>
              </a:rPr>
              <a:t>Decreto Departamental 3554 de 2012, Capitulo II:  </a:t>
            </a:r>
            <a:r>
              <a:rPr lang="es-ES" u="sng" dirty="0" smtClean="0">
                <a:solidFill>
                  <a:srgbClr val="00B050"/>
                </a:solidFill>
                <a:cs typeface="Arial" pitchFamily="34" charset="0"/>
              </a:rPr>
              <a:t>44 horas semanales</a:t>
            </a:r>
            <a:r>
              <a:rPr lang="es-ES" dirty="0" smtClean="0">
                <a:solidFill>
                  <a:srgbClr val="00B050"/>
                </a:solidFill>
                <a:cs typeface="Arial" pitchFamily="34" charset="0"/>
              </a:rPr>
              <a:t>. </a:t>
            </a:r>
            <a:endParaRPr lang="es-ES" dirty="0" smtClean="0">
              <a:cs typeface="Arial" pitchFamily="34" charset="0"/>
            </a:endParaRPr>
          </a:p>
          <a:p>
            <a:endParaRPr lang="es-E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25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611228" y="1116335"/>
            <a:ext cx="7704857" cy="1224136"/>
          </a:xfrm>
          <a:prstGeom prst="rect">
            <a:avLst/>
          </a:prstGeom>
        </p:spPr>
        <p:txBody>
          <a:bodyPr/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HORARIO DE TRABAJO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46" y="2280148"/>
            <a:ext cx="8151812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2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327852" y="1088512"/>
            <a:ext cx="8136904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HORAS EXTRAS o COMPENSATORIOS</a:t>
            </a:r>
            <a:endParaRPr lang="es-CO" sz="3200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522164" y="2130734"/>
            <a:ext cx="4874140" cy="4096048"/>
          </a:xfrm>
          <a:prstGeom prst="rect">
            <a:avLst/>
          </a:prstGeom>
        </p:spPr>
        <p:txBody>
          <a:bodyPr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srgbClr val="00B050"/>
                </a:solidFill>
                <a:cs typeface="Arial" pitchFamily="34" charset="0"/>
              </a:rPr>
              <a:t>COMPETENCIA</a:t>
            </a:r>
          </a:p>
          <a:p>
            <a:pPr marL="0" indent="0" algn="ctr">
              <a:buNone/>
              <a:defRPr/>
            </a:pPr>
            <a:endParaRPr lang="es-ES" sz="1900" dirty="0" smtClean="0">
              <a:solidFill>
                <a:srgbClr val="00B05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800" dirty="0" smtClean="0">
                <a:solidFill>
                  <a:srgbClr val="00B050"/>
                </a:solidFill>
                <a:cs typeface="Arial" pitchFamily="34" charset="0"/>
              </a:rPr>
              <a:t>Secretario de Despacho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800" dirty="0" smtClean="0">
                <a:solidFill>
                  <a:srgbClr val="00B050"/>
                </a:solidFill>
                <a:cs typeface="Arial" pitchFamily="34" charset="0"/>
              </a:rPr>
              <a:t>Directores de Departamentos Administrativos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800" dirty="0" smtClean="0">
                <a:solidFill>
                  <a:srgbClr val="00B050"/>
                </a:solidFill>
                <a:cs typeface="Arial" pitchFamily="34" charset="0"/>
              </a:rPr>
              <a:t>Gerentes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es-ES" sz="2800" dirty="0" smtClean="0">
                <a:solidFill>
                  <a:srgbClr val="00B050"/>
                </a:solidFill>
                <a:cs typeface="Arial" pitchFamily="34" charset="0"/>
              </a:rPr>
              <a:t>Jefes de oficina</a:t>
            </a:r>
            <a:endParaRPr lang="es-CO" sz="2800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es-CO" dirty="0"/>
          </a:p>
        </p:txBody>
      </p:sp>
      <p:sp>
        <p:nvSpPr>
          <p:cNvPr id="4" name="10 Marcador de contenido"/>
          <p:cNvSpPr txBox="1">
            <a:spLocks/>
          </p:cNvSpPr>
          <p:nvPr/>
        </p:nvSpPr>
        <p:spPr>
          <a:xfrm>
            <a:off x="5463840" y="2058748"/>
            <a:ext cx="4563380" cy="460220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s-ES" sz="1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es-ES" sz="5500" b="1" dirty="0" smtClean="0">
                <a:solidFill>
                  <a:srgbClr val="00B050"/>
                </a:solidFill>
                <a:cs typeface="Arial" pitchFamily="34" charset="0"/>
              </a:rPr>
              <a:t>REQUISITOS</a:t>
            </a:r>
          </a:p>
          <a:p>
            <a:pPr marL="0" indent="0" algn="ctr">
              <a:buNone/>
              <a:defRPr/>
            </a:pPr>
            <a:endParaRPr lang="es-ES" sz="5500" b="1" dirty="0">
              <a:solidFill>
                <a:srgbClr val="00B050"/>
              </a:solidFill>
              <a:cs typeface="Arial" pitchFamily="34" charset="0"/>
            </a:endParaRPr>
          </a:p>
          <a:p>
            <a:pPr algn="ctr">
              <a:defRPr/>
            </a:pPr>
            <a:endParaRPr lang="es-ES" sz="5500" b="1" dirty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s-ES" sz="5500" b="1" dirty="0">
                <a:solidFill>
                  <a:srgbClr val="00B050"/>
                </a:solidFill>
                <a:cs typeface="Arial" pitchFamily="34" charset="0"/>
              </a:rPr>
              <a:t>Empleado:  niveles técnico o asistencial.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sz="5500" b="1" dirty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es-ES" sz="5500" b="1" dirty="0">
                <a:solidFill>
                  <a:srgbClr val="00B050"/>
                </a:solidFill>
                <a:cs typeface="Arial" pitchFamily="34" charset="0"/>
              </a:rPr>
              <a:t>2.       Autorización:  previa, mediante escrito especificando las actividades a realizar.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sz="5500" b="1" dirty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es-ES" sz="5500" b="1" dirty="0">
                <a:solidFill>
                  <a:srgbClr val="00B050"/>
                </a:solidFill>
                <a:cs typeface="Arial" pitchFamily="34" charset="0"/>
              </a:rPr>
              <a:t>Reconocimiento:  mediante resolución motivada.</a:t>
            </a:r>
          </a:p>
          <a:p>
            <a:pPr marL="457200" indent="-457200">
              <a:buFont typeface="Arial" charset="0"/>
              <a:buAutoNum type="arabicPeriod" startAt="3"/>
              <a:defRPr/>
            </a:pPr>
            <a:endParaRPr lang="es-ES" sz="5500" b="1" dirty="0">
              <a:solidFill>
                <a:srgbClr val="00B050"/>
              </a:solidFill>
              <a:cs typeface="Arial" pitchFamily="34" charset="0"/>
            </a:endParaRPr>
          </a:p>
          <a:p>
            <a:pPr marL="457200" indent="-457200">
              <a:buFont typeface="Arial" charset="0"/>
              <a:buAutoNum type="arabicPeriod" startAt="3"/>
              <a:defRPr/>
            </a:pPr>
            <a:r>
              <a:rPr lang="es-ES" sz="5500" b="1" dirty="0">
                <a:solidFill>
                  <a:srgbClr val="00B050"/>
                </a:solidFill>
                <a:cs typeface="Arial" pitchFamily="34" charset="0"/>
              </a:rPr>
              <a:t>Cantidad:  máximo 50 horas extras mensuales.</a:t>
            </a:r>
          </a:p>
        </p:txBody>
      </p:sp>
    </p:spTree>
    <p:extLst>
      <p:ext uri="{BB962C8B-B14F-4D97-AF65-F5344CB8AC3E}">
        <p14:creationId xmlns:p14="http://schemas.microsoft.com/office/powerpoint/2010/main" val="20297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/>
        </p:nvSpPr>
        <p:spPr>
          <a:xfrm>
            <a:off x="1055130" y="1072747"/>
            <a:ext cx="8479556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Artículo 2.2.5.10.1, Decreto Nacional 1083 de 2015</a:t>
            </a:r>
            <a:endParaRPr lang="es-CO" sz="3600" dirty="0"/>
          </a:p>
        </p:txBody>
      </p:sp>
      <p:sp>
        <p:nvSpPr>
          <p:cNvPr id="3" name="9 Subtítulo"/>
          <p:cNvSpPr txBox="1">
            <a:spLocks/>
          </p:cNvSpPr>
          <p:nvPr/>
        </p:nvSpPr>
        <p:spPr>
          <a:xfrm>
            <a:off x="1305264" y="2510784"/>
            <a:ext cx="7992888" cy="32403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dirty="0" smtClean="0"/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Servicio activo. 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Licencia. 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Permiso.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Comisión. 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Ejercicio de funciones de otro empleo por encargo.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Prestando servicio militar. 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Vacaciones, </a:t>
            </a:r>
          </a:p>
          <a:p>
            <a:pPr marL="514350" indent="-514350">
              <a:buFont typeface="Arial" panose="020B0604020202020204" pitchFamily="34" charset="0"/>
              <a:buAutoNum type="alphaLcParenR"/>
              <a:defRPr/>
            </a:pPr>
            <a:r>
              <a:rPr lang="es-CO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Suspendido en ejercicio de sus funciones.</a:t>
            </a:r>
            <a:endParaRPr lang="es-ES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547861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OWER-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PLANTILLA-POWER-POINT</Template>
  <TotalTime>220</TotalTime>
  <Words>960</Words>
  <Application>Microsoft Office PowerPoint</Application>
  <PresentationFormat>Personalizado</PresentationFormat>
  <Paragraphs>172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PLANTILLA-POWER-POINT</vt:lpstr>
      <vt:lpstr>Inducción Servidores Públicos</vt:lpstr>
      <vt:lpstr>Empleo Publico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MARIA OSORIO ARANGO</dc:creator>
  <cp:lastModifiedBy>ANGELICA MARIA TORRES GUTIERREZ</cp:lastModifiedBy>
  <cp:revision>31</cp:revision>
  <dcterms:created xsi:type="dcterms:W3CDTF">2016-09-08T19:37:00Z</dcterms:created>
  <dcterms:modified xsi:type="dcterms:W3CDTF">2017-01-11T19:57:01Z</dcterms:modified>
</cp:coreProperties>
</file>