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89" r:id="rId3"/>
    <p:sldId id="274" r:id="rId4"/>
    <p:sldId id="285" r:id="rId5"/>
    <p:sldId id="287" r:id="rId6"/>
    <p:sldId id="288" r:id="rId7"/>
    <p:sldId id="286" r:id="rId8"/>
    <p:sldId id="291" r:id="rId9"/>
    <p:sldId id="292" r:id="rId10"/>
    <p:sldId id="293" r:id="rId11"/>
    <p:sldId id="294" r:id="rId12"/>
    <p:sldId id="295" r:id="rId13"/>
    <p:sldId id="290" r:id="rId14"/>
  </p:sldIdLst>
  <p:sldSz cx="10693400" cy="7561263"/>
  <p:notesSz cx="6858000" cy="9144000"/>
  <p:defaultTextStyle>
    <a:defPPr>
      <a:defRPr lang="es-CO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88" y="-100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031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063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664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461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411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192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38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754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725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44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96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38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972" y="180231"/>
            <a:ext cx="2635234" cy="104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9692" y="1077310"/>
            <a:ext cx="7772400" cy="129540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es-MX" sz="2800" b="1" dirty="0" smtClean="0"/>
              <a:t>NÓMINA DEL PERSONAL DOCENTE, DIRECTIVO DOCENTE</a:t>
            </a:r>
            <a:endParaRPr lang="es-ES" sz="2800" b="1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71600" y="19050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39692" y="2606273"/>
            <a:ext cx="8077200" cy="37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sz="2800" dirty="0"/>
              <a:t>La oficina de Nómina de la Secretaría de Educación </a:t>
            </a:r>
            <a:r>
              <a:rPr lang="es-MX" sz="2800" dirty="0" smtClean="0"/>
              <a:t>de Antioquia, </a:t>
            </a:r>
            <a:r>
              <a:rPr lang="es-MX" sz="2800" dirty="0"/>
              <a:t>tiene a su cargo el ingreso de novedades para el pago del personal </a:t>
            </a:r>
            <a:r>
              <a:rPr lang="es-MX" sz="2800" dirty="0" smtClean="0"/>
              <a:t>Docente  adscrito </a:t>
            </a:r>
            <a:r>
              <a:rPr lang="es-MX" sz="2800" dirty="0"/>
              <a:t>a las diferentes Instituciones Educativa, e igualmente la liquidación de la nómina compuesta aproximadamente por:</a:t>
            </a:r>
          </a:p>
          <a:p>
            <a:pPr algn="just">
              <a:spcBef>
                <a:spcPct val="50000"/>
              </a:spcBef>
            </a:pPr>
            <a:r>
              <a:rPr lang="es-MX" sz="2800" dirty="0" smtClean="0"/>
              <a:t>19.000 </a:t>
            </a:r>
            <a:r>
              <a:rPr lang="es-MX" sz="2800" dirty="0"/>
              <a:t>Educadores </a:t>
            </a:r>
          </a:p>
          <a:p>
            <a:pPr>
              <a:spcBef>
                <a:spcPct val="50000"/>
              </a:spcBef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9688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098228" y="900311"/>
            <a:ext cx="814387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400" dirty="0">
                <a:latin typeface="+mj-lt"/>
                <a:cs typeface="Arial" charset="0"/>
              </a:rPr>
              <a:t>El titulo de </a:t>
            </a:r>
            <a:r>
              <a:rPr lang="es-MX" sz="2400" dirty="0" smtClean="0">
                <a:latin typeface="+mj-lt"/>
                <a:cs typeface="Arial" charset="0"/>
              </a:rPr>
              <a:t>especialización, maestría y doctorado  </a:t>
            </a:r>
            <a:r>
              <a:rPr lang="es-MX" sz="2400" dirty="0">
                <a:latin typeface="+mj-lt"/>
                <a:cs typeface="Arial" charset="0"/>
              </a:rPr>
              <a:t>debe corresponder a un área afín a la de su formación de pregrado o de desempeño docente; o en un área de formación que sea considerada fundamental dentro del proceso de enseñanza-aprendizaje de los estudiantes (IDONEIDAD), se paga a partir del momento en que se reclama (derecho rogado).</a:t>
            </a:r>
          </a:p>
          <a:p>
            <a:pPr algn="just"/>
            <a:endParaRPr lang="es-MX" sz="2400" dirty="0">
              <a:latin typeface="+mj-lt"/>
              <a:cs typeface="Arial" charset="0"/>
            </a:endParaRPr>
          </a:p>
          <a:p>
            <a:pPr algn="just"/>
            <a:r>
              <a:rPr lang="es-MX" sz="2400" dirty="0">
                <a:latin typeface="+mj-lt"/>
                <a:cs typeface="Arial" charset="0"/>
              </a:rPr>
              <a:t>Para </a:t>
            </a:r>
            <a:r>
              <a:rPr lang="es-MX" sz="2400" dirty="0" smtClean="0">
                <a:latin typeface="+mj-lt"/>
                <a:cs typeface="Arial" charset="0"/>
              </a:rPr>
              <a:t>los docentes </a:t>
            </a:r>
            <a:r>
              <a:rPr lang="es-MX" sz="2400" dirty="0">
                <a:latin typeface="+mj-lt"/>
                <a:cs typeface="Arial" charset="0"/>
              </a:rPr>
              <a:t>del régimen 1278 se les cancela de acuerdo con el titulo que aportan en el momento de la </a:t>
            </a:r>
            <a:r>
              <a:rPr lang="es-MX" sz="2400" dirty="0" smtClean="0">
                <a:latin typeface="+mj-lt"/>
                <a:cs typeface="Arial" charset="0"/>
              </a:rPr>
              <a:t>posesión, y que con este se hayan inscrito para el concurso en la Comisión. </a:t>
            </a:r>
            <a:r>
              <a:rPr lang="es-MX" sz="2400" dirty="0">
                <a:latin typeface="+mj-lt"/>
                <a:cs typeface="Arial" charset="0"/>
              </a:rPr>
              <a:t>(la obtención del titulo posterior a esta fecha solo sirve para el ascenso del escalafón</a:t>
            </a:r>
            <a:r>
              <a:rPr lang="es-MX" sz="2400" dirty="0" smtClean="0">
                <a:latin typeface="+mj-lt"/>
                <a:cs typeface="Arial" charset="0"/>
              </a:rPr>
              <a:t>) o para el nombramiento en propiedad, actualizar hoja de vida.</a:t>
            </a:r>
            <a:endParaRPr lang="es-MX" sz="2400" dirty="0">
              <a:latin typeface="+mj-lt"/>
              <a:cs typeface="Arial" charset="0"/>
            </a:endParaRPr>
          </a:p>
          <a:p>
            <a:pPr algn="just"/>
            <a:endParaRPr lang="es-MX" sz="2400" dirty="0">
              <a:latin typeface="Book Antiqua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4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42244" y="756295"/>
            <a:ext cx="8143875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ES" sz="2300" b="1" dirty="0">
                <a:latin typeface="+mj-lt"/>
                <a:cs typeface="Arial" charset="0"/>
              </a:rPr>
              <a:t>Prima de Vacaciones </a:t>
            </a:r>
            <a:r>
              <a:rPr lang="es-ES" sz="2300" b="1" dirty="0" smtClean="0">
                <a:latin typeface="+mj-lt"/>
                <a:cs typeface="Arial" charset="0"/>
              </a:rPr>
              <a:t>50</a:t>
            </a:r>
            <a:r>
              <a:rPr lang="es-ES" sz="2300" b="1" dirty="0">
                <a:latin typeface="+mj-lt"/>
                <a:cs typeface="Arial" charset="0"/>
              </a:rPr>
              <a:t>%, </a:t>
            </a:r>
            <a:r>
              <a:rPr lang="es-ES" sz="2300" dirty="0">
                <a:latin typeface="+mj-lt"/>
                <a:cs typeface="Arial" charset="0"/>
              </a:rPr>
              <a:t>calculada sobre la base </a:t>
            </a:r>
            <a:r>
              <a:rPr lang="es-ES" sz="2300" dirty="0" smtClean="0">
                <a:latin typeface="+mj-lt"/>
                <a:cs typeface="Arial" charset="0"/>
              </a:rPr>
              <a:t>de la asignación básica </a:t>
            </a:r>
            <a:r>
              <a:rPr lang="es-ES" sz="2300" dirty="0">
                <a:latin typeface="+mj-lt"/>
                <a:cs typeface="Arial" charset="0"/>
              </a:rPr>
              <a:t>mensual</a:t>
            </a:r>
            <a:r>
              <a:rPr lang="es-ES" sz="2300" dirty="0" smtClean="0">
                <a:latin typeface="+mj-lt"/>
                <a:cs typeface="Arial" charset="0"/>
              </a:rPr>
              <a:t>, mas el 1% del 123, más sobresueldo</a:t>
            </a:r>
            <a:r>
              <a:rPr lang="es-ES" sz="2300" dirty="0">
                <a:latin typeface="+mj-lt"/>
                <a:cs typeface="Arial" charset="0"/>
              </a:rPr>
              <a:t>, más asignación por doble y triple jornada, prima de alimentación y auxilio de transporte</a:t>
            </a:r>
            <a:r>
              <a:rPr lang="es-ES" sz="2300" dirty="0" smtClean="0">
                <a:latin typeface="+mj-lt"/>
                <a:cs typeface="Arial" charset="0"/>
              </a:rPr>
              <a:t>, 1/12 prima de servicios  </a:t>
            </a:r>
            <a:r>
              <a:rPr lang="es-ES" sz="2300" dirty="0">
                <a:latin typeface="+mj-lt"/>
                <a:cs typeface="Arial" charset="0"/>
              </a:rPr>
              <a:t>sobre lo anterior el 50%. 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sz="2300" dirty="0">
                <a:latin typeface="+mj-lt"/>
                <a:cs typeface="Arial" charset="0"/>
              </a:rPr>
              <a:t>Se tiene derecho una vez finalizado el año académico y quien haya laborado </a:t>
            </a:r>
            <a:r>
              <a:rPr lang="es-MX" sz="2300" b="1" dirty="0">
                <a:latin typeface="+mj-lt"/>
                <a:cs typeface="Arial" charset="0"/>
              </a:rPr>
              <a:t>los </a:t>
            </a:r>
            <a:r>
              <a:rPr lang="es-MX" sz="2300" b="1" dirty="0" smtClean="0">
                <a:latin typeface="+mj-lt"/>
                <a:cs typeface="Arial" charset="0"/>
              </a:rPr>
              <a:t> 300 días </a:t>
            </a:r>
            <a:r>
              <a:rPr lang="es-MX" sz="2300" b="1" dirty="0">
                <a:latin typeface="+mj-lt"/>
                <a:cs typeface="Arial" charset="0"/>
              </a:rPr>
              <a:t>del año </a:t>
            </a:r>
            <a:r>
              <a:rPr lang="es-MX" sz="2300" b="1" dirty="0" smtClean="0">
                <a:latin typeface="+mj-lt"/>
                <a:cs typeface="Arial" charset="0"/>
              </a:rPr>
              <a:t>escolar.</a:t>
            </a:r>
            <a:endParaRPr lang="es-MX" sz="2300" b="1" dirty="0">
              <a:latin typeface="+mj-lt"/>
              <a:cs typeface="Arial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s-MX" sz="2300" dirty="0">
                <a:latin typeface="+mj-lt"/>
                <a:cs typeface="Arial" charset="0"/>
              </a:rPr>
              <a:t>El </a:t>
            </a:r>
            <a:r>
              <a:rPr lang="es-MX" sz="2300" dirty="0" smtClean="0">
                <a:latin typeface="+mj-lt"/>
                <a:cs typeface="Arial" charset="0"/>
              </a:rPr>
              <a:t>Decreto Nacional </a:t>
            </a:r>
            <a:r>
              <a:rPr lang="es-MX" sz="2300" dirty="0">
                <a:latin typeface="+mj-lt"/>
                <a:cs typeface="Arial" charset="0"/>
              </a:rPr>
              <a:t>1381 de 1997 no establece pago proporcional </a:t>
            </a:r>
            <a:r>
              <a:rPr lang="es-MX" sz="2300" dirty="0" smtClean="0">
                <a:latin typeface="+mj-lt"/>
                <a:cs typeface="Arial" charset="0"/>
              </a:rPr>
              <a:t>.</a:t>
            </a:r>
            <a:endParaRPr lang="es-MX" sz="2300" dirty="0">
              <a:latin typeface="+mj-lt"/>
              <a:cs typeface="Arial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s-MX" sz="2300" b="1" dirty="0">
                <a:latin typeface="+mj-lt"/>
                <a:cs typeface="Arial" charset="0"/>
              </a:rPr>
              <a:t>Prima de Navidad:</a:t>
            </a:r>
            <a:r>
              <a:rPr lang="es-MX" sz="2300" dirty="0">
                <a:latin typeface="+mj-lt"/>
                <a:cs typeface="Arial" charset="0"/>
              </a:rPr>
              <a:t> </a:t>
            </a:r>
            <a:r>
              <a:rPr lang="es-ES" sz="2300" dirty="0">
                <a:latin typeface="+mj-lt"/>
                <a:cs typeface="Arial" charset="0"/>
              </a:rPr>
              <a:t>calculada sobre la base </a:t>
            </a:r>
            <a:r>
              <a:rPr lang="es-ES" sz="2300" dirty="0" smtClean="0">
                <a:latin typeface="+mj-lt"/>
                <a:cs typeface="Arial" charset="0"/>
              </a:rPr>
              <a:t>de la asignación  </a:t>
            </a:r>
            <a:r>
              <a:rPr lang="es-ES" sz="2300" dirty="0">
                <a:latin typeface="+mj-lt"/>
                <a:cs typeface="Arial" charset="0"/>
              </a:rPr>
              <a:t>básico </a:t>
            </a:r>
            <a:r>
              <a:rPr lang="es-ES" sz="2300" dirty="0" smtClean="0">
                <a:latin typeface="+mj-lt"/>
                <a:cs typeface="Arial" charset="0"/>
              </a:rPr>
              <a:t>mensual + 1% del 123 </a:t>
            </a:r>
            <a:r>
              <a:rPr lang="es-ES" sz="2300" dirty="0">
                <a:latin typeface="+mj-lt"/>
                <a:cs typeface="Arial" charset="0"/>
              </a:rPr>
              <a:t>más sobresueldo, prima de alimentación, auxilio de transporte, más asignación adicional por doble y triple </a:t>
            </a:r>
            <a:r>
              <a:rPr lang="es-ES" sz="2300" dirty="0" smtClean="0">
                <a:latin typeface="+mj-lt"/>
                <a:cs typeface="Arial" charset="0"/>
              </a:rPr>
              <a:t>jornada,  </a:t>
            </a:r>
            <a:r>
              <a:rPr lang="es-ES" sz="2300" dirty="0">
                <a:latin typeface="+mj-lt"/>
                <a:cs typeface="Arial" charset="0"/>
              </a:rPr>
              <a:t>una doceava </a:t>
            </a:r>
            <a:r>
              <a:rPr lang="es-ES" sz="2300" dirty="0" smtClean="0">
                <a:latin typeface="+mj-lt"/>
                <a:cs typeface="Arial" charset="0"/>
              </a:rPr>
              <a:t>de prima de servicios + una doceava de </a:t>
            </a:r>
            <a:r>
              <a:rPr lang="es-ES" sz="2300" dirty="0">
                <a:latin typeface="+mj-lt"/>
                <a:cs typeface="Arial" charset="0"/>
              </a:rPr>
              <a:t>la prima de </a:t>
            </a:r>
            <a:r>
              <a:rPr lang="es-ES" sz="2300" dirty="0" smtClean="0">
                <a:latin typeface="+mj-lt"/>
                <a:cs typeface="Arial" charset="0"/>
              </a:rPr>
              <a:t>vacaciones, se paga proporcional al tiempo servido. </a:t>
            </a:r>
            <a:endParaRPr lang="es-MX" sz="2300" dirty="0"/>
          </a:p>
          <a:p>
            <a:pPr algn="just">
              <a:spcBef>
                <a:spcPct val="50000"/>
              </a:spcBef>
              <a:defRPr/>
            </a:pPr>
            <a:endParaRPr lang="es-ES" sz="2300" b="1" dirty="0"/>
          </a:p>
        </p:txBody>
      </p:sp>
    </p:spTree>
    <p:extLst>
      <p:ext uri="{BB962C8B-B14F-4D97-AF65-F5344CB8AC3E}">
        <p14:creationId xmlns:p14="http://schemas.microsoft.com/office/powerpoint/2010/main" val="3439274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Título"/>
          <p:cNvSpPr txBox="1">
            <a:spLocks/>
          </p:cNvSpPr>
          <p:nvPr/>
        </p:nvSpPr>
        <p:spPr>
          <a:xfrm>
            <a:off x="913036" y="166328"/>
            <a:ext cx="8686800" cy="3326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charset="0"/>
              </a:rPr>
              <a:t>ATENCION DE NÓMINA</a:t>
            </a:r>
            <a:b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charset="0"/>
              </a:rPr>
            </a:b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4 Título"/>
          <p:cNvSpPr txBox="1">
            <a:spLocks/>
          </p:cNvSpPr>
          <p:nvPr/>
        </p:nvSpPr>
        <p:spPr>
          <a:xfrm>
            <a:off x="162124" y="642286"/>
            <a:ext cx="10188624" cy="432048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es-MX" sz="2400" b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ea typeface="+mj-ea"/>
                <a:cs typeface="Arial" charset="0"/>
              </a:rPr>
              <a:t>Funcionarios </a:t>
            </a:r>
            <a:r>
              <a:rPr lang="es-MX" sz="24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ea typeface="+mj-ea"/>
                <a:cs typeface="Arial" charset="0"/>
              </a:rPr>
              <a:t>encargados </a:t>
            </a:r>
            <a:r>
              <a:rPr lang="es-MX" sz="2400" b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ea typeface="+mj-ea"/>
                <a:cs typeface="Arial" charset="0"/>
              </a:rPr>
              <a:t>de </a:t>
            </a:r>
            <a:r>
              <a:rPr lang="es-MX" sz="2400" b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cs typeface="Arial" charset="0"/>
              </a:rPr>
              <a:t>novedades</a:t>
            </a:r>
            <a:endParaRPr lang="es-ES" sz="2400" cap="all" dirty="0" smtClean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s-MX" sz="2400" b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Book Antiqua" pitchFamily="18" charset="0"/>
                <a:ea typeface="+mj-ea"/>
                <a:cs typeface="Arial" charset="0"/>
              </a:rPr>
              <a:t> </a:t>
            </a:r>
            <a:endParaRPr lang="es-MX" sz="2400" b="1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Book Antiqua" pitchFamily="18" charset="0"/>
              <a:ea typeface="+mj-ea"/>
              <a:cs typeface="Arial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205533"/>
              </p:ext>
            </p:extLst>
          </p:nvPr>
        </p:nvGraphicFramePr>
        <p:xfrm>
          <a:off x="800472" y="1332359"/>
          <a:ext cx="8587680" cy="477511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0566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210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99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550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FUNCIONARIO</a:t>
                      </a:r>
                      <a:endParaRPr lang="es-ES" sz="1400" dirty="0">
                        <a:latin typeface="Book Antiqua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SUBREGIONES</a:t>
                      </a:r>
                      <a:endParaRPr lang="es-ES" sz="14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TELEFONO</a:t>
                      </a:r>
                      <a:endParaRPr lang="es-ES" sz="14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31215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Lina </a:t>
                      </a:r>
                      <a:r>
                        <a:rPr lang="es-MX" sz="1400" dirty="0" err="1" smtClean="0"/>
                        <a:t>Maria</a:t>
                      </a:r>
                      <a:r>
                        <a:rPr lang="es-MX" sz="1400" dirty="0" smtClean="0"/>
                        <a:t> </a:t>
                      </a:r>
                      <a:r>
                        <a:rPr lang="es-MX" sz="1400" dirty="0" err="1" smtClean="0"/>
                        <a:t>Perez</a:t>
                      </a:r>
                      <a:r>
                        <a:rPr lang="es-MX" sz="1400" baseline="0" dirty="0" smtClean="0"/>
                        <a:t>. (lina.perez@antioquia.gov.co)</a:t>
                      </a:r>
                    </a:p>
                    <a:p>
                      <a:r>
                        <a:rPr lang="es-MX" sz="1400" baseline="0" dirty="0" smtClean="0"/>
                        <a:t>C. Patricia Ospina (patricia.ospina@antioquia.gov.co)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err="1" smtClean="0"/>
                        <a:t>Rocio</a:t>
                      </a:r>
                      <a:r>
                        <a:rPr lang="es-MX" sz="1400" dirty="0" smtClean="0"/>
                        <a:t> J.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Cardozo (rocio.cardozo</a:t>
                      </a:r>
                      <a:r>
                        <a:rPr lang="es-MX" sz="1400" baseline="0" dirty="0" smtClean="0"/>
                        <a:t>@antioquia.gov.co)</a:t>
                      </a:r>
                      <a:endParaRPr lang="es-MX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Book Antiqua" pitchFamily="18" charset="0"/>
                        </a:rPr>
                        <a:t>Alexandra Acosta (Alexandra.acosta</a:t>
                      </a:r>
                      <a:r>
                        <a:rPr lang="es-MX" sz="1400" baseline="0" dirty="0" smtClean="0"/>
                        <a:t>@antioquia.gov.co)</a:t>
                      </a:r>
                      <a:endParaRPr lang="es-MX" sz="1400" dirty="0" smtClean="0">
                        <a:latin typeface="Book Antiqu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Hernán</a:t>
                      </a:r>
                      <a:r>
                        <a:rPr lang="es-MX" sz="1400" baseline="0" dirty="0" smtClean="0"/>
                        <a:t> D.  </a:t>
                      </a:r>
                      <a:r>
                        <a:rPr lang="es-MX" sz="1400" baseline="0" dirty="0" err="1" smtClean="0"/>
                        <a:t>Quiceno</a:t>
                      </a:r>
                      <a:r>
                        <a:rPr lang="es-MX" sz="1400" baseline="0" dirty="0" smtClean="0"/>
                        <a:t> (hernan.quiceno@antioquia.gov.co)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aseline="0" dirty="0" err="1" smtClean="0"/>
                        <a:t>Monica</a:t>
                      </a:r>
                      <a:r>
                        <a:rPr lang="es-MX" sz="1400" baseline="0" dirty="0" smtClean="0"/>
                        <a:t> Cifuentes (monica.cifuentes@antioquia.gov.co)</a:t>
                      </a:r>
                      <a:endParaRPr lang="es-MX" sz="1400" dirty="0" smtClean="0"/>
                    </a:p>
                    <a:p>
                      <a:r>
                        <a:rPr lang="es-MX" sz="1400" dirty="0" err="1" smtClean="0"/>
                        <a:t>Leon</a:t>
                      </a:r>
                      <a:r>
                        <a:rPr lang="es-MX" sz="1400" dirty="0" smtClean="0"/>
                        <a:t> J.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 Tabares (leon.tabares</a:t>
                      </a:r>
                      <a:r>
                        <a:rPr lang="es-MX" sz="1400" baseline="0" dirty="0" smtClean="0"/>
                        <a:t>@antioquia.gov.co)</a:t>
                      </a:r>
                      <a:endParaRPr lang="es-MX" sz="1400" dirty="0" smtClean="0"/>
                    </a:p>
                    <a:p>
                      <a:r>
                        <a:rPr lang="es-ES" sz="1400" dirty="0" smtClean="0">
                          <a:latin typeface="Book Antiqua" pitchFamily="18" charset="0"/>
                        </a:rPr>
                        <a:t>Edwin</a:t>
                      </a:r>
                      <a:r>
                        <a:rPr lang="es-ES" sz="1400" baseline="0" dirty="0" smtClean="0">
                          <a:latin typeface="Book Antiqua" pitchFamily="18" charset="0"/>
                        </a:rPr>
                        <a:t> Valencia (</a:t>
                      </a:r>
                      <a:r>
                        <a:rPr lang="es-ES" sz="1400" baseline="0" dirty="0" err="1" smtClean="0">
                          <a:latin typeface="Book Antiqua" pitchFamily="18" charset="0"/>
                        </a:rPr>
                        <a:t>edwin.valencia</a:t>
                      </a:r>
                      <a:r>
                        <a:rPr lang="es-MX" sz="1400" baseline="0" dirty="0" smtClean="0"/>
                        <a:t>@antioquia.gov.co)</a:t>
                      </a:r>
                      <a:endParaRPr lang="es-ES" sz="1400" baseline="0" dirty="0" smtClean="0">
                        <a:latin typeface="Book Antiqua" pitchFamily="18" charset="0"/>
                      </a:endParaRPr>
                    </a:p>
                    <a:p>
                      <a:r>
                        <a:rPr lang="es-ES" sz="1400" baseline="0" dirty="0" smtClean="0">
                          <a:latin typeface="Book Antiqua" pitchFamily="18" charset="0"/>
                        </a:rPr>
                        <a:t>Jorge Mesa -</a:t>
                      </a:r>
                      <a:r>
                        <a:rPr lang="es-ES" sz="1400" baseline="0" dirty="0" err="1" smtClean="0">
                          <a:latin typeface="Book Antiqua" pitchFamily="18" charset="0"/>
                        </a:rPr>
                        <a:t>Yehison</a:t>
                      </a:r>
                      <a:r>
                        <a:rPr lang="es-ES" sz="14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s-ES" sz="1400" baseline="0" dirty="0" err="1" smtClean="0">
                          <a:latin typeface="Book Antiqua" pitchFamily="18" charset="0"/>
                        </a:rPr>
                        <a:t>Vertel</a:t>
                      </a:r>
                      <a:endParaRPr lang="es-ES" sz="1400" baseline="0" dirty="0" smtClean="0">
                        <a:latin typeface="Book Antiqua" pitchFamily="18" charset="0"/>
                      </a:endParaRPr>
                    </a:p>
                    <a:p>
                      <a:r>
                        <a:rPr lang="es-ES" sz="1400" baseline="0" dirty="0" smtClean="0">
                          <a:latin typeface="Book Antiqua" pitchFamily="18" charset="0"/>
                        </a:rPr>
                        <a:t>Doris Orozco (</a:t>
                      </a:r>
                      <a:r>
                        <a:rPr lang="es-ES" sz="1400" baseline="0" dirty="0" err="1" smtClean="0">
                          <a:latin typeface="Book Antiqua" pitchFamily="18" charset="0"/>
                        </a:rPr>
                        <a:t>doris.orozco</a:t>
                      </a:r>
                      <a:r>
                        <a:rPr lang="es-MX" sz="1400" baseline="0" dirty="0" smtClean="0"/>
                        <a:t>@antioquia.gov.co)</a:t>
                      </a:r>
                      <a:endParaRPr lang="es-ES" sz="1400" dirty="0" smtClean="0">
                        <a:latin typeface="Book Antiqua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OCCIDENTE</a:t>
                      </a:r>
                      <a:endParaRPr lang="es-MX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SUROESTE</a:t>
                      </a:r>
                      <a:endParaRPr lang="es-MX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MX" sz="1400" baseline="0" dirty="0" smtClean="0"/>
                    </a:p>
                    <a:p>
                      <a:r>
                        <a:rPr lang="es-MX" sz="1400" baseline="0" smtClean="0"/>
                        <a:t>MAGDALENA MEDIO Y </a:t>
                      </a:r>
                      <a:r>
                        <a:rPr lang="es-MX" sz="1400" baseline="0" dirty="0" smtClean="0"/>
                        <a:t>NORDESTE</a:t>
                      </a:r>
                      <a:endParaRPr lang="es-MX" sz="1400" dirty="0" smtClean="0"/>
                    </a:p>
                    <a:p>
                      <a:endParaRPr lang="es-MX" sz="1400" dirty="0" smtClean="0"/>
                    </a:p>
                    <a:p>
                      <a:r>
                        <a:rPr lang="es-MX" sz="1400" dirty="0" smtClean="0"/>
                        <a:t>ORIENTE</a:t>
                      </a:r>
                      <a:endParaRPr lang="es-MX" sz="1400" baseline="0" dirty="0" smtClean="0"/>
                    </a:p>
                    <a:p>
                      <a:endParaRPr lang="es-MX" sz="1400" baseline="0" dirty="0" smtClean="0"/>
                    </a:p>
                    <a:p>
                      <a:r>
                        <a:rPr lang="es-MX" sz="1400" baseline="0" dirty="0" smtClean="0"/>
                        <a:t>NORTE y Municipio de Caldas</a:t>
                      </a:r>
                    </a:p>
                    <a:p>
                      <a:endParaRPr lang="es-MX" sz="1400" baseline="0" dirty="0" smtClean="0"/>
                    </a:p>
                    <a:p>
                      <a:r>
                        <a:rPr lang="es-MX" sz="1400" baseline="0" dirty="0" smtClean="0"/>
                        <a:t>URABA </a:t>
                      </a:r>
                    </a:p>
                    <a:p>
                      <a:endParaRPr lang="es-ES" sz="1400" dirty="0" smtClean="0">
                        <a:latin typeface="Book Antiqua" pitchFamily="18" charset="0"/>
                      </a:endParaRPr>
                    </a:p>
                    <a:p>
                      <a:r>
                        <a:rPr lang="es-ES" sz="1400" dirty="0" smtClean="0">
                          <a:latin typeface="Book Antiqua" pitchFamily="18" charset="0"/>
                        </a:rPr>
                        <a:t>Municipios de Barbosa, La Estrella,  y Girardota.</a:t>
                      </a:r>
                    </a:p>
                    <a:p>
                      <a:endParaRPr lang="es-MX" sz="1400" baseline="0" dirty="0" smtClean="0"/>
                    </a:p>
                    <a:p>
                      <a:r>
                        <a:rPr lang="es-MX" sz="1400" baseline="0" dirty="0" smtClean="0"/>
                        <a:t>BAJO CAUCA Y Municipio de Copacabana</a:t>
                      </a:r>
                    </a:p>
                    <a:p>
                      <a:endParaRPr lang="es-MX" sz="1400" baseline="0" dirty="0" smtClean="0"/>
                    </a:p>
                    <a:p>
                      <a:r>
                        <a:rPr lang="es-MX" sz="1400" baseline="0" dirty="0" smtClean="0"/>
                        <a:t>Taquilla 13 atención 8:00 a 11:30 am y 1:30 a 4:30 pm</a:t>
                      </a:r>
                    </a:p>
                    <a:p>
                      <a:r>
                        <a:rPr lang="es-MX" sz="1400" baseline="0" dirty="0" smtClean="0"/>
                        <a:t>Secretaria</a:t>
                      </a:r>
                      <a:endParaRPr lang="es-MX" sz="14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383-84-34</a:t>
                      </a:r>
                    </a:p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383-84-34</a:t>
                      </a:r>
                    </a:p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383-84-33</a:t>
                      </a:r>
                    </a:p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383-84-32</a:t>
                      </a:r>
                    </a:p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383-84-33</a:t>
                      </a:r>
                    </a:p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383-50-35</a:t>
                      </a:r>
                    </a:p>
                    <a:p>
                      <a:pPr algn="ctr"/>
                      <a:endParaRPr lang="es-MX" sz="1400" dirty="0" smtClean="0"/>
                    </a:p>
                    <a:p>
                      <a:pPr algn="ctr"/>
                      <a:r>
                        <a:rPr lang="es-MX" sz="1400" dirty="0" smtClean="0"/>
                        <a:t>383-84-35</a:t>
                      </a:r>
                    </a:p>
                    <a:p>
                      <a:pPr algn="ctr"/>
                      <a:endParaRPr lang="es-ES" sz="1400" dirty="0" smtClean="0">
                        <a:latin typeface="Book Antiqu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383-84-35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383-95-05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383-84-54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4326">
                <a:tc>
                  <a:txBody>
                    <a:bodyPr/>
                    <a:lstStyle/>
                    <a:p>
                      <a:endParaRPr lang="es-ES" sz="1400" dirty="0">
                        <a:latin typeface="Book Antiqua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14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latin typeface="Book Antiqua" pitchFamily="18" charset="0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71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26220" y="1332359"/>
            <a:ext cx="864096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7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GRACIAS</a:t>
            </a:r>
          </a:p>
          <a:p>
            <a:pPr algn="ctr">
              <a:defRPr/>
            </a:pPr>
            <a:r>
              <a:rPr lang="es-ES_tradnl" sz="7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POR SU</a:t>
            </a:r>
          </a:p>
          <a:p>
            <a:pPr algn="ctr">
              <a:defRPr/>
            </a:pPr>
            <a:r>
              <a:rPr lang="es-ES_tradnl" sz="7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ATENCIÓN</a:t>
            </a:r>
          </a:p>
          <a:p>
            <a:pPr>
              <a:defRPr/>
            </a:pPr>
            <a:endParaRPr lang="es-ES_tradnl" b="1" i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6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386260" y="468263"/>
            <a:ext cx="7772400" cy="838200"/>
          </a:xfrm>
        </p:spPr>
        <p:txBody>
          <a:bodyPr/>
          <a:lstStyle/>
          <a:p>
            <a:pPr eaLnBrk="1" hangingPunct="1"/>
            <a:r>
              <a:rPr lang="es-MX" sz="3600" b="1" dirty="0" smtClean="0"/>
              <a:t>DOCENTES</a:t>
            </a:r>
            <a:endParaRPr lang="es-ES" sz="3600" b="1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26220" y="1548383"/>
            <a:ext cx="7994848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MX" sz="2600" dirty="0"/>
              <a:t> </a:t>
            </a:r>
            <a:r>
              <a:rPr lang="es-MX" sz="2600" i="1" dirty="0"/>
              <a:t>Nacionalizados vinculados </a:t>
            </a:r>
            <a:r>
              <a:rPr lang="es-MX" sz="2600" dirty="0"/>
              <a:t>antes de 1990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2600" dirty="0"/>
              <a:t> </a:t>
            </a:r>
            <a:r>
              <a:rPr lang="es-MX" sz="2600" dirty="0" smtClean="0"/>
              <a:t>Nacional vinculados </a:t>
            </a:r>
            <a:r>
              <a:rPr lang="es-MX" sz="2600" dirty="0"/>
              <a:t>después de 1990   Ley 91 del 29 de Diciembre/89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2600" dirty="0"/>
              <a:t> Departamentales vinculados antes de 1993 Ley 60 del 12 </a:t>
            </a:r>
            <a:r>
              <a:rPr lang="es-MX" sz="2600" dirty="0" smtClean="0"/>
              <a:t>de </a:t>
            </a:r>
            <a:r>
              <a:rPr lang="es-MX" sz="2600" dirty="0"/>
              <a:t>agosto/93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2600" dirty="0"/>
              <a:t> Departamentales vinculados después de 1993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2600" dirty="0"/>
              <a:t> Régimen 1278 (Provisionales, Periodo de Prueba, Propiedad </a:t>
            </a:r>
            <a:r>
              <a:rPr lang="es-MX" sz="2600" dirty="0" smtClean="0"/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MX" sz="2600" dirty="0" smtClean="0"/>
              <a:t> </a:t>
            </a:r>
            <a:r>
              <a:rPr lang="es-MX" sz="2600" dirty="0" err="1" smtClean="0"/>
              <a:t>Etnoeducadores</a:t>
            </a:r>
            <a:r>
              <a:rPr lang="es-MX" sz="2600" dirty="0" smtClean="0"/>
              <a:t> (</a:t>
            </a:r>
            <a:r>
              <a:rPr lang="es-MX" sz="2600" dirty="0" err="1" smtClean="0"/>
              <a:t>dec</a:t>
            </a:r>
            <a:r>
              <a:rPr lang="es-MX" sz="2600" dirty="0" smtClean="0"/>
              <a:t>. 1060 /15. Et1 al Et5)</a:t>
            </a: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92037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124372" y="533400"/>
            <a:ext cx="8305800" cy="609600"/>
          </a:xfrm>
          <a:prstGeom prst="rect">
            <a:avLst/>
          </a:prstGeom>
        </p:spPr>
        <p:txBody>
          <a:bodyPr/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 smtClean="0"/>
              <a:t>CARACTERISTICAS MAS SOBRESALIENTES DE LOS DOCENTES</a:t>
            </a:r>
            <a:endParaRPr lang="es-ES" sz="2400" b="1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33872" y="1620391"/>
            <a:ext cx="86868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dirty="0"/>
              <a:t> </a:t>
            </a:r>
            <a:r>
              <a:rPr lang="es-MX" sz="2300" dirty="0"/>
              <a:t>Grado en el escalafón (régimen 2277)A,B, 1-14  bachiller, técnico tecnólogo, profesional.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300" dirty="0"/>
              <a:t> Titulo de formación académica (régimen </a:t>
            </a:r>
            <a:r>
              <a:rPr lang="es-MX" sz="2300" dirty="0" smtClean="0"/>
              <a:t>1278) </a:t>
            </a:r>
            <a:r>
              <a:rPr lang="es-MX" sz="2300" b="1" dirty="0" err="1" smtClean="0"/>
              <a:t>Norm</a:t>
            </a:r>
            <a:r>
              <a:rPr lang="es-MX" sz="2300" b="1" dirty="0" smtClean="0"/>
              <a:t> o Tecnólogo </a:t>
            </a:r>
            <a:r>
              <a:rPr lang="es-MX" sz="2300" dirty="0" smtClean="0"/>
              <a:t>Grado  1, nivel salarial del A hasta D,  </a:t>
            </a:r>
            <a:r>
              <a:rPr lang="es-MX" sz="2300" b="1" dirty="0"/>
              <a:t>Prof.,Licen. </a:t>
            </a:r>
            <a:r>
              <a:rPr lang="es-MX" sz="2300" dirty="0"/>
              <a:t>Sin esp. Con esp. Maestría Doctorado </a:t>
            </a:r>
            <a:r>
              <a:rPr lang="es-MX" sz="2300" dirty="0" smtClean="0"/>
              <a:t> Grado 2 nivel del A hasta D  </a:t>
            </a:r>
            <a:r>
              <a:rPr lang="es-MX" sz="2300" b="1" dirty="0" smtClean="0"/>
              <a:t>Maestrías y Doctorados </a:t>
            </a:r>
            <a:r>
              <a:rPr lang="es-MX" sz="2300" dirty="0" smtClean="0"/>
              <a:t>Grado  3 nivel salarial del A hasta el D tanto para la Maestría como para el Doctorado. </a:t>
            </a:r>
            <a:endParaRPr lang="es-MX" sz="230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300" dirty="0" smtClean="0"/>
              <a:t> Zona </a:t>
            </a:r>
            <a:r>
              <a:rPr lang="es-MX" sz="2300" dirty="0"/>
              <a:t>de difícil </a:t>
            </a:r>
            <a:r>
              <a:rPr lang="es-MX" sz="2300" dirty="0" smtClean="0"/>
              <a:t>acceso (Decreto </a:t>
            </a:r>
            <a:r>
              <a:rPr lang="es-MX" sz="2300" dirty="0"/>
              <a:t>Nal  </a:t>
            </a:r>
            <a:r>
              <a:rPr lang="es-MX" sz="2300" dirty="0" smtClean="0"/>
              <a:t>521), </a:t>
            </a:r>
            <a:r>
              <a:rPr lang="es-MX" sz="2300" dirty="0"/>
              <a:t>y </a:t>
            </a:r>
            <a:r>
              <a:rPr lang="es-MX" sz="2300" dirty="0" smtClean="0"/>
              <a:t>Resoluciones </a:t>
            </a:r>
            <a:r>
              <a:rPr lang="es-MX" sz="2300" dirty="0" err="1" smtClean="0"/>
              <a:t>Dptales</a:t>
            </a:r>
            <a:r>
              <a:rPr lang="es-MX" sz="2300" dirty="0" smtClean="0"/>
              <a:t>.  vigentes 134599 dic. 3 2014, 4380 feb. 18,  192647 de mayo 25 2015,295105 </a:t>
            </a:r>
            <a:r>
              <a:rPr lang="es-MX" sz="2300" dirty="0" err="1" smtClean="0"/>
              <a:t>sep</a:t>
            </a:r>
            <a:r>
              <a:rPr lang="es-MX" sz="2300" dirty="0" smtClean="0"/>
              <a:t>  7 de 2015.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300" dirty="0" smtClean="0"/>
              <a:t> </a:t>
            </a:r>
            <a:r>
              <a:rPr lang="es-MX" sz="2300" dirty="0" smtClean="0"/>
              <a:t>Sedes de la institución, código </a:t>
            </a:r>
            <a:r>
              <a:rPr lang="es-MX" sz="2300" dirty="0" err="1" smtClean="0"/>
              <a:t>Dane</a:t>
            </a:r>
            <a:r>
              <a:rPr lang="es-MX" sz="2300" dirty="0" smtClean="0"/>
              <a:t> y traslado del rector.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322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257300" y="252239"/>
            <a:ext cx="7772400" cy="838200"/>
          </a:xfrm>
          <a:prstGeom prst="rect">
            <a:avLst/>
          </a:prstGeom>
        </p:spPr>
        <p:txBody>
          <a:bodyPr/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 smtClean="0"/>
              <a:t>A TENER EN CUENTA</a:t>
            </a:r>
            <a:endParaRPr lang="es-ES" sz="3600" b="1" dirty="0" smtClean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85800" y="1404367"/>
            <a:ext cx="89154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500" dirty="0"/>
              <a:t> </a:t>
            </a:r>
            <a:r>
              <a:rPr lang="es-MX" sz="2300" dirty="0"/>
              <a:t>Los pagos se inician a partir de la fecha </a:t>
            </a:r>
            <a:r>
              <a:rPr lang="es-MX" sz="2300" dirty="0" smtClean="0"/>
              <a:t>de </a:t>
            </a:r>
            <a:r>
              <a:rPr lang="es-MX" sz="2300" dirty="0"/>
              <a:t>inicio de </a:t>
            </a:r>
            <a:r>
              <a:rPr lang="es-MX" sz="2300" dirty="0" smtClean="0"/>
              <a:t>labores con la certificación del rector.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300" dirty="0" smtClean="0"/>
              <a:t>Las Renuncias son hasta la efectiva prestación del servicio o de la notificación.</a:t>
            </a:r>
            <a:endParaRPr lang="es-MX" sz="230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300" dirty="0"/>
              <a:t> Para las diferentes novedades (licencias, traslados, renuncias) se debe aportar certificación de inicio y terminación de labores firmada por el Jefe inmediato.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300" dirty="0"/>
              <a:t> Los descuentos de días:</a:t>
            </a:r>
          </a:p>
          <a:p>
            <a:pPr algn="just">
              <a:spcBef>
                <a:spcPct val="50000"/>
              </a:spcBef>
            </a:pPr>
            <a:r>
              <a:rPr lang="es-MX" sz="2300" dirty="0"/>
              <a:t>    Por 1 día pierde el dominical</a:t>
            </a:r>
          </a:p>
          <a:p>
            <a:pPr algn="just">
              <a:spcBef>
                <a:spcPct val="50000"/>
              </a:spcBef>
            </a:pPr>
            <a:r>
              <a:rPr lang="es-MX" sz="2300" dirty="0"/>
              <a:t>    Por 3 días o mas pierde además el sábado</a:t>
            </a:r>
          </a:p>
          <a:p>
            <a:pPr algn="just">
              <a:spcBef>
                <a:spcPct val="50000"/>
              </a:spcBef>
            </a:pPr>
            <a:r>
              <a:rPr lang="es-MX" sz="2300" dirty="0"/>
              <a:t>Por horas igual se descuenta el día dejado de laborar</a:t>
            </a:r>
            <a:endParaRPr lang="es-ES" sz="2300" dirty="0"/>
          </a:p>
        </p:txBody>
      </p:sp>
    </p:spTree>
    <p:extLst>
      <p:ext uri="{BB962C8B-B14F-4D97-AF65-F5344CB8AC3E}">
        <p14:creationId xmlns:p14="http://schemas.microsoft.com/office/powerpoint/2010/main" val="176447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Rectángulo"/>
          <p:cNvSpPr>
            <a:spLocks noChangeArrowheads="1"/>
          </p:cNvSpPr>
          <p:nvPr/>
        </p:nvSpPr>
        <p:spPr bwMode="auto">
          <a:xfrm>
            <a:off x="1170236" y="756295"/>
            <a:ext cx="8429625" cy="5559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450" dirty="0"/>
              <a:t>Las vacaciones se pagan proporcional al tiempo servido</a:t>
            </a:r>
            <a:r>
              <a:rPr lang="es-MX" sz="2450" dirty="0" smtClean="0"/>
              <a:t>.</a:t>
            </a:r>
            <a:endParaRPr lang="es-MX" sz="245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450" dirty="0"/>
              <a:t> Las vacaciones son 7 </a:t>
            </a:r>
            <a:r>
              <a:rPr lang="es-MX" sz="2450" dirty="0" smtClean="0"/>
              <a:t>semanas al año  </a:t>
            </a:r>
            <a:r>
              <a:rPr lang="es-MX" sz="2450" dirty="0"/>
              <a:t>y van hasta enero del año </a:t>
            </a:r>
            <a:r>
              <a:rPr lang="es-MX" sz="2450" dirty="0" smtClean="0"/>
              <a:t>siguiente caso año 2015,  para 2016 semana anticipada en enero.</a:t>
            </a:r>
            <a:endParaRPr lang="es-MX" sz="245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450" dirty="0"/>
              <a:t>El Calendario </a:t>
            </a:r>
            <a:r>
              <a:rPr lang="es-MX" sz="2450" dirty="0" smtClean="0"/>
              <a:t>Académico año 2016  Res 296759 sep. 17/15.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450" dirty="0" smtClean="0"/>
              <a:t> </a:t>
            </a:r>
            <a:r>
              <a:rPr lang="es-MX" sz="2450" dirty="0"/>
              <a:t>solo puede ser modificado por la Entidad nominadora y el MEN.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450" dirty="0"/>
              <a:t> Prima de Navidad se paga </a:t>
            </a:r>
            <a:r>
              <a:rPr lang="es-MX" sz="2450" dirty="0" smtClean="0"/>
              <a:t>proporcional al tiempo servido. 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450" dirty="0" smtClean="0"/>
              <a:t>Prima </a:t>
            </a:r>
            <a:r>
              <a:rPr lang="es-MX" sz="2450" dirty="0"/>
              <a:t>de alimentación D. 2277 hasta el grado </a:t>
            </a:r>
            <a:r>
              <a:rPr lang="es-MX" sz="2450" dirty="0" smtClean="0"/>
              <a:t>8°, </a:t>
            </a:r>
            <a:r>
              <a:rPr lang="es-MX" sz="2450" dirty="0" err="1" smtClean="0"/>
              <a:t>Dec</a:t>
            </a:r>
            <a:r>
              <a:rPr lang="es-MX" sz="2450" dirty="0" smtClean="0"/>
              <a:t>.</a:t>
            </a:r>
            <a:r>
              <a:rPr lang="es-ES" sz="2450" dirty="0" smtClean="0"/>
              <a:t> </a:t>
            </a:r>
            <a:r>
              <a:rPr lang="es-ES" sz="2450" dirty="0"/>
              <a:t>1278 Licenciados  </a:t>
            </a:r>
            <a:r>
              <a:rPr lang="es-ES" sz="2450" dirty="0" smtClean="0"/>
              <a:t>sin </a:t>
            </a:r>
            <a:r>
              <a:rPr lang="es-ES" sz="2450" dirty="0"/>
              <a:t>especialización y </a:t>
            </a:r>
            <a:r>
              <a:rPr lang="es-ES" sz="2450" dirty="0" smtClean="0"/>
              <a:t>Normalistas 1A $53.634 2016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ES" sz="2450" dirty="0" smtClean="0"/>
              <a:t> Prima de servicios 15 días 2016 mínimo 180 días a junio 30.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endParaRPr lang="es-ES" sz="2450" dirty="0"/>
          </a:p>
        </p:txBody>
      </p:sp>
    </p:spTree>
    <p:extLst>
      <p:ext uri="{BB962C8B-B14F-4D97-AF65-F5344CB8AC3E}">
        <p14:creationId xmlns:p14="http://schemas.microsoft.com/office/powerpoint/2010/main" val="350082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Rectángulo"/>
          <p:cNvSpPr>
            <a:spLocks noChangeArrowheads="1"/>
          </p:cNvSpPr>
          <p:nvPr/>
        </p:nvSpPr>
        <p:spPr bwMode="auto">
          <a:xfrm>
            <a:off x="954149" y="972319"/>
            <a:ext cx="8496944" cy="52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sz="2700" dirty="0"/>
              <a:t>Auxilio de Transporte D. 2277  hasta el grado </a:t>
            </a:r>
            <a:r>
              <a:rPr lang="es-MX" sz="2700" dirty="0" smtClean="0"/>
              <a:t>7  </a:t>
            </a:r>
            <a:r>
              <a:rPr lang="es-MX" sz="2700" dirty="0"/>
              <a:t>D. 1278 </a:t>
            </a:r>
            <a:r>
              <a:rPr lang="es-MX" sz="2700" dirty="0" smtClean="0"/>
              <a:t>Normalistas 1A  $77.700 </a:t>
            </a:r>
            <a:r>
              <a:rPr lang="es-MX" sz="2700" dirty="0"/>
              <a:t>(</a:t>
            </a:r>
            <a:r>
              <a:rPr lang="es-MX" sz="2700" dirty="0" smtClean="0"/>
              <a:t>2016)</a:t>
            </a:r>
            <a:r>
              <a:rPr lang="es-MX" sz="2700" dirty="0"/>
              <a:t>		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700" dirty="0" smtClean="0"/>
              <a:t>   El auxilio de transporte, subsidio de alimentación, bonificación difícil acceso se paga  por </a:t>
            </a:r>
            <a:r>
              <a:rPr lang="es-MX" sz="2700" dirty="0"/>
              <a:t>tiempo efectivamente </a:t>
            </a:r>
            <a:r>
              <a:rPr lang="es-MX" sz="2700" dirty="0" smtClean="0"/>
              <a:t>laborado(en uso de vacaciones, licencias, comisiones no).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700" dirty="0" smtClean="0"/>
              <a:t>Bonificación 1% decreto 123 de enero de 2016 se paga  separado.</a:t>
            </a:r>
            <a:endParaRPr lang="es-MX" sz="270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700" dirty="0" smtClean="0"/>
              <a:t>Ingreso </a:t>
            </a:r>
            <a:r>
              <a:rPr lang="es-MX" sz="2700" dirty="0"/>
              <a:t>docentes, Ascensos, </a:t>
            </a:r>
            <a:r>
              <a:rPr lang="es-MX" sz="2700" dirty="0" smtClean="0"/>
              <a:t>Aumentos del Gobierno </a:t>
            </a:r>
            <a:r>
              <a:rPr lang="es-MX" sz="2700" dirty="0" err="1" smtClean="0"/>
              <a:t>Nal</a:t>
            </a:r>
            <a:r>
              <a:rPr lang="es-MX" sz="2700" dirty="0" smtClean="0"/>
              <a:t>.  </a:t>
            </a:r>
            <a:r>
              <a:rPr lang="es-MX" sz="2700" dirty="0"/>
              <a:t>se </a:t>
            </a:r>
            <a:r>
              <a:rPr lang="es-MX" sz="2700" dirty="0" smtClean="0"/>
              <a:t>descuenta 1/3 </a:t>
            </a:r>
            <a:r>
              <a:rPr lang="es-MX" sz="2700" dirty="0"/>
              <a:t>parte para el Fondo de Prestaciones  Sociales del </a:t>
            </a:r>
            <a:r>
              <a:rPr lang="es-MX" sz="2700" dirty="0" smtClean="0"/>
              <a:t>Magisterio. </a:t>
            </a:r>
          </a:p>
        </p:txBody>
      </p:sp>
    </p:spTree>
    <p:extLst>
      <p:ext uri="{BB962C8B-B14F-4D97-AF65-F5344CB8AC3E}">
        <p14:creationId xmlns:p14="http://schemas.microsoft.com/office/powerpoint/2010/main" val="400255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Rectángulo"/>
          <p:cNvSpPr>
            <a:spLocks noChangeArrowheads="1"/>
          </p:cNvSpPr>
          <p:nvPr/>
        </p:nvSpPr>
        <p:spPr bwMode="auto">
          <a:xfrm>
            <a:off x="914679" y="1188343"/>
            <a:ext cx="857250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700" dirty="0" smtClean="0"/>
              <a:t> Reconocimiento por gestión para directivos docentes.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700" dirty="0" smtClean="0"/>
              <a:t>Las </a:t>
            </a:r>
            <a:r>
              <a:rPr lang="es-MX" sz="2700" dirty="0"/>
              <a:t>afiliaciones y </a:t>
            </a:r>
            <a:r>
              <a:rPr lang="es-MX" sz="2700" dirty="0" smtClean="0"/>
              <a:t>desafiliaciones al Sindicato </a:t>
            </a:r>
            <a:r>
              <a:rPr lang="es-MX" sz="2700" dirty="0"/>
              <a:t>se envía carta a Nómina de la Secretaría expresando la voluntad, fondo solidario por muerte </a:t>
            </a:r>
            <a:r>
              <a:rPr lang="es-MX" sz="2700" dirty="0" smtClean="0"/>
              <a:t>4% </a:t>
            </a:r>
            <a:r>
              <a:rPr lang="es-MX" sz="2700" dirty="0"/>
              <a:t>SMLV </a:t>
            </a:r>
            <a:r>
              <a:rPr lang="es-MX" sz="2700" dirty="0" smtClean="0"/>
              <a:t>689.455  </a:t>
            </a:r>
            <a:r>
              <a:rPr lang="es-MX" sz="2700" dirty="0"/>
              <a:t>en febrero-agosto.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700" dirty="0"/>
              <a:t> </a:t>
            </a:r>
            <a:r>
              <a:rPr lang="es-MX" sz="2700" dirty="0" err="1" smtClean="0"/>
              <a:t>Adida</a:t>
            </a:r>
            <a:r>
              <a:rPr lang="es-MX" sz="2700" dirty="0" smtClean="0"/>
              <a:t> 1</a:t>
            </a:r>
            <a:r>
              <a:rPr lang="es-MX" sz="2700" dirty="0"/>
              <a:t>% </a:t>
            </a:r>
            <a:r>
              <a:rPr lang="es-MX" sz="2700" dirty="0" smtClean="0"/>
              <a:t>asignación básica mensual del  </a:t>
            </a:r>
            <a:r>
              <a:rPr lang="es-MX" sz="2700" dirty="0"/>
              <a:t>grado del escalafón.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700" dirty="0"/>
              <a:t> </a:t>
            </a:r>
            <a:r>
              <a:rPr lang="es-MX" sz="2700" dirty="0" smtClean="0"/>
              <a:t>Fondo De Prestaciones Sociales del Magisterio 8%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700" dirty="0" smtClean="0"/>
              <a:t> Doble y Triple Jornada, Jornada única (director) + 60% población y se paga el 25%.</a:t>
            </a:r>
            <a:endParaRPr lang="es-ES" sz="2700" dirty="0"/>
          </a:p>
        </p:txBody>
      </p:sp>
    </p:spTree>
    <p:extLst>
      <p:ext uri="{BB962C8B-B14F-4D97-AF65-F5344CB8AC3E}">
        <p14:creationId xmlns:p14="http://schemas.microsoft.com/office/powerpoint/2010/main" val="218892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/>
        </p:nvSpPr>
        <p:spPr bwMode="auto">
          <a:xfrm>
            <a:off x="1458268" y="972319"/>
            <a:ext cx="778668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800" dirty="0"/>
              <a:t> Incapacidades después de </a:t>
            </a:r>
            <a:r>
              <a:rPr lang="es-MX" sz="2800" dirty="0" smtClean="0"/>
              <a:t>2 días (</a:t>
            </a:r>
            <a:r>
              <a:rPr lang="es-MX" sz="2800" dirty="0" err="1" smtClean="0"/>
              <a:t>dec</a:t>
            </a:r>
            <a:r>
              <a:rPr lang="es-MX" sz="2800" dirty="0" smtClean="0"/>
              <a:t>. 2943 </a:t>
            </a:r>
            <a:r>
              <a:rPr lang="es-MX" sz="2800" dirty="0" err="1" smtClean="0"/>
              <a:t>dic</a:t>
            </a:r>
            <a:r>
              <a:rPr lang="es-MX" sz="2800" dirty="0" smtClean="0"/>
              <a:t> 17 2013) </a:t>
            </a:r>
            <a:r>
              <a:rPr lang="es-MX" sz="2800" dirty="0"/>
              <a:t>se paga 2/3 partes  del salario hasta el día 90, después el 50% (no reembolsable por ninguna entidad). Valida si la expide la IPS seleccionada.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s-MX" sz="2800" dirty="0"/>
              <a:t> Riesgos profesionales no se descuenta (accidentes trabajo) Licencias de maternidad</a:t>
            </a:r>
          </a:p>
          <a:p>
            <a:pPr algn="just">
              <a:spcBef>
                <a:spcPct val="50000"/>
              </a:spcBef>
            </a:pPr>
            <a:r>
              <a:rPr lang="es-MX" sz="2800" dirty="0" err="1" smtClean="0"/>
              <a:t>Dec</a:t>
            </a:r>
            <a:r>
              <a:rPr lang="es-MX" sz="2800" dirty="0" smtClean="0"/>
              <a:t> 2565  </a:t>
            </a:r>
            <a:r>
              <a:rPr lang="es-MX" sz="2800" dirty="0" err="1" smtClean="0"/>
              <a:t>dic</a:t>
            </a:r>
            <a:r>
              <a:rPr lang="es-MX" sz="2800" dirty="0" smtClean="0"/>
              <a:t> 2015.bonificación 10% para grado 14 y 2017 en adelante 15%.</a:t>
            </a:r>
          </a:p>
          <a:p>
            <a:pPr algn="just">
              <a:spcBef>
                <a:spcPct val="50000"/>
              </a:spcBef>
            </a:pPr>
            <a:r>
              <a:rPr lang="es-MX" sz="2800" dirty="0" smtClean="0"/>
              <a:t>Retiros grado 14 paga una  asignación básica mensual.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259175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098228" y="1188343"/>
            <a:ext cx="8286750" cy="41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s-MX" sz="21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Arial" charset="0"/>
              </a:rPr>
              <a:t>SALARIO:</a:t>
            </a:r>
            <a:endParaRPr lang="es-MX" sz="21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</a:rPr>
              <a:t> </a:t>
            </a:r>
            <a:r>
              <a:rPr lang="es-MX" sz="2100" dirty="0">
                <a:latin typeface="+mj-lt"/>
                <a:cs typeface="Arial" charset="0"/>
              </a:rPr>
              <a:t>Grado en el escalafón (régimen 2277)A,B, 1-14  Bachiller, Técnico, Tecnólogo y Profesional.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 smtClean="0">
                <a:latin typeface="+mj-lt"/>
                <a:cs typeface="Arial" charset="0"/>
              </a:rPr>
              <a:t>Titulo </a:t>
            </a:r>
            <a:r>
              <a:rPr lang="es-MX" sz="2100" dirty="0">
                <a:latin typeface="+mj-lt"/>
                <a:cs typeface="Arial" charset="0"/>
              </a:rPr>
              <a:t>de formación académica (régimen </a:t>
            </a:r>
            <a:r>
              <a:rPr lang="es-MX" sz="2100" dirty="0" smtClean="0">
                <a:latin typeface="+mj-lt"/>
                <a:cs typeface="Arial" charset="0"/>
              </a:rPr>
              <a:t>1278) Normalista </a:t>
            </a:r>
            <a:r>
              <a:rPr lang="es-MX" sz="2100" dirty="0">
                <a:latin typeface="+mj-lt"/>
                <a:cs typeface="Arial" charset="0"/>
              </a:rPr>
              <a:t>Superior o Tecnólogo en Educación </a:t>
            </a:r>
            <a:r>
              <a:rPr lang="es-MX" sz="2100" b="1" dirty="0" smtClean="0">
                <a:latin typeface="+mj-lt"/>
                <a:cs typeface="Arial" charset="0"/>
              </a:rPr>
              <a:t>$1.290.757 + 1% </a:t>
            </a:r>
            <a:r>
              <a:rPr lang="es-MX" sz="2100" b="1" dirty="0" err="1" smtClean="0">
                <a:latin typeface="+mj-lt"/>
                <a:cs typeface="Arial" charset="0"/>
              </a:rPr>
              <a:t>dec</a:t>
            </a:r>
            <a:r>
              <a:rPr lang="es-MX" sz="2100" b="1" dirty="0" smtClean="0">
                <a:latin typeface="+mj-lt"/>
                <a:cs typeface="Arial" charset="0"/>
              </a:rPr>
              <a:t> 123. 1A</a:t>
            </a:r>
            <a:r>
              <a:rPr lang="es-MX" sz="2100" dirty="0" smtClean="0">
                <a:latin typeface="+mj-lt"/>
                <a:cs typeface="Arial" charset="0"/>
              </a:rPr>
              <a:t>.  Licenciado </a:t>
            </a:r>
            <a:r>
              <a:rPr lang="es-MX" sz="2100" dirty="0">
                <a:latin typeface="+mj-lt"/>
                <a:cs typeface="Arial" charset="0"/>
              </a:rPr>
              <a:t>o profesional No Licenciado </a:t>
            </a:r>
            <a:r>
              <a:rPr lang="es-MX" sz="2100" dirty="0" smtClean="0">
                <a:latin typeface="+mj-lt"/>
                <a:cs typeface="Arial" charset="0"/>
              </a:rPr>
              <a:t> $1.624.511 </a:t>
            </a:r>
            <a:r>
              <a:rPr lang="es-MX" sz="2100" b="1" dirty="0" smtClean="0">
                <a:latin typeface="+mj-lt"/>
                <a:cs typeface="Arial" charset="0"/>
              </a:rPr>
              <a:t>2A, + 1% </a:t>
            </a:r>
            <a:r>
              <a:rPr lang="es-MX" sz="2100" b="1" dirty="0" err="1" smtClean="0">
                <a:latin typeface="+mj-lt"/>
                <a:cs typeface="Arial" charset="0"/>
              </a:rPr>
              <a:t>dec</a:t>
            </a:r>
            <a:r>
              <a:rPr lang="es-MX" sz="2100" b="1" dirty="0" smtClean="0">
                <a:latin typeface="+mj-lt"/>
                <a:cs typeface="Arial" charset="0"/>
              </a:rPr>
              <a:t> 123</a:t>
            </a:r>
            <a:endParaRPr lang="es-MX" sz="2100" b="1" dirty="0">
              <a:latin typeface="+mj-lt"/>
              <a:cs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  <a:cs typeface="Arial" charset="0"/>
              </a:rPr>
              <a:t>Licenciado o profesional No Licenciado con Especialización  </a:t>
            </a:r>
            <a:r>
              <a:rPr lang="es-MX" sz="2100" dirty="0" smtClean="0">
                <a:latin typeface="+mj-lt"/>
                <a:cs typeface="Arial" charset="0"/>
              </a:rPr>
              <a:t>$1.765.732+ 1% </a:t>
            </a:r>
            <a:r>
              <a:rPr lang="es-MX" sz="2100" dirty="0">
                <a:latin typeface="+mj-lt"/>
                <a:cs typeface="Arial" charset="0"/>
              </a:rPr>
              <a:t>(Idoneidad) </a:t>
            </a:r>
            <a:r>
              <a:rPr lang="es-MX" sz="2100" b="1" dirty="0">
                <a:latin typeface="+mj-lt"/>
                <a:cs typeface="Arial" charset="0"/>
              </a:rPr>
              <a:t>2AE</a:t>
            </a:r>
            <a:r>
              <a:rPr lang="es-MX" sz="2100" b="1" dirty="0" smtClean="0">
                <a:latin typeface="+mj-lt"/>
                <a:cs typeface="Arial" charset="0"/>
              </a:rPr>
              <a:t>. PROPIEDAD, 2AM, 2AD. RECONOCIMIENTO</a:t>
            </a:r>
            <a:endParaRPr lang="es-MX" sz="2100" b="1" dirty="0">
              <a:latin typeface="+mj-lt"/>
              <a:cs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  <a:cs typeface="Arial" charset="0"/>
              </a:rPr>
              <a:t>Licenciado o profesional </a:t>
            </a:r>
            <a:r>
              <a:rPr lang="es-MX" sz="2100" dirty="0" smtClean="0">
                <a:latin typeface="+mj-lt"/>
                <a:cs typeface="Arial" charset="0"/>
              </a:rPr>
              <a:t> </a:t>
            </a:r>
            <a:r>
              <a:rPr lang="es-MX" sz="2100" dirty="0">
                <a:latin typeface="+mj-lt"/>
                <a:cs typeface="Arial" charset="0"/>
              </a:rPr>
              <a:t>con </a:t>
            </a:r>
            <a:r>
              <a:rPr lang="es-MX" sz="2100" dirty="0" smtClean="0">
                <a:latin typeface="+mj-lt"/>
                <a:cs typeface="Arial" charset="0"/>
              </a:rPr>
              <a:t>Maestría$2.718.896 + 1%  </a:t>
            </a:r>
            <a:r>
              <a:rPr lang="es-MX" sz="2100" b="1" dirty="0">
                <a:latin typeface="+mj-lt"/>
                <a:cs typeface="Arial" charset="0"/>
              </a:rPr>
              <a:t>3AM.</a:t>
            </a:r>
          </a:p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s-MX" sz="2100" dirty="0">
                <a:latin typeface="+mj-lt"/>
                <a:cs typeface="Arial" charset="0"/>
              </a:rPr>
              <a:t>Licenciado o profesional </a:t>
            </a:r>
            <a:r>
              <a:rPr lang="es-MX" sz="2100" dirty="0" smtClean="0">
                <a:latin typeface="+mj-lt"/>
                <a:cs typeface="Arial" charset="0"/>
              </a:rPr>
              <a:t> </a:t>
            </a:r>
            <a:r>
              <a:rPr lang="es-MX" sz="2100" dirty="0">
                <a:latin typeface="+mj-lt"/>
                <a:cs typeface="Arial" charset="0"/>
              </a:rPr>
              <a:t>con </a:t>
            </a:r>
            <a:r>
              <a:rPr lang="es-MX" sz="2100" dirty="0" smtClean="0">
                <a:latin typeface="+mj-lt"/>
                <a:cs typeface="Arial" charset="0"/>
              </a:rPr>
              <a:t>Doctorado $3.606.826+ 1% </a:t>
            </a:r>
            <a:r>
              <a:rPr lang="es-MX" sz="2100" b="1" dirty="0" smtClean="0">
                <a:latin typeface="+mj-lt"/>
                <a:cs typeface="Arial" charset="0"/>
              </a:rPr>
              <a:t>3AD</a:t>
            </a:r>
            <a:r>
              <a:rPr lang="es-MX" sz="2100" b="1" dirty="0">
                <a:latin typeface="+mj-lt"/>
                <a:cs typeface="Arial" charset="0"/>
              </a:rPr>
              <a:t>.</a:t>
            </a:r>
            <a:endParaRPr lang="es-MX" sz="21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5541358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-POWER-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PLANTILLA-POWER-POINT</Template>
  <TotalTime>238</TotalTime>
  <Words>1137</Words>
  <Application>Microsoft Office PowerPoint</Application>
  <PresentationFormat>Personalizado</PresentationFormat>
  <Paragraphs>111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PLANTILLA-POWER-POINT</vt:lpstr>
      <vt:lpstr>Presentación de PowerPoint</vt:lpstr>
      <vt:lpstr>DOCENTES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LUISA MARIA OSORIO ARANGO</dc:creator>
  <cp:lastModifiedBy>ANGELICA MARIA TORRES GUTIERREZ</cp:lastModifiedBy>
  <cp:revision>34</cp:revision>
  <dcterms:created xsi:type="dcterms:W3CDTF">2016-09-08T19:37:00Z</dcterms:created>
  <dcterms:modified xsi:type="dcterms:W3CDTF">2017-01-12T14:33:55Z</dcterms:modified>
</cp:coreProperties>
</file>