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94" r:id="rId3"/>
    <p:sldId id="290" r:id="rId4"/>
    <p:sldId id="291" r:id="rId5"/>
    <p:sldId id="292" r:id="rId6"/>
    <p:sldId id="293" r:id="rId7"/>
    <p:sldId id="295" r:id="rId8"/>
    <p:sldId id="297" r:id="rId9"/>
    <p:sldId id="288" r:id="rId10"/>
    <p:sldId id="296" r:id="rId11"/>
  </p:sldIdLst>
  <p:sldSz cx="10693400" cy="7561263"/>
  <p:notesSz cx="6858000" cy="9144000"/>
  <p:defaultTextStyle>
    <a:defPPr>
      <a:defRPr lang="es-C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1" userDrawn="1">
          <p15:clr>
            <a:srgbClr val="A4A3A4"/>
          </p15:clr>
        </p15:guide>
        <p15:guide id="2" pos="33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B2D"/>
    <a:srgbClr val="00B050"/>
    <a:srgbClr val="3F6D38"/>
    <a:srgbClr val="D6D73B"/>
    <a:srgbClr val="74AA41"/>
    <a:srgbClr val="B71018"/>
    <a:srgbClr val="C66A1F"/>
    <a:srgbClr val="E16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4" d="100"/>
          <a:sy n="84" d="100"/>
        </p:scale>
        <p:origin x="-1176" y="-72"/>
      </p:cViewPr>
      <p:guideLst>
        <p:guide orient="horz" pos="2291"/>
        <p:guide pos="3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A7B06-E633-488A-96AF-289C878738A0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B4C16-5EF2-4C9F-812A-5622CFA21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916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735B4-BEC2-4178-8275-588A665B4986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32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735B4-BEC2-4178-8275-588A665B4986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72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3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63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6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6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1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9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8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54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25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544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9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0657-ED6A-4ECF-A1DE-55E2D6DAA175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IAZMA\Downloads\Sin título-1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85" r="-505"/>
          <a:stretch/>
        </p:blipFill>
        <p:spPr bwMode="auto">
          <a:xfrm>
            <a:off x="0" y="0"/>
            <a:ext cx="10819308" cy="75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1347" y="2192788"/>
            <a:ext cx="9073515" cy="126021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5215" b="1" dirty="0">
                <a:solidFill>
                  <a:srgbClr val="C00000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134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82204" y="1980431"/>
            <a:ext cx="4608511" cy="3096344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i="1" dirty="0" smtClean="0"/>
              <a:t>Educación </a:t>
            </a:r>
            <a:r>
              <a:rPr lang="es-CO" sz="3200" b="1" i="1" dirty="0"/>
              <a:t>de la población para la paz, la prosperidad, la competitividad y  la justicia social</a:t>
            </a:r>
            <a:endParaRPr lang="es-CO" sz="3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0693400" cy="1068141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i="1" dirty="0" smtClean="0"/>
              <a:t>Objetivo general</a:t>
            </a:r>
            <a:endParaRPr lang="es-CO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1" b="10844"/>
          <a:stretch/>
        </p:blipFill>
        <p:spPr>
          <a:xfrm>
            <a:off x="5490715" y="1980431"/>
            <a:ext cx="41225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6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735" y="-89048"/>
            <a:ext cx="10693400" cy="1068141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i="1" dirty="0" smtClean="0"/>
              <a:t>Metas y Resultados </a:t>
            </a:r>
            <a:endParaRPr lang="es-CO" sz="3200" b="1" dirty="0"/>
          </a:p>
        </p:txBody>
      </p:sp>
      <p:pic>
        <p:nvPicPr>
          <p:cNvPr id="2" name="Imagen 1" descr="Bola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4238" r="22357"/>
          <a:stretch/>
        </p:blipFill>
        <p:spPr>
          <a:xfrm>
            <a:off x="2034332" y="719343"/>
            <a:ext cx="6840760" cy="72377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10596" y="356460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>
                <a:solidFill>
                  <a:srgbClr val="FF0000"/>
                </a:solidFill>
              </a:rPr>
              <a:t>INDICADORES DE RESULTADO Y METAS </a:t>
            </a:r>
          </a:p>
          <a:p>
            <a:pPr algn="ctr"/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629214">
            <a:off x="3402484" y="1764407"/>
            <a:ext cx="1368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CO" sz="1600" b="1" dirty="0">
              <a:solidFill>
                <a:schemeClr val="bg1"/>
              </a:solidFill>
            </a:endParaRPr>
          </a:p>
          <a:p>
            <a:pPr lvl="0"/>
            <a:r>
              <a:rPr lang="es-CO" sz="1600" b="1" dirty="0">
                <a:solidFill>
                  <a:schemeClr val="bg1"/>
                </a:solidFill>
              </a:rPr>
              <a:t>Tasa de cobertura NETA</a:t>
            </a:r>
          </a:p>
          <a:p>
            <a:pPr lvl="0"/>
            <a:r>
              <a:rPr lang="es-CO" sz="1600" b="1" dirty="0">
                <a:solidFill>
                  <a:schemeClr val="bg1"/>
                </a:solidFill>
              </a:rPr>
              <a:t>U=70,61::72</a:t>
            </a:r>
          </a:p>
          <a:p>
            <a:pPr lvl="0"/>
            <a:r>
              <a:rPr lang="es-CO" sz="1600" b="1" dirty="0">
                <a:solidFill>
                  <a:schemeClr val="bg1"/>
                </a:solidFill>
              </a:rPr>
              <a:t>R=72,52::73</a:t>
            </a: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26620" y="1692399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CO" dirty="0"/>
              <a:t>Tasa de Analfabetismo</a:t>
            </a:r>
          </a:p>
          <a:p>
            <a:pPr algn="ctr"/>
            <a:r>
              <a:rPr lang="es-CO" dirty="0"/>
              <a:t>5,2::3,8</a:t>
            </a:r>
          </a:p>
          <a:p>
            <a:pPr algn="ctr"/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 rot="2223823">
            <a:off x="5947723" y="207348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Escolarización población en situación de discapacidad</a:t>
            </a:r>
          </a:p>
          <a:p>
            <a:r>
              <a:rPr lang="es-CO" dirty="0"/>
              <a:t>68,83::73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 rot="5204209">
            <a:off x="6907838" y="3904931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PEI-PEM-PS-PN</a:t>
            </a:r>
          </a:p>
          <a:p>
            <a:r>
              <a:rPr lang="es-CO" dirty="0"/>
              <a:t>00::80%</a:t>
            </a:r>
          </a:p>
        </p:txBody>
      </p:sp>
      <p:sp>
        <p:nvSpPr>
          <p:cNvPr id="10" name="CuadroTexto 9"/>
          <p:cNvSpPr txBox="1"/>
          <p:nvPr/>
        </p:nvSpPr>
        <p:spPr>
          <a:xfrm rot="1772022">
            <a:off x="6009285" y="4997942"/>
            <a:ext cx="1727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INDICE SINTÉTICO</a:t>
            </a:r>
          </a:p>
          <a:p>
            <a:r>
              <a:rPr lang="es-CO" dirty="0"/>
              <a:t>P=4,78::5,30</a:t>
            </a:r>
          </a:p>
          <a:p>
            <a:r>
              <a:rPr lang="es-CO" dirty="0"/>
              <a:t>S=4,38::5,08</a:t>
            </a:r>
          </a:p>
          <a:p>
            <a:r>
              <a:rPr lang="es-CO" dirty="0"/>
              <a:t>M=5,20::5,60</a:t>
            </a:r>
          </a:p>
          <a:p>
            <a:endParaRPr lang="es-CO" dirty="0"/>
          </a:p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26620" y="5508823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Tasa de Cobertura Bruta en población Indígena</a:t>
            </a:r>
          </a:p>
          <a:p>
            <a:r>
              <a:rPr lang="es-CO" dirty="0"/>
              <a:t>48,84::58,00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86460" y="4947275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Tasa de Cobertura Bruta Ed. Superior en Subregiones</a:t>
            </a:r>
          </a:p>
          <a:p>
            <a:r>
              <a:rPr lang="es-CO" dirty="0"/>
              <a:t>14,09::15,09</a:t>
            </a:r>
          </a:p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2611847" y="3638066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CO" dirty="0"/>
              <a:t>Apropiación de Tics</a:t>
            </a:r>
          </a:p>
          <a:p>
            <a:pPr algn="ctr"/>
            <a:r>
              <a:rPr lang="es-CO" dirty="0"/>
              <a:t>En la I.E.</a:t>
            </a:r>
          </a:p>
          <a:p>
            <a:pPr algn="ctr"/>
            <a:r>
              <a:rPr lang="es-CO" dirty="0"/>
              <a:t>5,06::8,60</a:t>
            </a:r>
          </a:p>
        </p:txBody>
      </p:sp>
    </p:spTree>
    <p:extLst>
      <p:ext uri="{BB962C8B-B14F-4D97-AF65-F5344CB8AC3E}">
        <p14:creationId xmlns:p14="http://schemas.microsoft.com/office/powerpoint/2010/main" val="25751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Bolas3-0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972" y="744594"/>
            <a:ext cx="10693400" cy="64924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-251817"/>
            <a:ext cx="9624060" cy="1260211"/>
          </a:xfrm>
        </p:spPr>
        <p:txBody>
          <a:bodyPr>
            <a:normAutofit/>
          </a:bodyPr>
          <a:lstStyle/>
          <a:p>
            <a:r>
              <a:rPr lang="es-ES" sz="4400" dirty="0" smtClean="0"/>
              <a:t>Programas Secretaría de Educación</a:t>
            </a:r>
            <a:endParaRPr lang="es-ES" sz="4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46500" y="381364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FFFF"/>
                </a:solidFill>
              </a:rPr>
              <a:t>EXCELENCIA EDUCATIVA CON MÁS Y MEJORES MAESTROS</a:t>
            </a:r>
          </a:p>
          <a:p>
            <a:pPr algn="ctr"/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74492" y="124865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b="1" dirty="0">
                <a:solidFill>
                  <a:prstClr val="white"/>
                </a:solidFill>
              </a:rPr>
              <a:t>MAS Y MEJOR EDUCACIÓN POBLACIÓN ÉTNICA</a:t>
            </a:r>
          </a:p>
          <a:p>
            <a:pPr algn="ctr"/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82804" y="204073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6052"/>
            <a:r>
              <a:rPr lang="es-CO" sz="1600" b="1" dirty="0">
                <a:solidFill>
                  <a:prstClr val="white"/>
                </a:solidFill>
              </a:rPr>
              <a:t>ANTIOQUIA LIBRE</a:t>
            </a:r>
          </a:p>
          <a:p>
            <a:pPr algn="ctr" defTabSz="946052"/>
            <a:r>
              <a:rPr lang="es-CO" sz="1600" b="1" dirty="0">
                <a:solidFill>
                  <a:prstClr val="white"/>
                </a:solidFill>
              </a:rPr>
              <a:t>DE </a:t>
            </a:r>
            <a:r>
              <a:rPr lang="es-CO" sz="1600" b="1" dirty="0" smtClean="0">
                <a:solidFill>
                  <a:prstClr val="white"/>
                </a:solidFill>
              </a:rPr>
              <a:t>ANALFABETISMO</a:t>
            </a:r>
            <a:endParaRPr lang="es-CO" sz="1600" b="1" dirty="0">
              <a:solidFill>
                <a:prstClr val="white"/>
              </a:solidFill>
            </a:endParaRPr>
          </a:p>
          <a:p>
            <a:endParaRPr lang="es-ES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66180" y="189672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prstClr val="white"/>
                </a:solidFill>
              </a:defRPr>
            </a:lvl1pPr>
          </a:lstStyle>
          <a:p>
            <a:r>
              <a:rPr lang="es-CO" altLang="es-CO" dirty="0"/>
              <a:t>MAS Y</a:t>
            </a:r>
          </a:p>
          <a:p>
            <a:r>
              <a:rPr lang="es-CO" altLang="es-CO" dirty="0"/>
              <a:t>MEJOR  EDUCACIÓN DISC. Y TAL. EXC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6140" y="3669627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prstClr val="white"/>
                </a:solidFill>
              </a:defRPr>
            </a:lvl1pPr>
          </a:lstStyle>
          <a:p>
            <a:r>
              <a:rPr lang="es-CO" dirty="0"/>
              <a:t>ANTIOQUIA </a:t>
            </a:r>
            <a:r>
              <a:rPr lang="es-CO" dirty="0" smtClean="0"/>
              <a:t> TERRITORIO</a:t>
            </a:r>
            <a:endParaRPr lang="es-CO" dirty="0"/>
          </a:p>
          <a:p>
            <a:r>
              <a:rPr lang="es-CO" dirty="0" smtClean="0"/>
              <a:t>INTELIGENTE. ECOSISTEMA DE </a:t>
            </a:r>
            <a:endParaRPr lang="es-CO" dirty="0"/>
          </a:p>
          <a:p>
            <a:r>
              <a:rPr lang="es-CO" dirty="0"/>
              <a:t>INNOVACIÓN</a:t>
            </a:r>
          </a:p>
          <a:p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94172" y="5641138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prstClr val="white"/>
                </a:solidFill>
              </a:defRPr>
            </a:lvl1pPr>
          </a:lstStyle>
          <a:p>
            <a:r>
              <a:rPr lang="es-CO" dirty="0"/>
              <a:t>EDUCACIÓN </a:t>
            </a:r>
          </a:p>
          <a:p>
            <a:r>
              <a:rPr lang="es-CO" dirty="0"/>
              <a:t>TERCIARIA </a:t>
            </a:r>
          </a:p>
          <a:p>
            <a:r>
              <a:rPr lang="es-CO" dirty="0"/>
              <a:t>PARA TODOS</a:t>
            </a:r>
          </a:p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210796" y="5641138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prstClr val="white"/>
                </a:solidFill>
              </a:defRPr>
            </a:lvl1pPr>
          </a:lstStyle>
          <a:p>
            <a:r>
              <a:rPr lang="es-CO" dirty="0"/>
              <a:t>MÁS Y </a:t>
            </a:r>
            <a:r>
              <a:rPr lang="es-CO" dirty="0" smtClean="0"/>
              <a:t>MEJOR EDUCACIÓN </a:t>
            </a:r>
          </a:p>
          <a:p>
            <a:r>
              <a:rPr lang="es-CO" dirty="0" smtClean="0"/>
              <a:t>URBANO  RURAL</a:t>
            </a:r>
            <a:endParaRPr lang="es-CO" dirty="0"/>
          </a:p>
          <a:p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498828" y="3904234"/>
            <a:ext cx="2160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>
                <a:solidFill>
                  <a:prstClr val="white"/>
                </a:solidFill>
              </a:defRPr>
            </a:lvl1pPr>
          </a:lstStyle>
          <a:p>
            <a:r>
              <a:rPr lang="es-CO" dirty="0"/>
              <a:t>EDUCACIÓN PARA UNA NUEVA RURALIDAD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735" y="-89048"/>
            <a:ext cx="10693400" cy="1068141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Programas Secretaría de Educación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335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65986" y="5396295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/>
              <a:t>Modelo Educativo Flexible para la </a:t>
            </a:r>
            <a:r>
              <a:rPr lang="es-CO" sz="1400" b="1" dirty="0" smtClean="0"/>
              <a:t>ruralidad</a:t>
            </a:r>
            <a:endParaRPr lang="es-CO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83988" y="4332596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Antioquia </a:t>
            </a:r>
            <a:r>
              <a:rPr lang="es-CO" sz="1400" b="1" dirty="0"/>
              <a:t>libre de </a:t>
            </a:r>
            <a:r>
              <a:rPr lang="es-CO" sz="1400" b="1" dirty="0" smtClean="0"/>
              <a:t>Analfabetismo</a:t>
            </a:r>
            <a:endParaRPr lang="es-CO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23602" y="2899144"/>
            <a:ext cx="1620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/>
              <a:t>Intervenciones en plantas físicas y dotación de las mismas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55813" y="2066117"/>
            <a:ext cx="204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/>
              <a:t>Proyectos pedagógicos productivos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366203" y="1407796"/>
            <a:ext cx="198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400" b="1" dirty="0"/>
              <a:t>Escuela de Desarrollo Agroindustrial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043899" y="2336635"/>
            <a:ext cx="130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/>
              <a:t>Aulas móviles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824569" y="3456438"/>
            <a:ext cx="159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/>
              <a:t>Proyecto Brújula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051900" y="4413796"/>
            <a:ext cx="179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/>
              <a:t>Maestros Multigrados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590478" y="5823327"/>
            <a:ext cx="111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/>
              <a:t>Maestros itinerantes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1116406" y="3891053"/>
            <a:ext cx="1991610" cy="0"/>
          </a:xfrm>
          <a:prstGeom prst="line">
            <a:avLst/>
          </a:prstGeom>
          <a:ln w="38100">
            <a:solidFill>
              <a:srgbClr val="0A6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6891943" y="2789465"/>
            <a:ext cx="1991610" cy="0"/>
          </a:xfrm>
          <a:prstGeom prst="line">
            <a:avLst/>
          </a:prstGeom>
          <a:ln w="38100">
            <a:solidFill>
              <a:srgbClr val="0A6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426567" y="6362712"/>
            <a:ext cx="1260199" cy="0"/>
          </a:xfrm>
          <a:prstGeom prst="line">
            <a:avLst/>
          </a:prstGeom>
          <a:ln w="38100">
            <a:solidFill>
              <a:srgbClr val="0A6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7698384" y="3891053"/>
            <a:ext cx="1991610" cy="0"/>
          </a:xfrm>
          <a:prstGeom prst="line">
            <a:avLst/>
          </a:prstGeom>
          <a:ln w="38100">
            <a:solidFill>
              <a:srgbClr val="4FA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010996" y="5004767"/>
            <a:ext cx="1991610" cy="0"/>
          </a:xfrm>
          <a:prstGeom prst="line">
            <a:avLst/>
          </a:prstGeom>
          <a:ln w="38100">
            <a:solidFill>
              <a:srgbClr val="C8C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785129" y="4932759"/>
            <a:ext cx="1991610" cy="0"/>
          </a:xfrm>
          <a:prstGeom prst="line">
            <a:avLst/>
          </a:prstGeom>
          <a:ln w="38100">
            <a:solidFill>
              <a:srgbClr val="C8C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055297" y="6150348"/>
            <a:ext cx="1991610" cy="0"/>
          </a:xfrm>
          <a:prstGeom prst="line">
            <a:avLst/>
          </a:prstGeom>
          <a:ln w="38100">
            <a:solidFill>
              <a:srgbClr val="4FA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1865387" y="2678301"/>
            <a:ext cx="1991610" cy="0"/>
          </a:xfrm>
          <a:prstGeom prst="line">
            <a:avLst/>
          </a:prstGeom>
          <a:ln w="38100">
            <a:solidFill>
              <a:srgbClr val="4FA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4327312" y="1980431"/>
            <a:ext cx="1991610" cy="0"/>
          </a:xfrm>
          <a:prstGeom prst="line">
            <a:avLst/>
          </a:prstGeom>
          <a:ln w="38100">
            <a:solidFill>
              <a:srgbClr val="C8C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08" y="1404570"/>
            <a:ext cx="5204196" cy="57908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54612" y="3996655"/>
            <a:ext cx="17281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CO" sz="2000" dirty="0"/>
              <a:t>Estrategia para la consolidación de una nueva ruralidad</a:t>
            </a:r>
          </a:p>
          <a:p>
            <a:pPr algn="ctr"/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108016" y="5540648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1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857543" y="4451251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2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154788" y="3297649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3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016963" y="2420171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4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167698" y="2081579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5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318922" y="2420171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6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213599" y="3266700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7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486910" y="4379674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8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749" y="5781016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9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473824" y="871811"/>
            <a:ext cx="2088232" cy="769095"/>
          </a:xfrm>
          <a:prstGeom prst="roundRect">
            <a:avLst/>
          </a:prstGeom>
          <a:solidFill>
            <a:srgbClr val="4F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5735" y="-89048"/>
            <a:ext cx="10693400" cy="1068141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Antioquia piensa en grande por una nueva ruralidad</a:t>
            </a:r>
            <a:endParaRPr lang="es-CO" sz="32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32196" y="1091183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PROYECTOS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69" y="1151418"/>
            <a:ext cx="6202770" cy="58272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94372" y="978062"/>
            <a:ext cx="2805931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z="1600" dirty="0">
                <a:solidFill>
                  <a:srgbClr val="CDD415"/>
                </a:solidFill>
              </a:rPr>
              <a:t>Centro departamental de idiomas y culturas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87295" y="1988156"/>
            <a:ext cx="2359891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r"/>
            <a:r>
              <a:rPr lang="es-ES_tradnl" sz="1600" dirty="0">
                <a:solidFill>
                  <a:srgbClr val="41A226"/>
                </a:solidFill>
              </a:rPr>
              <a:t>Antioquia territorio inteligente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33969" y="3361630"/>
            <a:ext cx="1620390" cy="351546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es-ES_tradnl" sz="1600" dirty="0">
                <a:solidFill>
                  <a:srgbClr val="175D25"/>
                </a:solidFill>
              </a:rPr>
              <a:t>Educación digital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7295" y="4864692"/>
            <a:ext cx="1924102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r"/>
            <a:r>
              <a:rPr lang="es-ES_tradnl" sz="1600" dirty="0">
                <a:solidFill>
                  <a:srgbClr val="41A226"/>
                </a:solidFill>
              </a:rPr>
              <a:t>Convivencia en el post conflicto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49569" y="6439439"/>
            <a:ext cx="1751035" cy="351546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es-ES_tradnl" sz="1600" dirty="0">
                <a:solidFill>
                  <a:srgbClr val="175D25"/>
                </a:solidFill>
              </a:rPr>
              <a:t>Transición integral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11957" y="6062392"/>
            <a:ext cx="1215063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s-ES_tradnl" sz="1600" dirty="0">
                <a:solidFill>
                  <a:srgbClr val="41A226"/>
                </a:solidFill>
              </a:rPr>
              <a:t>Excelencia docente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90930" y="6783264"/>
            <a:ext cx="2435507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z="1600" dirty="0">
                <a:solidFill>
                  <a:srgbClr val="CDD415"/>
                </a:solidFill>
              </a:rPr>
              <a:t>Universidad Digital de Antioquia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049271" y="4714557"/>
            <a:ext cx="2215896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z="1600" dirty="0">
                <a:solidFill>
                  <a:srgbClr val="175D25"/>
                </a:solidFill>
              </a:rPr>
              <a:t>Centro de pensamiento Pedagógico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012602" y="3317898"/>
            <a:ext cx="2107856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s-ES_tradnl" sz="1600" dirty="0">
                <a:solidFill>
                  <a:srgbClr val="CDD415"/>
                </a:solidFill>
              </a:rPr>
              <a:t>Antioquia líder en pruebas saber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326413" y="1991279"/>
            <a:ext cx="1950673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s-ES_tradnl" sz="1600" dirty="0">
                <a:solidFill>
                  <a:srgbClr val="41A226"/>
                </a:solidFill>
              </a:rPr>
              <a:t>Mesas de concertación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908683" y="833289"/>
            <a:ext cx="2701637" cy="84398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s-ES_tradnl" sz="1600" dirty="0">
                <a:solidFill>
                  <a:srgbClr val="175D25"/>
                </a:solidFill>
              </a:rPr>
              <a:t>Modelo educativo de Antioquia para la vida, la sociedad y el trabajo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303610" y="3629310"/>
            <a:ext cx="1963627" cy="93632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z="1800" dirty="0">
                <a:solidFill>
                  <a:schemeClr val="bg1"/>
                </a:solidFill>
              </a:rPr>
              <a:t>Estrategia para</a:t>
            </a:r>
          </a:p>
          <a:p>
            <a:pPr algn="ctr"/>
            <a:r>
              <a:rPr lang="es-ES_tradnl" sz="1800" dirty="0">
                <a:solidFill>
                  <a:schemeClr val="bg1"/>
                </a:solidFill>
              </a:rPr>
              <a:t> la excelencia educativa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473824" y="709042"/>
            <a:ext cx="2088232" cy="769095"/>
          </a:xfrm>
          <a:prstGeom prst="roundRect">
            <a:avLst/>
          </a:prstGeom>
          <a:solidFill>
            <a:srgbClr val="4F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5735" y="-251817"/>
            <a:ext cx="10693400" cy="1068141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Antioquia piensa en grande por una excelencia educativa</a:t>
            </a:r>
            <a:endParaRPr lang="es-CO" sz="32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32196" y="900311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PROYECTOS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2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65986" y="5396295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 smtClean="0"/>
              <a:t>Atención con calidad a la población étnica</a:t>
            </a:r>
            <a:endParaRPr lang="es-CO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53652" y="2735298"/>
            <a:ext cx="1590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Atención con calidad a la población en situación de discapacidad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698384" y="2902760"/>
            <a:ext cx="2288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Directivos y docentes de apoyo formados en atención a población en situación de discapacidad </a:t>
            </a:r>
            <a:endParaRPr lang="es-CO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590478" y="5610303"/>
            <a:ext cx="1972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 smtClean="0"/>
              <a:t>Profesionalización docente con enfoque diferencial y pluriétnico</a:t>
            </a:r>
            <a:endParaRPr lang="es-CO" sz="1400" b="1" dirty="0"/>
          </a:p>
        </p:txBody>
      </p:sp>
      <p:cxnSp>
        <p:nvCxnSpPr>
          <p:cNvPr id="34" name="Conector recto 33"/>
          <p:cNvCxnSpPr/>
          <p:nvPr/>
        </p:nvCxnSpPr>
        <p:spPr>
          <a:xfrm>
            <a:off x="1116406" y="3891053"/>
            <a:ext cx="1991610" cy="0"/>
          </a:xfrm>
          <a:prstGeom prst="line">
            <a:avLst/>
          </a:prstGeom>
          <a:ln w="38100">
            <a:solidFill>
              <a:srgbClr val="0A6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426567" y="6362712"/>
            <a:ext cx="1260199" cy="0"/>
          </a:xfrm>
          <a:prstGeom prst="line">
            <a:avLst/>
          </a:prstGeom>
          <a:ln w="38100">
            <a:solidFill>
              <a:srgbClr val="0A6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7698384" y="3891053"/>
            <a:ext cx="1991610" cy="0"/>
          </a:xfrm>
          <a:prstGeom prst="line">
            <a:avLst/>
          </a:prstGeom>
          <a:ln w="38100">
            <a:solidFill>
              <a:srgbClr val="4FA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055297" y="6150348"/>
            <a:ext cx="1991610" cy="0"/>
          </a:xfrm>
          <a:prstGeom prst="line">
            <a:avLst/>
          </a:prstGeom>
          <a:ln w="38100">
            <a:solidFill>
              <a:srgbClr val="4FA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4327312" y="1980431"/>
            <a:ext cx="1991610" cy="0"/>
          </a:xfrm>
          <a:prstGeom prst="line">
            <a:avLst/>
          </a:prstGeom>
          <a:ln w="38100">
            <a:solidFill>
              <a:srgbClr val="C8C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07" y="1370140"/>
            <a:ext cx="5204196" cy="57908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54612" y="3996655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CO" sz="2000" dirty="0"/>
              <a:t>Estrategia para la </a:t>
            </a:r>
            <a:r>
              <a:rPr lang="es-CO" sz="2000" dirty="0" smtClean="0"/>
              <a:t>Inclusión y el Bienestar</a:t>
            </a:r>
            <a:endParaRPr lang="es-CO" sz="2000" dirty="0"/>
          </a:p>
          <a:p>
            <a:pPr algn="ctr"/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108016" y="5540648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1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181027" y="3140799"/>
            <a:ext cx="50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2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213599" y="3266700"/>
            <a:ext cx="3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5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49536" y="5610303"/>
            <a:ext cx="41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6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4308319" y="1193035"/>
            <a:ext cx="2088232" cy="769095"/>
          </a:xfrm>
          <a:prstGeom prst="roundRect">
            <a:avLst/>
          </a:prstGeom>
          <a:solidFill>
            <a:srgbClr val="4F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PROYECTOS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735" y="-89048"/>
            <a:ext cx="10693400" cy="1068141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Antioquia piensa en grande por la inclusión y el bienestar</a:t>
            </a:r>
            <a:endParaRPr lang="es-CO" sz="32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2068004" y="1663471"/>
            <a:ext cx="2023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400" b="1" dirty="0" smtClean="0"/>
              <a:t>Proyectos transversales: Clima laboral y salud mental </a:t>
            </a:r>
            <a:endParaRPr lang="es-CO" sz="1400" b="1" dirty="0"/>
          </a:p>
        </p:txBody>
      </p:sp>
      <p:cxnSp>
        <p:nvCxnSpPr>
          <p:cNvPr id="46" name="Conector recto 45"/>
          <p:cNvCxnSpPr/>
          <p:nvPr/>
        </p:nvCxnSpPr>
        <p:spPr>
          <a:xfrm>
            <a:off x="1947976" y="2402135"/>
            <a:ext cx="1991610" cy="0"/>
          </a:xfrm>
          <a:prstGeom prst="line">
            <a:avLst/>
          </a:prstGeom>
          <a:ln w="38100">
            <a:solidFill>
              <a:srgbClr val="4FA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 rot="10800000" flipV="1">
            <a:off x="4009004" y="2365152"/>
            <a:ext cx="3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 smtClean="0">
                <a:solidFill>
                  <a:schemeClr val="bg1"/>
                </a:solidFill>
              </a:rPr>
              <a:t>3</a:t>
            </a:r>
            <a:endParaRPr lang="es-CO" sz="4000" b="1" dirty="0">
              <a:solidFill>
                <a:schemeClr val="bg1"/>
              </a:solidFill>
            </a:endParaRPr>
          </a:p>
        </p:txBody>
      </p:sp>
      <p:cxnSp>
        <p:nvCxnSpPr>
          <p:cNvPr id="48" name="Conector recto 47"/>
          <p:cNvCxnSpPr/>
          <p:nvPr/>
        </p:nvCxnSpPr>
        <p:spPr>
          <a:xfrm>
            <a:off x="6985749" y="2628503"/>
            <a:ext cx="1991610" cy="0"/>
          </a:xfrm>
          <a:prstGeom prst="line">
            <a:avLst/>
          </a:prstGeom>
          <a:ln w="38100">
            <a:solidFill>
              <a:srgbClr val="0A6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7119619" y="1945465"/>
            <a:ext cx="1723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dirty="0" smtClean="0"/>
              <a:t>Formación para el trabajo y el desarrollo humano </a:t>
            </a:r>
            <a:endParaRPr lang="es-CO" sz="14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6347123" y="2402135"/>
            <a:ext cx="43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7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882837" y="755646"/>
            <a:ext cx="3115746" cy="7145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DESPACHO DEL SECRETARIO DE EDUCACIÓN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440734" y="2365429"/>
            <a:ext cx="7557931" cy="148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30221" y="2902864"/>
            <a:ext cx="2021025" cy="5557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SUB-PLANEACION</a:t>
            </a:r>
          </a:p>
        </p:txBody>
      </p:sp>
      <p:sp>
        <p:nvSpPr>
          <p:cNvPr id="15" name="14 Rectángulo redondeado"/>
          <p:cNvSpPr/>
          <p:nvPr/>
        </p:nvSpPr>
        <p:spPr>
          <a:xfrm rot="16200000">
            <a:off x="7219847" y="4959943"/>
            <a:ext cx="1905412" cy="5894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DIRECCIÓN JURÍDICA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918306" y="2921136"/>
            <a:ext cx="2021025" cy="5557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SUB-CALIDAD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114364" y="2928528"/>
            <a:ext cx="2618525" cy="5557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 smtClean="0">
                <a:solidFill>
                  <a:schemeClr val="tx1"/>
                </a:solidFill>
              </a:rPr>
              <a:t>SUB- PARQUES Y </a:t>
            </a:r>
            <a:r>
              <a:rPr lang="es-CO" sz="1600" dirty="0" smtClean="0">
                <a:solidFill>
                  <a:schemeClr val="tx1"/>
                </a:solidFill>
              </a:rPr>
              <a:t>CIUDADELAS EDUCATIVAS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8024114" y="2916341"/>
            <a:ext cx="2021025" cy="5557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 smtClean="0">
                <a:solidFill>
                  <a:schemeClr val="tx1"/>
                </a:solidFill>
              </a:rPr>
              <a:t>SUB-ADMINISTRATIVA</a:t>
            </a:r>
            <a:endParaRPr lang="es-CO" sz="1800" dirty="0">
              <a:solidFill>
                <a:schemeClr val="tx1"/>
              </a:solidFill>
            </a:endParaRPr>
          </a:p>
        </p:txBody>
      </p:sp>
      <p:cxnSp>
        <p:nvCxnSpPr>
          <p:cNvPr id="19" name="18 Conector recto"/>
          <p:cNvCxnSpPr>
            <a:stCxn id="2" idx="2"/>
          </p:cNvCxnSpPr>
          <p:nvPr/>
        </p:nvCxnSpPr>
        <p:spPr>
          <a:xfrm>
            <a:off x="5440710" y="1470175"/>
            <a:ext cx="0" cy="873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440734" y="2354265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026201" y="2354265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6397294" y="2343489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8998665" y="2365800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 rot="16200000">
            <a:off x="-328028" y="4955812"/>
            <a:ext cx="2028134" cy="6747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</a:t>
            </a:r>
            <a:r>
              <a:rPr lang="es-CO" sz="1600" dirty="0" smtClean="0">
                <a:solidFill>
                  <a:schemeClr val="tx1"/>
                </a:solidFill>
              </a:rPr>
              <a:t>COBERTURA EDUCATIVA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 rot="16200000">
            <a:off x="393655" y="4998452"/>
            <a:ext cx="2028134" cy="5894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INFRAESTRUCTURA</a:t>
            </a:r>
          </a:p>
        </p:txBody>
      </p:sp>
      <p:sp>
        <p:nvSpPr>
          <p:cNvPr id="33" name="32 Rectángulo redondeado"/>
          <p:cNvSpPr/>
          <p:nvPr/>
        </p:nvSpPr>
        <p:spPr>
          <a:xfrm rot="16200000">
            <a:off x="2162737" y="4881756"/>
            <a:ext cx="2017170" cy="8338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</a:t>
            </a:r>
            <a:r>
              <a:rPr lang="es-CO" sz="1600" dirty="0" smtClean="0">
                <a:solidFill>
                  <a:schemeClr val="tx1"/>
                </a:solidFill>
              </a:rPr>
              <a:t>DE EVALUACIÓN Y CALIDAD EDUCATIVA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 rot="16200000">
            <a:off x="3085487" y="4855986"/>
            <a:ext cx="2035473" cy="8670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</a:t>
            </a:r>
            <a:r>
              <a:rPr lang="es-CO" sz="1600" dirty="0" smtClean="0">
                <a:solidFill>
                  <a:schemeClr val="tx1"/>
                </a:solidFill>
              </a:rPr>
              <a:t>DE INCLUSIÓN Y PROYECTOS TRANSVERSALES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 rot="16200000">
            <a:off x="3957502" y="5003935"/>
            <a:ext cx="2017171" cy="5894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</a:t>
            </a:r>
            <a:r>
              <a:rPr lang="es-CO" sz="1600" dirty="0" smtClean="0">
                <a:solidFill>
                  <a:schemeClr val="tx1"/>
                </a:solidFill>
              </a:rPr>
              <a:t>TIC PARA LA EDUCACIÓN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 rot="16200000">
            <a:off x="4912840" y="4963755"/>
            <a:ext cx="2054062" cy="6329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</a:t>
            </a:r>
            <a:r>
              <a:rPr lang="es-CO" sz="1600" dirty="0" smtClean="0">
                <a:solidFill>
                  <a:schemeClr val="tx1"/>
                </a:solidFill>
              </a:rPr>
              <a:t>PROGRAMACIÓN EDUCATIVA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 rot="16200000">
            <a:off x="5871902" y="4961545"/>
            <a:ext cx="2047925" cy="6434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</a:t>
            </a:r>
            <a:r>
              <a:rPr lang="es-CO" sz="1600" dirty="0" smtClean="0">
                <a:solidFill>
                  <a:schemeClr val="tx1"/>
                </a:solidFill>
              </a:rPr>
              <a:t>OPERATIVA RED DE PARQUES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 rot="16200000">
            <a:off x="8072978" y="4886877"/>
            <a:ext cx="1905412" cy="7355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</a:t>
            </a:r>
            <a:r>
              <a:rPr lang="es-CO" sz="1600" dirty="0" smtClean="0">
                <a:solidFill>
                  <a:schemeClr val="tx1"/>
                </a:solidFill>
              </a:rPr>
              <a:t>ADMINISTRATIVA Y FINANCIERA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 rot="16200000">
            <a:off x="8952665" y="4902594"/>
            <a:ext cx="1905412" cy="7524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DIRECCIÓN DE TALENTO HUMANO DOCENTE</a:t>
            </a:r>
            <a:endParaRPr lang="es-CO" sz="1600" dirty="0">
              <a:solidFill>
                <a:schemeClr val="tx1"/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666180" y="3898088"/>
            <a:ext cx="136815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14" idx="2"/>
          </p:cNvCxnSpPr>
          <p:nvPr/>
        </p:nvCxnSpPr>
        <p:spPr>
          <a:xfrm>
            <a:off x="1440734" y="3458609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666180" y="3898088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1440733" y="3898087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6413429" y="3472085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4103223" y="3458609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9025684" y="3494937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V="1">
            <a:off x="2970436" y="3920940"/>
            <a:ext cx="196889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8172553" y="3934416"/>
            <a:ext cx="1707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5905161" y="3920940"/>
            <a:ext cx="984266" cy="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2970436" y="3909053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966087" y="3920940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4103223" y="3898087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5905162" y="3898088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6889427" y="3934416"/>
            <a:ext cx="6437" cy="3312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"/>
          <p:cNvCxnSpPr>
            <a:endCxn id="15" idx="3"/>
          </p:cNvCxnSpPr>
          <p:nvPr/>
        </p:nvCxnSpPr>
        <p:spPr>
          <a:xfrm>
            <a:off x="8172553" y="3934416"/>
            <a:ext cx="1" cy="3675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endCxn id="42" idx="3"/>
          </p:cNvCxnSpPr>
          <p:nvPr/>
        </p:nvCxnSpPr>
        <p:spPr>
          <a:xfrm>
            <a:off x="9025684" y="3925794"/>
            <a:ext cx="1" cy="376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9879585" y="3921633"/>
            <a:ext cx="1" cy="4045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5735" y="-251817"/>
            <a:ext cx="10693400" cy="778415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Anterior Estructura Orgánica</a:t>
            </a:r>
            <a:endParaRPr lang="es-CO" sz="3200" b="1" dirty="0"/>
          </a:p>
        </p:txBody>
      </p:sp>
      <p:sp>
        <p:nvSpPr>
          <p:cNvPr id="49" name="31 Rectángulo redondeado"/>
          <p:cNvSpPr/>
          <p:nvPr/>
        </p:nvSpPr>
        <p:spPr>
          <a:xfrm rot="16200000">
            <a:off x="1122090" y="4940944"/>
            <a:ext cx="2028134" cy="7044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</a:t>
            </a:r>
            <a:r>
              <a:rPr lang="es-CO" sz="1600" dirty="0" smtClean="0">
                <a:solidFill>
                  <a:schemeClr val="tx1"/>
                </a:solidFill>
              </a:rPr>
              <a:t>EDUCACIÓN POSTSECUNDARIA</a:t>
            </a:r>
            <a:endParaRPr lang="es-CO" sz="1600" dirty="0">
              <a:solidFill>
                <a:schemeClr val="tx1"/>
              </a:solidFill>
            </a:endParaRPr>
          </a:p>
        </p:txBody>
      </p:sp>
      <p:cxnSp>
        <p:nvCxnSpPr>
          <p:cNvPr id="51" name="54 Conector recto"/>
          <p:cNvCxnSpPr/>
          <p:nvPr/>
        </p:nvCxnSpPr>
        <p:spPr>
          <a:xfrm>
            <a:off x="2034332" y="3884613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887394" y="828303"/>
            <a:ext cx="3115746" cy="71452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DESPACHO DEL SECRETARIO DE EDUCACIÓN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224609" y="2416146"/>
            <a:ext cx="90704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7003140" y="1794744"/>
            <a:ext cx="2357862" cy="378999"/>
          </a:xfrm>
          <a:prstGeom prst="roundRect">
            <a:avLst>
              <a:gd name="adj" fmla="val 2178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COMUNICACIONES</a:t>
            </a:r>
          </a:p>
        </p:txBody>
      </p:sp>
      <p:cxnSp>
        <p:nvCxnSpPr>
          <p:cNvPr id="7" name="6 Conector recto"/>
          <p:cNvCxnSpPr>
            <a:stCxn id="2" idx="3"/>
          </p:cNvCxnSpPr>
          <p:nvPr/>
        </p:nvCxnSpPr>
        <p:spPr>
          <a:xfrm>
            <a:off x="7003140" y="1185568"/>
            <a:ext cx="117893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6" idx="0"/>
          </p:cNvCxnSpPr>
          <p:nvPr/>
        </p:nvCxnSpPr>
        <p:spPr>
          <a:xfrm>
            <a:off x="8182071" y="1194225"/>
            <a:ext cx="0" cy="60051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214096" y="3034674"/>
            <a:ext cx="2021025" cy="55574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SUB-PLANEACION</a:t>
            </a:r>
          </a:p>
        </p:txBody>
      </p:sp>
      <p:sp>
        <p:nvSpPr>
          <p:cNvPr id="15" name="14 Rectángulo redondeado"/>
          <p:cNvSpPr/>
          <p:nvPr/>
        </p:nvSpPr>
        <p:spPr>
          <a:xfrm rot="16200000">
            <a:off x="9314856" y="5099400"/>
            <a:ext cx="1905412" cy="5894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DIRECCIÓN JURÍDICA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554821" y="3055454"/>
            <a:ext cx="2021025" cy="555745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SUB-CALIDAD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010298" y="3055454"/>
            <a:ext cx="2021025" cy="55574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SUB-ADMINISRATIVA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7337656" y="3058305"/>
            <a:ext cx="2021025" cy="55574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SUB-DE INNOVACIÓN</a:t>
            </a:r>
          </a:p>
        </p:txBody>
      </p:sp>
      <p:cxnSp>
        <p:nvCxnSpPr>
          <p:cNvPr id="19" name="18 Conector recto"/>
          <p:cNvCxnSpPr>
            <a:stCxn id="2" idx="2"/>
          </p:cNvCxnSpPr>
          <p:nvPr/>
        </p:nvCxnSpPr>
        <p:spPr>
          <a:xfrm>
            <a:off x="5445267" y="1542832"/>
            <a:ext cx="0" cy="873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222409" y="2416146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3553449" y="2416146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975269" y="2416146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8316314" y="2416146"/>
            <a:ext cx="0" cy="588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10267561" y="2417037"/>
            <a:ext cx="0" cy="19848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 rot="16200000">
            <a:off x="-122854" y="5034979"/>
            <a:ext cx="1905412" cy="73458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PROYECTOS ESTRATÉGICOS</a:t>
            </a:r>
          </a:p>
        </p:txBody>
      </p:sp>
      <p:sp>
        <p:nvSpPr>
          <p:cNvPr id="32" name="31 Rectángulo redondeado"/>
          <p:cNvSpPr/>
          <p:nvPr/>
        </p:nvSpPr>
        <p:spPr>
          <a:xfrm rot="16200000">
            <a:off x="730889" y="5116032"/>
            <a:ext cx="1905412" cy="5894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INFRAESTRUCTURA</a:t>
            </a:r>
          </a:p>
        </p:txBody>
      </p:sp>
      <p:sp>
        <p:nvSpPr>
          <p:cNvPr id="33" name="32 Rectángulo redondeado"/>
          <p:cNvSpPr/>
          <p:nvPr/>
        </p:nvSpPr>
        <p:spPr>
          <a:xfrm rot="16200000">
            <a:off x="1895106" y="5127599"/>
            <a:ext cx="1865299" cy="58946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PEDAGÓGICA</a:t>
            </a:r>
          </a:p>
        </p:txBody>
      </p:sp>
      <p:sp>
        <p:nvSpPr>
          <p:cNvPr id="34" name="33 Rectángulo redondeado"/>
          <p:cNvSpPr/>
          <p:nvPr/>
        </p:nvSpPr>
        <p:spPr>
          <a:xfrm rot="16200000">
            <a:off x="2612628" y="5116031"/>
            <a:ext cx="1905412" cy="58946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COBERTURA</a:t>
            </a:r>
          </a:p>
        </p:txBody>
      </p:sp>
      <p:sp>
        <p:nvSpPr>
          <p:cNvPr id="35" name="34 Rectángulo redondeado"/>
          <p:cNvSpPr/>
          <p:nvPr/>
        </p:nvSpPr>
        <p:spPr>
          <a:xfrm rot="16200000">
            <a:off x="3316524" y="5116031"/>
            <a:ext cx="1905412" cy="58946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EDUCACIÓN RURAL</a:t>
            </a:r>
          </a:p>
        </p:txBody>
      </p:sp>
      <p:sp>
        <p:nvSpPr>
          <p:cNvPr id="38" name="37 Rectángulo redondeado"/>
          <p:cNvSpPr/>
          <p:nvPr/>
        </p:nvSpPr>
        <p:spPr>
          <a:xfrm rot="16200000">
            <a:off x="4512380" y="5081763"/>
            <a:ext cx="1905412" cy="58946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FINANCIERA</a:t>
            </a:r>
          </a:p>
        </p:txBody>
      </p:sp>
      <p:sp>
        <p:nvSpPr>
          <p:cNvPr id="39" name="38 Rectángulo redondeado"/>
          <p:cNvSpPr/>
          <p:nvPr/>
        </p:nvSpPr>
        <p:spPr>
          <a:xfrm rot="16200000">
            <a:off x="5379124" y="5083300"/>
            <a:ext cx="1905412" cy="62203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TALENTO HUMANO</a:t>
            </a:r>
          </a:p>
        </p:txBody>
      </p:sp>
      <p:sp>
        <p:nvSpPr>
          <p:cNvPr id="40" name="39 Rectángulo redondeado"/>
          <p:cNvSpPr/>
          <p:nvPr/>
        </p:nvSpPr>
        <p:spPr>
          <a:xfrm rot="16200000">
            <a:off x="6178093" y="5050963"/>
            <a:ext cx="1905412" cy="68787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EDUCACIÓN DIGITAL</a:t>
            </a:r>
          </a:p>
        </p:txBody>
      </p:sp>
      <p:sp>
        <p:nvSpPr>
          <p:cNvPr id="41" name="40 Rectángulo redondeado"/>
          <p:cNvSpPr/>
          <p:nvPr/>
        </p:nvSpPr>
        <p:spPr>
          <a:xfrm rot="16200000">
            <a:off x="6920276" y="5127598"/>
            <a:ext cx="1905412" cy="58946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ALFABETIZACIÓN</a:t>
            </a:r>
          </a:p>
        </p:txBody>
      </p:sp>
      <p:sp>
        <p:nvSpPr>
          <p:cNvPr id="42" name="41 Rectángulo redondeado"/>
          <p:cNvSpPr/>
          <p:nvPr/>
        </p:nvSpPr>
        <p:spPr>
          <a:xfrm rot="16200000">
            <a:off x="7731407" y="5034473"/>
            <a:ext cx="1905412" cy="73559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DIRECCIÓN DE FORMACIÓN PARA EL TRABAJO</a:t>
            </a:r>
          </a:p>
        </p:txBody>
      </p:sp>
      <p:sp>
        <p:nvSpPr>
          <p:cNvPr id="43" name="42 Rectángulo redondeado"/>
          <p:cNvSpPr/>
          <p:nvPr/>
        </p:nvSpPr>
        <p:spPr>
          <a:xfrm rot="16200000">
            <a:off x="8550631" y="5020488"/>
            <a:ext cx="1905412" cy="75249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GERENCIA DE PLATAFORMAS SABER</a:t>
            </a:r>
          </a:p>
        </p:txBody>
      </p:sp>
      <p:cxnSp>
        <p:nvCxnSpPr>
          <p:cNvPr id="44" name="43 Conector recto"/>
          <p:cNvCxnSpPr/>
          <p:nvPr/>
        </p:nvCxnSpPr>
        <p:spPr>
          <a:xfrm>
            <a:off x="829851" y="4048971"/>
            <a:ext cx="8537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14" idx="2"/>
          </p:cNvCxnSpPr>
          <p:nvPr/>
        </p:nvCxnSpPr>
        <p:spPr>
          <a:xfrm>
            <a:off x="1224609" y="3590419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829851" y="4040053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32" idx="3"/>
          </p:cNvCxnSpPr>
          <p:nvPr/>
        </p:nvCxnSpPr>
        <p:spPr>
          <a:xfrm>
            <a:off x="1683593" y="4032102"/>
            <a:ext cx="3" cy="4259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5964492" y="3606099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3535520" y="3614050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8368751" y="3591433"/>
            <a:ext cx="0" cy="426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2837669" y="4048971"/>
            <a:ext cx="14315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7180002" y="4040053"/>
            <a:ext cx="2336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5430909" y="4040053"/>
            <a:ext cx="968408" cy="89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2850504" y="4060264"/>
            <a:ext cx="0" cy="429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269229" y="4049188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535520" y="4040053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5445267" y="4040053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6406799" y="4041217"/>
            <a:ext cx="0" cy="38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7180002" y="4051128"/>
            <a:ext cx="0" cy="4069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7872981" y="4085622"/>
            <a:ext cx="0" cy="4069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8684114" y="4054041"/>
            <a:ext cx="1" cy="376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9496028" y="4032102"/>
            <a:ext cx="1" cy="4045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5735" y="-251817"/>
            <a:ext cx="10693400" cy="778415"/>
          </a:xfrm>
          <a:prstGeom prst="rect">
            <a:avLst/>
          </a:prstGeom>
          <a:solidFill>
            <a:srgbClr val="0A6D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Nueva Estructura Orgánica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1929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2" id="{C7ED1C78-B4FB-48F8-9206-89D78DFA43D3}" vid="{2CD797C2-069C-4879-8E28-A70AAE2BE34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Presentación2016-2019</Template>
  <TotalTime>1237</TotalTime>
  <Words>480</Words>
  <Application>Microsoft Office PowerPoint</Application>
  <PresentationFormat>Personalizado</PresentationFormat>
  <Paragraphs>132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Programas Secretaría de Educación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MAURICIO ROMERO ROMERO</dc:creator>
  <cp:lastModifiedBy>HELDA IVONNE RAMIREZ AGUIRRE</cp:lastModifiedBy>
  <cp:revision>85</cp:revision>
  <dcterms:created xsi:type="dcterms:W3CDTF">2016-06-16T16:34:06Z</dcterms:created>
  <dcterms:modified xsi:type="dcterms:W3CDTF">2016-10-24T19:55:46Z</dcterms:modified>
</cp:coreProperties>
</file>