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3" r:id="rId37"/>
    <p:sldId id="292"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1" r:id="rId85"/>
    <p:sldId id="342" r:id="rId86"/>
    <p:sldId id="343" r:id="rId87"/>
    <p:sldId id="344" r:id="rId88"/>
    <p:sldId id="345" r:id="rId89"/>
    <p:sldId id="346" r:id="rId90"/>
    <p:sldId id="347" r:id="rId91"/>
    <p:sldId id="349" r:id="rId92"/>
    <p:sldId id="350" r:id="rId93"/>
  </p:sldIdLst>
  <p:sldSz cx="10693400" cy="7561263"/>
  <p:notesSz cx="6858000" cy="9144000"/>
  <p:defaultTextStyle>
    <a:defPPr>
      <a:defRPr lang="es-CO"/>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796" autoAdjust="0"/>
    <p:restoredTop sz="94671" autoAdjust="0"/>
  </p:normalViewPr>
  <p:slideViewPr>
    <p:cSldViewPr>
      <p:cViewPr>
        <p:scale>
          <a:sx n="58" d="100"/>
          <a:sy n="58" d="100"/>
        </p:scale>
        <p:origin x="-1830" y="-210"/>
      </p:cViewPr>
      <p:guideLst>
        <p:guide orient="horz" pos="2382"/>
        <p:guide pos="336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6DC024-4C33-4E92-A8D6-71F70BD4303C}" type="datetimeFigureOut">
              <a:rPr lang="es-CO" smtClean="0"/>
              <a:pPr/>
              <a:t>06/01/2017</a:t>
            </a:fld>
            <a:endParaRPr lang="es-CO"/>
          </a:p>
        </p:txBody>
      </p:sp>
      <p:sp>
        <p:nvSpPr>
          <p:cNvPr id="4" name="3 Marcador de imagen de diapositiva"/>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BC8AFC-D5B1-4528-91FA-6580721A5F92}" type="slidenum">
              <a:rPr lang="es-CO" smtClean="0"/>
              <a:pPr/>
              <a:t>‹Nº›</a:t>
            </a:fld>
            <a:endParaRPr lang="es-CO"/>
          </a:p>
        </p:txBody>
      </p:sp>
    </p:spTree>
    <p:extLst>
      <p:ext uri="{BB962C8B-B14F-4D97-AF65-F5344CB8AC3E}">
        <p14:creationId xmlns:p14="http://schemas.microsoft.com/office/powerpoint/2010/main" val="3376952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19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29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39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49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59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69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79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82</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83</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84</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85</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86</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87</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88</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89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9</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90</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91</a:t>
            </a:fld>
            <a:endParaRPr lang="es-CO"/>
          </a:p>
        </p:txBody>
      </p:sp>
    </p:spTree>
    <p:extLst>
      <p:ext uri="{BB962C8B-B14F-4D97-AF65-F5344CB8AC3E}">
        <p14:creationId xmlns:p14="http://schemas.microsoft.com/office/powerpoint/2010/main" val="5101721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AEBC8AFC-D5B1-4528-91FA-6580721A5F92}" type="slidenum">
              <a:rPr lang="es-CO" smtClean="0"/>
              <a:pPr/>
              <a:t>92</a:t>
            </a:fld>
            <a:endParaRPr lang="es-CO"/>
          </a:p>
        </p:txBody>
      </p:sp>
    </p:spTree>
    <p:extLst>
      <p:ext uri="{BB962C8B-B14F-4D97-AF65-F5344CB8AC3E}">
        <p14:creationId xmlns:p14="http://schemas.microsoft.com/office/powerpoint/2010/main" val="51017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02005" y="2348893"/>
            <a:ext cx="9089390" cy="1620771"/>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6173933-6B65-429C-ADB0-F94B9E7D3DEA}" type="datetime2">
              <a:rPr lang="es-CO" smtClean="0"/>
              <a:t>viernes, 06 de enero de 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85031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0DD4B3-3236-48E6-968D-C599CF88D7DD}" type="datetime2">
              <a:rPr lang="es-CO" smtClean="0"/>
              <a:t>viernes, 06 de enero de 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85063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752715" y="302802"/>
            <a:ext cx="2406015" cy="645157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534670" y="302802"/>
            <a:ext cx="7039822" cy="645157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076D59E-2875-4099-BDA5-233002C5694E}" type="datetime2">
              <a:rPr lang="es-CO" smtClean="0"/>
              <a:t>viernes, 06 de enero de 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76664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1FD048C-9912-4894-8446-A60D597FF6D4}" type="datetime2">
              <a:rPr lang="es-CO" smtClean="0"/>
              <a:t>viernes, 06 de enero de 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04461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44705" y="4858812"/>
            <a:ext cx="9089390" cy="1501751"/>
          </a:xfrm>
        </p:spPr>
        <p:txBody>
          <a:bodyPr anchor="t"/>
          <a:lstStyle>
            <a:lvl1pPr algn="l">
              <a:defRPr sz="46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3133FB-0A3D-4A75-9B95-A601846BFB5D}" type="datetime2">
              <a:rPr lang="es-CO" smtClean="0"/>
              <a:t>viernes, 06 de enero de 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259411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53C05B7-253B-4163-898A-127FD9E89AC2}" type="datetime2">
              <a:rPr lang="es-CO" smtClean="0"/>
              <a:t>viernes, 06 de enero de 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43192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133BA6D-C6C4-4340-835F-A53E4C154767}" type="datetime2">
              <a:rPr lang="es-CO" smtClean="0"/>
              <a:t>viernes, 06 de enero de 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1938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82532D13-37EF-467A-A780-C3192C3BF700}" type="datetime2">
              <a:rPr lang="es-CO" smtClean="0"/>
              <a:t>viernes, 06 de enero de 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95754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9193BA-3BD7-47ED-A620-B14698C686C9}" type="datetime2">
              <a:rPr lang="es-CO" smtClean="0"/>
              <a:t>viernes, 06 de enero de 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1707255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4671" y="301050"/>
            <a:ext cx="3518055" cy="1281214"/>
          </a:xfrm>
        </p:spPr>
        <p:txBody>
          <a:bodyPr anchor="b"/>
          <a:lstStyle>
            <a:lvl1pPr algn="l">
              <a:defRPr sz="23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E22135-4F33-4C39-893E-4D196941CB42}" type="datetime2">
              <a:rPr lang="es-CO" smtClean="0"/>
              <a:t>viernes, 06 de enero de 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2465441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095981" y="5292884"/>
            <a:ext cx="6416040" cy="624855"/>
          </a:xfrm>
        </p:spPr>
        <p:txBody>
          <a:bodyPr anchor="b"/>
          <a:lstStyle>
            <a:lvl1pPr algn="l">
              <a:defRPr sz="23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lang="es-ES" smtClean="0"/>
              <a:t>Haga clic en el icono para agregar una imagen</a:t>
            </a:r>
            <a:endParaRPr lang="es-CO"/>
          </a:p>
        </p:txBody>
      </p:sp>
      <p:sp>
        <p:nvSpPr>
          <p:cNvPr id="4" name="3 Marcador de texto"/>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F488348-5794-4B2B-AC17-FF89F4B5B282}" type="datetime2">
              <a:rPr lang="es-CO" smtClean="0"/>
              <a:t>viernes, 06 de enero de 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029BD10-C6A8-42DE-89AB-968C48F13CC0}" type="slidenum">
              <a:rPr lang="es-CO" smtClean="0"/>
              <a:pPr/>
              <a:t>‹Nº›</a:t>
            </a:fld>
            <a:endParaRPr lang="es-CO"/>
          </a:p>
        </p:txBody>
      </p:sp>
    </p:spTree>
    <p:extLst>
      <p:ext uri="{BB962C8B-B14F-4D97-AF65-F5344CB8AC3E}">
        <p14:creationId xmlns:p14="http://schemas.microsoft.com/office/powerpoint/2010/main" val="318696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6BB96F03-EB73-4072-A8D9-456407930D4E}" type="datetime2">
              <a:rPr lang="es-CO" smtClean="0"/>
              <a:t>viernes, 06 de enero de 2017</a:t>
            </a:fld>
            <a:endParaRPr lang="es-CO"/>
          </a:p>
        </p:txBody>
      </p:sp>
      <p:sp>
        <p:nvSpPr>
          <p:cNvPr id="5" name="4 Marcador de pie de página"/>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4029BD10-C6A8-42DE-89AB-968C48F13CC0}" type="slidenum">
              <a:rPr lang="es-CO" smtClean="0"/>
              <a:pPr/>
              <a:t>‹Nº›</a:t>
            </a:fld>
            <a:endParaRPr lang="es-CO"/>
          </a:p>
        </p:txBody>
      </p:sp>
    </p:spTree>
    <p:extLst>
      <p:ext uri="{BB962C8B-B14F-4D97-AF65-F5344CB8AC3E}">
        <p14:creationId xmlns:p14="http://schemas.microsoft.com/office/powerpoint/2010/main" val="2306387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s-CO"/>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306140" y="540271"/>
            <a:ext cx="10009111" cy="5616624"/>
          </a:xfrm>
        </p:spPr>
        <p:txBody>
          <a:bodyPr>
            <a:noAutofit/>
          </a:bodyPr>
          <a:lstStyle/>
          <a:p>
            <a:r>
              <a:rPr lang="es-ES_tradnl" altLang="es-CO" sz="8000" b="1" dirty="0">
                <a:solidFill>
                  <a:prstClr val="black"/>
                </a:solidFill>
                <a:effectLst>
                  <a:outerShdw blurRad="38100" dist="38100" dir="2700000" algn="tl">
                    <a:srgbClr val="C0C0C0"/>
                  </a:outerShdw>
                </a:effectLst>
                <a:latin typeface="Arial" pitchFamily="34" charset="0"/>
                <a:cs typeface="Arial" pitchFamily="34" charset="0"/>
              </a:rPr>
              <a:t>RÉGIMEN SALARIAL Y RÉGIMEN DE PRESTACIONES SOCIALES</a:t>
            </a:r>
            <a:endParaRPr lang="es-CO" sz="8000" dirty="0"/>
          </a:p>
        </p:txBody>
      </p:sp>
    </p:spTree>
    <p:extLst>
      <p:ext uri="{BB962C8B-B14F-4D97-AF65-F5344CB8AC3E}">
        <p14:creationId xmlns:p14="http://schemas.microsoft.com/office/powerpoint/2010/main" val="4047399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648071"/>
          </a:xfrm>
        </p:spPr>
        <p:txBody>
          <a:bodyPr>
            <a:normAutofit fontScale="90000"/>
          </a:bodyPr>
          <a:lstStyle/>
          <a:p>
            <a:pPr marL="914400" indent="-914400">
              <a:buFont typeface="+mj-lt"/>
              <a:buAutoNum type="arabicPeriod" startAt="2"/>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JORNADA NOCTURNA</a:t>
            </a:r>
            <a:endParaRPr lang="es-CO"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Se entiende por jornada ordinaria nocturna la que de manera habitual empieza y termina entre las 6 p.m. y las 6 a.m., del día siguiente.</a:t>
            </a:r>
          </a:p>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No cumplen jornada nocturna los funcionarios que después de las 6 p.m., completan su jornada diurna hasta con una hora de trabajo.</a:t>
            </a:r>
          </a:p>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trabajo en jornada nocturna genera un recargo del treinta y cinco por ciento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(35%)</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sobre el valor de la asignación básica mensual. </a:t>
            </a:r>
          </a:p>
          <a:p>
            <a:endParaRPr lang="es-CO" dirty="0"/>
          </a:p>
        </p:txBody>
      </p:sp>
    </p:spTree>
    <p:extLst>
      <p:ext uri="{BB962C8B-B14F-4D97-AF65-F5344CB8AC3E}">
        <p14:creationId xmlns:p14="http://schemas.microsoft.com/office/powerpoint/2010/main" val="1181330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648072"/>
          </a:xfrm>
        </p:spPr>
        <p:txBody>
          <a:bodyPr>
            <a:noAutofit/>
          </a:bodyPr>
          <a:lstStyle/>
          <a:p>
            <a:pPr marL="742950" indent="-742950">
              <a:buFont typeface="+mj-lt"/>
              <a:buAutoNum type="arabicPeriod" startAt="3"/>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TRABAJO SUPLEMENTARIO</a:t>
            </a:r>
            <a:r>
              <a:rPr lang="es-ES" altLang="es-CO"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188343"/>
            <a:ext cx="10081120" cy="5040559"/>
          </a:xfrm>
        </p:spPr>
        <p:txBody>
          <a:bodyPr>
            <a:normAutofit fontScale="77500" lnSpcReduction="20000"/>
          </a:bodyPr>
          <a:lstStyle/>
          <a:p>
            <a:pPr marL="342786" lvl="0" indent="-342786" algn="just" defTabSz="914096">
              <a:lnSpc>
                <a:spcPct val="11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Es el realizado en horas distintas de la jornada ordinaria de labor.</a:t>
            </a:r>
          </a:p>
          <a:p>
            <a:pPr marL="342786" lvl="0" indent="-342786" algn="just" defTabSz="914096">
              <a:lnSpc>
                <a:spcPct val="11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Cuando por razones especiales del servicio se realicen trabajos en horas distintas de la jornada ordinaria de labor, el funcionario competente autorizará descanso compensatorio o pago de horas extras.</a:t>
            </a:r>
          </a:p>
          <a:p>
            <a:pPr marL="342786" lvl="0" indent="-342786" algn="just" defTabSz="914096">
              <a:lnSpc>
                <a:spcPct val="11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El descanso compensatorio se reconoce a razón de un día hábil por cada ocho horas extras de trabajo. </a:t>
            </a:r>
          </a:p>
          <a:p>
            <a:endParaRPr lang="es-CO" dirty="0"/>
          </a:p>
        </p:txBody>
      </p:sp>
    </p:spTree>
    <p:extLst>
      <p:ext uri="{BB962C8B-B14F-4D97-AF65-F5344CB8AC3E}">
        <p14:creationId xmlns:p14="http://schemas.microsoft.com/office/powerpoint/2010/main" val="2234374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648072"/>
          </a:xfrm>
        </p:spPr>
        <p:txBody>
          <a:bodyPr>
            <a:normAutofit fontScale="90000"/>
          </a:bodyPr>
          <a:lstStyle/>
          <a:p>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TRABAJO SUPLEMENTARIO</a:t>
            </a:r>
            <a:endParaRPr lang="es-CO" dirty="0"/>
          </a:p>
        </p:txBody>
      </p:sp>
      <p:sp>
        <p:nvSpPr>
          <p:cNvPr id="6" name="5 Subtítulo"/>
          <p:cNvSpPr>
            <a:spLocks noGrp="1"/>
          </p:cNvSpPr>
          <p:nvPr>
            <p:ph type="subTitle" idx="1"/>
          </p:nvPr>
        </p:nvSpPr>
        <p:spPr>
          <a:xfrm>
            <a:off x="306140" y="1116336"/>
            <a:ext cx="10081120" cy="5100704"/>
          </a:xfrm>
        </p:spPr>
        <p:txBody>
          <a:bodyPr>
            <a:normAutofit fontScale="70000" lnSpcReduction="20000"/>
          </a:bodyPr>
          <a:lstStyle/>
          <a:p>
            <a:pPr algn="just" defTabSz="914096">
              <a:lnSpc>
                <a:spcPct val="110000"/>
              </a:lnSpc>
              <a:defRPr/>
            </a:pPr>
            <a:r>
              <a:rPr lang="es-ES" altLang="es-CO" sz="4800" dirty="0">
                <a:solidFill>
                  <a:prstClr val="black"/>
                </a:solidFill>
                <a:effectLst>
                  <a:outerShdw blurRad="38100" dist="38100" dir="2700000" algn="tl">
                    <a:srgbClr val="C0C0C0"/>
                  </a:outerShdw>
                </a:effectLst>
                <a:latin typeface="Arial" pitchFamily="34" charset="0"/>
                <a:cs typeface="Arial" pitchFamily="34" charset="0"/>
              </a:rPr>
              <a:t>El tiempo de trabajo suplementario se liquidará con un recargo del veinticinco por ciento (25%) sobre la remuneración básica fijada para el respectivo empleo.</a:t>
            </a:r>
          </a:p>
          <a:p>
            <a:pPr algn="just" defTabSz="914096">
              <a:lnSpc>
                <a:spcPct val="110000"/>
              </a:lnSpc>
              <a:defRPr/>
            </a:pPr>
            <a:r>
              <a:rPr lang="es-ES" altLang="es-CO" sz="4800" dirty="0">
                <a:solidFill>
                  <a:prstClr val="black"/>
                </a:solidFill>
                <a:effectLst>
                  <a:outerShdw blurRad="38100" dist="38100" dir="2700000" algn="tl">
                    <a:srgbClr val="C0C0C0"/>
                  </a:outerShdw>
                </a:effectLst>
                <a:latin typeface="Arial" pitchFamily="34" charset="0"/>
                <a:cs typeface="Arial" pitchFamily="34" charset="0"/>
              </a:rPr>
              <a:t>Se entiende por trabajo extra nocturno el que se ejecuta excepcionalmente entre las 6 p.m. y las 6 a.m., del día siguiente por funcionarios que de ordinario laboran en jornada diurna. Este trabajo se remunerará con un recargo del setenta y cinco por ciento (75%) sobre la asignación básica mensual. </a:t>
            </a:r>
          </a:p>
          <a:p>
            <a:endParaRPr lang="es-CO" dirty="0"/>
          </a:p>
        </p:txBody>
      </p:sp>
    </p:spTree>
    <p:extLst>
      <p:ext uri="{BB962C8B-B14F-4D97-AF65-F5344CB8AC3E}">
        <p14:creationId xmlns:p14="http://schemas.microsoft.com/office/powerpoint/2010/main" val="944918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648072"/>
          </a:xfrm>
        </p:spPr>
        <p:txBody>
          <a:bodyPr>
            <a:normAutofit fontScale="90000"/>
          </a:bodyPr>
          <a:lstStyle/>
          <a:p>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TRABAJO SUPLEMENTARIO</a:t>
            </a:r>
            <a:endParaRPr lang="es-CO" dirty="0"/>
          </a:p>
        </p:txBody>
      </p:sp>
      <p:sp>
        <p:nvSpPr>
          <p:cNvPr id="6" name="5 Subtítulo"/>
          <p:cNvSpPr>
            <a:spLocks noGrp="1"/>
          </p:cNvSpPr>
          <p:nvPr>
            <p:ph type="subTitle" idx="1"/>
          </p:nvPr>
        </p:nvSpPr>
        <p:spPr>
          <a:xfrm>
            <a:off x="306140" y="1188344"/>
            <a:ext cx="10081120" cy="5028696"/>
          </a:xfrm>
        </p:spPr>
        <p:txBody>
          <a:bodyPr>
            <a:normAutofit fontScale="92500" lnSpcReduction="10000"/>
          </a:bodyPr>
          <a:lstStyle/>
          <a:p>
            <a:pPr lvl="0" algn="just" defTabSz="914096">
              <a:lnSpc>
                <a:spcPct val="14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reconocimiento y pago del trabajo suplementario se sujeta a lo reglamentado por la normatividad vigente y por los Decretos que sobre la materia expida la Administración Departamental (Decreto 002894/2014). </a:t>
            </a:r>
          </a:p>
          <a:p>
            <a:endParaRPr lang="es-CO" dirty="0"/>
          </a:p>
        </p:txBody>
      </p:sp>
    </p:spTree>
    <p:extLst>
      <p:ext uri="{BB962C8B-B14F-4D97-AF65-F5344CB8AC3E}">
        <p14:creationId xmlns:p14="http://schemas.microsoft.com/office/powerpoint/2010/main" val="4226920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152128"/>
          </a:xfrm>
        </p:spPr>
        <p:txBody>
          <a:bodyPr>
            <a:noAutofit/>
          </a:bodyPr>
          <a:lstStyle/>
          <a:p>
            <a:pPr marL="742950" indent="-742950">
              <a:buFont typeface="+mj-lt"/>
              <a:buAutoNum type="arabicPeriod" startAt="4"/>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TRABAJO EN DÍAS DE DESCANSO OBLIGATORIO</a:t>
            </a:r>
            <a:endParaRPr lang="es-CO" sz="4100" dirty="0"/>
          </a:p>
        </p:txBody>
      </p:sp>
      <p:sp>
        <p:nvSpPr>
          <p:cNvPr id="6" name="5 Subtítulo"/>
          <p:cNvSpPr>
            <a:spLocks noGrp="1"/>
          </p:cNvSpPr>
          <p:nvPr>
            <p:ph type="subTitle" idx="1"/>
          </p:nvPr>
        </p:nvSpPr>
        <p:spPr>
          <a:xfrm>
            <a:off x="306140" y="1476375"/>
            <a:ext cx="10081120" cy="4740664"/>
          </a:xfrm>
        </p:spPr>
        <p:txBody>
          <a:bodyPr>
            <a:normAutofit fontScale="77500" lnSpcReduction="20000"/>
          </a:bodyPr>
          <a:lstStyle/>
          <a:p>
            <a:pPr marL="361950" lvl="0" indent="-361950" algn="l" defTabSz="914096">
              <a:lnSpc>
                <a:spcPct val="11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Es el realizado en días dominicales y festivos.</a:t>
            </a:r>
          </a:p>
          <a:p>
            <a:pPr marL="361950" lvl="0" indent="-361950" algn="just" defTabSz="914096">
              <a:lnSpc>
                <a:spcPct val="11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 labor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habitual</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y permanente</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los días dominicales o festivos, genera una remuneración equivalente al doble del valor de un día de trabajo por cada dominical o festivo laborado, más el disfrute de un día de descanso compensatorio, sin perjuicio de la remuneración ordinaria a que tenga derecho el funcionario por haber laborado el mes completo. </a:t>
            </a:r>
          </a:p>
          <a:p>
            <a:endParaRPr lang="es-CO" dirty="0"/>
          </a:p>
        </p:txBody>
      </p:sp>
    </p:spTree>
    <p:extLst>
      <p:ext uri="{BB962C8B-B14F-4D97-AF65-F5344CB8AC3E}">
        <p14:creationId xmlns:p14="http://schemas.microsoft.com/office/powerpoint/2010/main" val="1438876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080120"/>
          </a:xfrm>
        </p:spPr>
        <p:txBody>
          <a:bodyPr>
            <a:noAutofit/>
          </a:bodyPr>
          <a:lstStyle/>
          <a:p>
            <a:r>
              <a:rPr lang="es-ES" altLang="es-CO" sz="4100" b="1" u="sng" dirty="0" smtClean="0">
                <a:solidFill>
                  <a:prstClr val="black"/>
                </a:solidFill>
                <a:effectLst>
                  <a:outerShdw blurRad="38100" dist="38100" dir="2700000" algn="tl">
                    <a:srgbClr val="C0C0C0"/>
                  </a:outerShdw>
                </a:effectLst>
                <a:latin typeface="Arial" pitchFamily="34" charset="0"/>
                <a:cs typeface="Arial" pitchFamily="34" charset="0"/>
              </a:rPr>
              <a:t>TRABAJO EN DÍAS DE DESCANSO OBLIGATORIO</a:t>
            </a:r>
            <a:endParaRPr lang="es-CO" sz="4100" dirty="0"/>
          </a:p>
        </p:txBody>
      </p:sp>
      <p:sp>
        <p:nvSpPr>
          <p:cNvPr id="6" name="5 Subtítulo"/>
          <p:cNvSpPr>
            <a:spLocks noGrp="1"/>
          </p:cNvSpPr>
          <p:nvPr>
            <p:ph type="subTitle" idx="1"/>
          </p:nvPr>
        </p:nvSpPr>
        <p:spPr>
          <a:xfrm>
            <a:off x="306140" y="1548382"/>
            <a:ext cx="10081120" cy="4668657"/>
          </a:xfrm>
        </p:spPr>
        <p:txBody>
          <a:bodyPr>
            <a:normAutofit fontScale="92500" lnSpcReduction="20000"/>
          </a:bodyPr>
          <a:lstStyle/>
          <a:p>
            <a:pPr marL="268288" lvl="0" indent="-268288" algn="just" defTabSz="914096">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trabajo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ocasional</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en días dominicales o festivos se compensará con un día de descanso remunerado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o</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con una retribución en dinero, a elección del funcionario. Dicha retribución será igual al doble de la remuneración correspondiente a un día ordinario de trabajo, o proporcionalmente al tiempo laborado si este fuere menor. </a:t>
            </a:r>
          </a:p>
          <a:p>
            <a:endParaRPr lang="es-CO" dirty="0"/>
          </a:p>
        </p:txBody>
      </p:sp>
    </p:spTree>
    <p:extLst>
      <p:ext uri="{BB962C8B-B14F-4D97-AF65-F5344CB8AC3E}">
        <p14:creationId xmlns:p14="http://schemas.microsoft.com/office/powerpoint/2010/main" val="2934234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252239"/>
            <a:ext cx="9089390" cy="108012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TRABAJO EN DÍAS DE DESCANSO OBLIGATORIO</a:t>
            </a:r>
            <a:endParaRPr lang="es-CO" sz="4100" dirty="0"/>
          </a:p>
        </p:txBody>
      </p:sp>
      <p:sp>
        <p:nvSpPr>
          <p:cNvPr id="6" name="5 Subtítulo"/>
          <p:cNvSpPr>
            <a:spLocks noGrp="1"/>
          </p:cNvSpPr>
          <p:nvPr>
            <p:ph type="subTitle" idx="1"/>
          </p:nvPr>
        </p:nvSpPr>
        <p:spPr>
          <a:xfrm>
            <a:off x="306140" y="1476375"/>
            <a:ext cx="10081120" cy="4740664"/>
          </a:xfrm>
        </p:spPr>
        <p:txBody>
          <a:bodyPr>
            <a:normAutofit fontScale="92500" lnSpcReduction="10000"/>
          </a:bodyPr>
          <a:lstStyle/>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disfrute del día de descanso compensatorio o la retribución en dinero, se reconocerán sin perjuicio de la asignación ordinaria a que tenga derecho el funcionario por haber laborado el mes completo y la remuneración por el día de descanso compensatorio se entiende incluida en la asignación básica mensual. </a:t>
            </a:r>
          </a:p>
          <a:p>
            <a:endParaRPr lang="es-CO" dirty="0"/>
          </a:p>
        </p:txBody>
      </p:sp>
    </p:spTree>
    <p:extLst>
      <p:ext uri="{BB962C8B-B14F-4D97-AF65-F5344CB8AC3E}">
        <p14:creationId xmlns:p14="http://schemas.microsoft.com/office/powerpoint/2010/main" val="404139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pPr marL="742950" indent="-742950">
              <a:buFont typeface="+mj-lt"/>
              <a:buAutoNum type="arabicPeriod" startAt="5"/>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VIÁTICOS</a:t>
            </a:r>
            <a:endParaRPr lang="es-CO" sz="4100" dirty="0"/>
          </a:p>
        </p:txBody>
      </p:sp>
      <p:sp>
        <p:nvSpPr>
          <p:cNvPr id="6" name="5 Subtítulo"/>
          <p:cNvSpPr>
            <a:spLocks noGrp="1"/>
          </p:cNvSpPr>
          <p:nvPr>
            <p:ph type="subTitle" idx="1"/>
          </p:nvPr>
        </p:nvSpPr>
        <p:spPr>
          <a:xfrm>
            <a:off x="306140" y="1116336"/>
            <a:ext cx="10081120" cy="5100704"/>
          </a:xfrm>
        </p:spPr>
        <p:txBody>
          <a:bodyPr>
            <a:normAutofit fontScale="92500" lnSpcReduction="20000"/>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Los empleados públicos que deban viajar dentro o fuera del país en cumplimiento de una comisión de servicios, tendrán derecho al reconocimiento y pago de viáticos en los términos establecidos por la normatividad vigente y según escala de viáticos fijada mediante Decreto por la Administración Departamental. (Decretos 2400/2012 y 2641/2015). </a:t>
            </a:r>
          </a:p>
          <a:p>
            <a:endParaRPr lang="es-CO" dirty="0"/>
          </a:p>
        </p:txBody>
      </p:sp>
    </p:spTree>
    <p:extLst>
      <p:ext uri="{BB962C8B-B14F-4D97-AF65-F5344CB8AC3E}">
        <p14:creationId xmlns:p14="http://schemas.microsoft.com/office/powerpoint/2010/main" val="4192710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VIÁTICOS</a:t>
            </a:r>
            <a:endParaRPr lang="es-CO" sz="4100"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11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reconocimiento de viáticos será ordenado en el acto administrativo que confiere la comisión de servicios, en el cual se expresa el término de duración de la misma. </a:t>
            </a:r>
          </a:p>
          <a:p>
            <a:endParaRPr lang="es-CO" dirty="0"/>
          </a:p>
        </p:txBody>
      </p:sp>
    </p:spTree>
    <p:extLst>
      <p:ext uri="{BB962C8B-B14F-4D97-AF65-F5344CB8AC3E}">
        <p14:creationId xmlns:p14="http://schemas.microsoft.com/office/powerpoint/2010/main" val="3735168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VIÁTICOS</a:t>
            </a:r>
            <a:endParaRPr lang="es-CO" sz="4100" dirty="0"/>
          </a:p>
        </p:txBody>
      </p:sp>
      <p:sp>
        <p:nvSpPr>
          <p:cNvPr id="6" name="5 Subtítulo"/>
          <p:cNvSpPr>
            <a:spLocks noGrp="1"/>
          </p:cNvSpPr>
          <p:nvPr>
            <p:ph type="subTitle" idx="1"/>
          </p:nvPr>
        </p:nvSpPr>
        <p:spPr>
          <a:xfrm>
            <a:off x="306140" y="1116335"/>
            <a:ext cx="10081120" cy="5100705"/>
          </a:xfrm>
        </p:spPr>
        <p:txBody>
          <a:bodyPr>
            <a:normAutofit fontScale="92500" lnSpcReduction="10000"/>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Los viáticos están destinados a proporcionarle al empleado manutención y alojamiento, por lo tanto si la comisión de servicio da lugar a gastos de transporte, se tendrá derecho a su reconocimiento, de acuerdo con la reglamentación especial que se expida por parte de la Administración Departamental. </a:t>
            </a:r>
          </a:p>
          <a:p>
            <a:endParaRPr lang="es-CO" dirty="0"/>
          </a:p>
        </p:txBody>
      </p:sp>
    </p:spTree>
    <p:extLst>
      <p:ext uri="{BB962C8B-B14F-4D97-AF65-F5344CB8AC3E}">
        <p14:creationId xmlns:p14="http://schemas.microsoft.com/office/powerpoint/2010/main" val="2712396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0231"/>
            <a:ext cx="10700140" cy="7381032"/>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0"/>
            <a:ext cx="9089390" cy="720081"/>
          </a:xfrm>
        </p:spPr>
        <p:txBody>
          <a:bodyPr>
            <a:noAutofit/>
          </a:bodyPr>
          <a:lstStyle/>
          <a:p>
            <a:r>
              <a:rPr lang="es-ES_tradnl" sz="4100" b="1" u="sng" dirty="0">
                <a:solidFill>
                  <a:prstClr val="black"/>
                </a:solidFill>
                <a:effectLst>
                  <a:outerShdw blurRad="38100" dist="38100" dir="2700000" algn="tl">
                    <a:srgbClr val="C0C0C0"/>
                  </a:outerShdw>
                </a:effectLst>
                <a:latin typeface="Arial" pitchFamily="34" charset="0"/>
                <a:cs typeface="Arial" pitchFamily="34" charset="0"/>
              </a:rPr>
              <a:t>COMPETENCIA</a:t>
            </a:r>
            <a:endParaRPr lang="es-CO" sz="4100" dirty="0"/>
          </a:p>
        </p:txBody>
      </p:sp>
      <p:sp>
        <p:nvSpPr>
          <p:cNvPr id="6" name="5 Subtítulo"/>
          <p:cNvSpPr>
            <a:spLocks noGrp="1"/>
          </p:cNvSpPr>
          <p:nvPr>
            <p:ph type="subTitle" idx="1"/>
          </p:nvPr>
        </p:nvSpPr>
        <p:spPr>
          <a:xfrm>
            <a:off x="306140" y="1620391"/>
            <a:ext cx="10081120" cy="4608512"/>
          </a:xfrm>
        </p:spPr>
        <p:txBody>
          <a:bodyPr>
            <a:normAutofit fontScale="85000" lnSpcReduction="10000"/>
          </a:bodyPr>
          <a:lstStyle/>
          <a:p>
            <a:pPr lvl="0" algn="just" defTabSz="914400" fontAlgn="base">
              <a:lnSpc>
                <a:spcPct val="110000"/>
              </a:lnSpc>
              <a:spcBef>
                <a:spcPct val="0"/>
              </a:spcBef>
              <a:spcAft>
                <a:spcPct val="0"/>
              </a:spcAft>
              <a:defRPr/>
            </a:pPr>
            <a:r>
              <a:rPr lang="es-ES" altLang="es-CO" sz="4800" dirty="0">
                <a:solidFill>
                  <a:prstClr val="black"/>
                </a:solidFill>
                <a:effectLst>
                  <a:outerShdw blurRad="38100" dist="38100" dir="2700000" algn="tl">
                    <a:srgbClr val="000000">
                      <a:alpha val="43137"/>
                    </a:srgbClr>
                  </a:outerShdw>
                </a:effectLst>
                <a:latin typeface="Arial" pitchFamily="34" charset="0"/>
                <a:cs typeface="Arial" pitchFamily="34" charset="0"/>
              </a:rPr>
              <a:t>Según el artículo 150 de la </a:t>
            </a:r>
            <a:r>
              <a:rPr lang="es-ES" altLang="es-CO" sz="48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Constitución Política, </a:t>
            </a:r>
            <a:r>
              <a:rPr lang="es-ES" altLang="es-CO" sz="4800" dirty="0">
                <a:solidFill>
                  <a:prstClr val="black"/>
                </a:solidFill>
                <a:effectLst>
                  <a:outerShdw blurRad="38100" dist="38100" dir="2700000" algn="tl">
                    <a:srgbClr val="000000">
                      <a:alpha val="43137"/>
                    </a:srgbClr>
                  </a:outerShdw>
                </a:effectLst>
                <a:latin typeface="Arial" pitchFamily="34" charset="0"/>
                <a:cs typeface="Arial" pitchFamily="34" charset="0"/>
              </a:rPr>
              <a:t>corresponde al </a:t>
            </a:r>
            <a:r>
              <a:rPr lang="es-ES" altLang="es-CO" sz="48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congreso </a:t>
            </a:r>
            <a:r>
              <a:rPr lang="es-ES" altLang="es-CO" sz="4800" dirty="0">
                <a:solidFill>
                  <a:prstClr val="black"/>
                </a:solidFill>
                <a:effectLst>
                  <a:outerShdw blurRad="38100" dist="38100" dir="2700000" algn="tl">
                    <a:srgbClr val="000000">
                      <a:alpha val="43137"/>
                    </a:srgbClr>
                  </a:outerShdw>
                </a:effectLst>
                <a:latin typeface="Arial" pitchFamily="34" charset="0"/>
                <a:cs typeface="Arial" pitchFamily="34" charset="0"/>
              </a:rPr>
              <a:t>hacer las leyes y por medio de ellas señalar los </a:t>
            </a:r>
            <a:r>
              <a:rPr lang="es-CO" sz="4800" dirty="0">
                <a:solidFill>
                  <a:prstClr val="black"/>
                </a:solidFill>
                <a:effectLst>
                  <a:outerShdw blurRad="38100" dist="38100" dir="2700000" algn="tl">
                    <a:srgbClr val="000000">
                      <a:alpha val="43137"/>
                    </a:srgbClr>
                  </a:outerShdw>
                </a:effectLst>
                <a:latin typeface="Arial" pitchFamily="34" charset="0"/>
                <a:cs typeface="Arial" pitchFamily="34" charset="0"/>
              </a:rPr>
              <a:t>objetivos y criterios a los cuales debe sujetarse el Gobierno para </a:t>
            </a:r>
            <a:r>
              <a:rPr lang="es-ES" altLang="es-CO" sz="4800" dirty="0">
                <a:solidFill>
                  <a:prstClr val="black"/>
                </a:solidFill>
                <a:effectLst>
                  <a:outerShdw blurRad="38100" dist="38100" dir="2700000" algn="tl">
                    <a:srgbClr val="000000">
                      <a:alpha val="43137"/>
                    </a:srgbClr>
                  </a:outerShdw>
                </a:effectLst>
                <a:latin typeface="Arial" pitchFamily="34" charset="0"/>
                <a:cs typeface="Arial" pitchFamily="34" charset="0"/>
              </a:rPr>
              <a:t> fijar el régimen salarial y prestacional de los empleados públicos.</a:t>
            </a:r>
          </a:p>
          <a:p>
            <a:endParaRPr lang="es-CO" dirty="0"/>
          </a:p>
        </p:txBody>
      </p:sp>
    </p:spTree>
    <p:extLst>
      <p:ext uri="{BB962C8B-B14F-4D97-AF65-F5344CB8AC3E}">
        <p14:creationId xmlns:p14="http://schemas.microsoft.com/office/powerpoint/2010/main" val="3101680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pPr marL="742950" indent="-742950">
              <a:buFont typeface="+mj-lt"/>
              <a:buAutoNum type="arabicPeriod" startAt="6"/>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PRIMA DE SERVICIOS</a:t>
            </a:r>
            <a:endParaRPr lang="es-CO" sz="4100" dirty="0"/>
          </a:p>
        </p:txBody>
      </p:sp>
      <p:sp>
        <p:nvSpPr>
          <p:cNvPr id="6" name="5 Subtítulo"/>
          <p:cNvSpPr>
            <a:spLocks noGrp="1"/>
          </p:cNvSpPr>
          <p:nvPr>
            <p:ph type="subTitle" idx="1"/>
          </p:nvPr>
        </p:nvSpPr>
        <p:spPr>
          <a:xfrm>
            <a:off x="306140" y="1188344"/>
            <a:ext cx="10081120" cy="5028696"/>
          </a:xfrm>
        </p:spPr>
        <p:txBody>
          <a:bodyPr>
            <a:normAutofit lnSpcReduction="10000"/>
          </a:bodyPr>
          <a:lstStyle/>
          <a:p>
            <a:pPr lvl="0" algn="just" defTabSz="914096">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Causación y monto</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remunera los servicios prestados del 01 de Julio de un año al 30 de Junio del siguiente, por tanto se causa el 30 de Junio de cada año. Equivale a quince (15) días de remuneración que se pagan los primeros quince (15) días del mes de Julio de cada año.</a:t>
            </a:r>
          </a:p>
          <a:p>
            <a:endParaRPr lang="es-CO" dirty="0"/>
          </a:p>
        </p:txBody>
      </p:sp>
    </p:spTree>
    <p:extLst>
      <p:ext uri="{BB962C8B-B14F-4D97-AF65-F5344CB8AC3E}">
        <p14:creationId xmlns:p14="http://schemas.microsoft.com/office/powerpoint/2010/main" val="2441300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PRIMA DE SERVICIOS</a:t>
            </a:r>
            <a:endParaRPr lang="es-CO" sz="4100" dirty="0"/>
          </a:p>
        </p:txBody>
      </p:sp>
      <p:sp>
        <p:nvSpPr>
          <p:cNvPr id="6" name="5 Subtítulo"/>
          <p:cNvSpPr>
            <a:spLocks noGrp="1"/>
          </p:cNvSpPr>
          <p:nvPr>
            <p:ph type="subTitle" idx="1"/>
          </p:nvPr>
        </p:nvSpPr>
        <p:spPr>
          <a:xfrm>
            <a:off x="378148" y="1044328"/>
            <a:ext cx="10009112" cy="5172712"/>
          </a:xfrm>
        </p:spPr>
        <p:txBody>
          <a:bodyPr>
            <a:normAutofit fontScale="92500" lnSpcReduction="10000"/>
          </a:bodyPr>
          <a:lstStyle/>
          <a:p>
            <a:pPr lvl="0" algn="just" defTabSz="914096">
              <a:lnSpc>
                <a:spcPct val="80000"/>
              </a:lnSpc>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Factores de liquidación</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son factores para liquidar la Prima de Servicios, los siguientes: la asignación básica mensual correspondiente al cargo desempeñado, el auxilio de transporte y el subsidio de alimentación (estos dos últimos siempre y cuando el empleado los perciba). Se tendrá en cuenta la cuantía de los factores antes señalados a la fecha de causación de la prima, es decir, al 30 de junio de cada año.</a:t>
            </a:r>
            <a:endPar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3007559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smtClean="0">
                <a:solidFill>
                  <a:prstClr val="black"/>
                </a:solidFill>
                <a:effectLst>
                  <a:outerShdw blurRad="38100" dist="38100" dir="2700000" algn="tl">
                    <a:srgbClr val="C0C0C0"/>
                  </a:outerShdw>
                </a:effectLst>
                <a:latin typeface="Arial" pitchFamily="34" charset="0"/>
                <a:cs typeface="Arial" pitchFamily="34" charset="0"/>
              </a:rPr>
              <a:t>PRIMA DE SERVICIOS</a:t>
            </a:r>
            <a:endParaRPr lang="es-CO" sz="4100"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lvl="0" algn="just" defTabSz="912813" fontAlgn="base">
              <a:spcAft>
                <a:spcPct val="0"/>
              </a:spcAft>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Pago proporcional</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cuando a treinta (30) de junio de cada año el empleado no haya trabajado el año completo en la entidad, tendrá derecho al reconocimiento y pago en forma proporcional a los días laborados, siempre que hubiere prestado sus servicios por un término mínimo de seis (6) meses. Para calcular los seis meses se tienen en cuenta los servicios prestados en otras entidades en el período que remunera.</a:t>
            </a: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2221236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PRIMA DE SERVICIOS</a:t>
            </a:r>
            <a:endParaRPr lang="es-CO" sz="4100"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2813" fontAlgn="base">
              <a:spcAft>
                <a:spcPct val="0"/>
              </a:spcAft>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Pago proporcional</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También se tendrá derecho al reconocimiento y pago en forma proporcional de esta prima cuando el empleado se retire del servicio y haya prestado sus servicios por un término mínimo de seis (6) meses en el período que remunera.</a:t>
            </a: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454818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startAt="7"/>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PRIMA DE VIDA CARA</a:t>
            </a:r>
            <a:endParaRPr lang="es-CO" dirty="0"/>
          </a:p>
        </p:txBody>
      </p:sp>
      <p:sp>
        <p:nvSpPr>
          <p:cNvPr id="6" name="5 Subtítulo"/>
          <p:cNvSpPr>
            <a:spLocks noGrp="1"/>
          </p:cNvSpPr>
          <p:nvPr>
            <p:ph type="subTitle" idx="1"/>
          </p:nvPr>
        </p:nvSpPr>
        <p:spPr>
          <a:xfrm>
            <a:off x="309510" y="972319"/>
            <a:ext cx="10081120" cy="5172712"/>
          </a:xfrm>
        </p:spPr>
        <p:txBody>
          <a:bodyPr>
            <a:normAutofit/>
          </a:bodyPr>
          <a:lstStyle/>
          <a:p>
            <a:pPr lvl="0" algn="just" defTabSz="914400" fontAlgn="base">
              <a:lnSpc>
                <a:spcPct val="110000"/>
              </a:lnSpc>
              <a:spcBef>
                <a:spcPct val="0"/>
              </a:spcBef>
              <a:spcAft>
                <a:spcPct val="0"/>
              </a:spcAft>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Su cuantía equivale al 100% del salario básico mensual y se cubre en dos períodos por partes iguales del 50% cada uno, el primero en el mes de febrero y el segundo en el mes de agosto.</a:t>
            </a:r>
          </a:p>
          <a:p>
            <a:endParaRPr lang="es-CO" sz="4400" dirty="0"/>
          </a:p>
        </p:txBody>
      </p:sp>
    </p:spTree>
    <p:extLst>
      <p:ext uri="{BB962C8B-B14F-4D97-AF65-F5344CB8AC3E}">
        <p14:creationId xmlns:p14="http://schemas.microsoft.com/office/powerpoint/2010/main" val="1904728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smtClean="0">
                <a:solidFill>
                  <a:prstClr val="black"/>
                </a:solidFill>
                <a:effectLst>
                  <a:outerShdw blurRad="38100" dist="38100" dir="2700000" algn="tl">
                    <a:srgbClr val="C0C0C0"/>
                  </a:outerShdw>
                </a:effectLst>
                <a:latin typeface="Arial" pitchFamily="34" charset="0"/>
                <a:cs typeface="Arial" pitchFamily="34" charset="0"/>
              </a:rPr>
              <a:t>PRIMA DE VIDA CARA</a:t>
            </a:r>
            <a:endParaRPr lang="es-CO" sz="4100"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400" fontAlgn="base">
              <a:lnSpc>
                <a:spcPct val="120000"/>
              </a:lnSpc>
              <a:spcBef>
                <a:spcPct val="0"/>
              </a:spcBef>
              <a:spcAft>
                <a:spcPct val="0"/>
              </a:spcAft>
              <a:defRPr/>
            </a:pPr>
            <a:r>
              <a:rPr lang="es-ES" altLang="es-CO" sz="3200" b="1" u="sng" dirty="0">
                <a:solidFill>
                  <a:prstClr val="black"/>
                </a:solidFill>
                <a:effectLst>
                  <a:outerShdw blurRad="38100" dist="38100" dir="2700000" algn="tl">
                    <a:srgbClr val="C0C0C0"/>
                  </a:outerShdw>
                </a:effectLst>
                <a:latin typeface="Arial" pitchFamily="34" charset="0"/>
                <a:cs typeface="Arial" pitchFamily="34" charset="0"/>
              </a:rPr>
              <a:t>Causación</a:t>
            </a:r>
            <a:r>
              <a:rPr lang="es-ES" altLang="es-CO" sz="3200"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3200" dirty="0">
                <a:solidFill>
                  <a:prstClr val="black"/>
                </a:solidFill>
                <a:latin typeface="Arial" pitchFamily="34" charset="0"/>
                <a:cs typeface="Arial" pitchFamily="34" charset="0"/>
              </a:rPr>
              <a:t> </a:t>
            </a:r>
            <a:r>
              <a:rPr lang="es-ES" altLang="es-CO" sz="3200" dirty="0">
                <a:solidFill>
                  <a:prstClr val="black"/>
                </a:solidFill>
                <a:effectLst>
                  <a:outerShdw blurRad="38100" dist="38100" dir="2700000" algn="tl">
                    <a:srgbClr val="C0C0C0"/>
                  </a:outerShdw>
                </a:effectLst>
                <a:latin typeface="Arial" pitchFamily="34" charset="0"/>
                <a:cs typeface="Arial" pitchFamily="34" charset="0"/>
              </a:rPr>
              <a:t>Tienen derecho los empleados públicos que estando vinculados   en   los   meses  de febrero  y agosto del correspondiente año, según el caso, hubieren laborado al servicio del Departamento durante un mínimo de tres (3) meses en cada uno de los semestres comprendidos entre el 1° de septiembre de un año y el último día de febrero del siguiente, y  entre el 1° de marzo y el 31 de agosto del mismo año. </a:t>
            </a:r>
            <a:endParaRPr lang="es-ES" altLang="es-CO" sz="3200" dirty="0">
              <a:solidFill>
                <a:prstClr val="black"/>
              </a:solidFill>
              <a:latin typeface="Arial" pitchFamily="34" charset="0"/>
              <a:cs typeface="Arial" pitchFamily="34" charset="0"/>
            </a:endParaRPr>
          </a:p>
          <a:p>
            <a:endParaRPr lang="es-CO" dirty="0"/>
          </a:p>
        </p:txBody>
      </p:sp>
    </p:spTree>
    <p:extLst>
      <p:ext uri="{BB962C8B-B14F-4D97-AF65-F5344CB8AC3E}">
        <p14:creationId xmlns:p14="http://schemas.microsoft.com/office/powerpoint/2010/main" val="4255040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PRIMA DE VIDA CARA</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110000"/>
              </a:lnSpc>
              <a:spcBef>
                <a:spcPct val="0"/>
              </a:spcBef>
              <a:defRPr/>
            </a:pPr>
            <a:r>
              <a:rPr lang="es-ES" altLang="es-CO" sz="4500" b="1" dirty="0">
                <a:solidFill>
                  <a:prstClr val="black"/>
                </a:solidFill>
                <a:effectLst>
                  <a:outerShdw blurRad="38100" dist="38100" dir="2700000" algn="tl">
                    <a:srgbClr val="C0C0C0"/>
                  </a:outerShdw>
                </a:effectLst>
                <a:latin typeface="Arial" pitchFamily="34" charset="0"/>
                <a:cs typeface="Arial" pitchFamily="34" charset="0"/>
              </a:rPr>
              <a:t>Pago proporcional.</a:t>
            </a:r>
            <a:r>
              <a:rPr lang="es-ES" altLang="es-CO" sz="4500" dirty="0">
                <a:solidFill>
                  <a:prstClr val="black"/>
                </a:solidFill>
                <a:effectLst>
                  <a:outerShdw blurRad="38100" dist="38100" dir="2700000" algn="tl">
                    <a:srgbClr val="C0C0C0"/>
                  </a:outerShdw>
                </a:effectLst>
                <a:latin typeface="Arial" pitchFamily="34" charset="0"/>
                <a:cs typeface="Arial" pitchFamily="34" charset="0"/>
              </a:rPr>
              <a:t> De lo anterior se desprende que esta prima se causa o no se causa, por lo que nunca procede el pago proporcional al tiempo laborado.</a:t>
            </a:r>
            <a:r>
              <a:rPr lang="es-ES" altLang="es-CO" sz="45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3963080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pPr marL="742950" indent="-742950">
              <a:buFont typeface="+mj-lt"/>
              <a:buAutoNum type="arabicPeriod" startAt="8"/>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SUBSIDIO DE ALIMENTACIÓN</a:t>
            </a:r>
            <a:r>
              <a:rPr lang="es-ES" altLang="es-CO"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044328"/>
            <a:ext cx="10081120" cy="5172712"/>
          </a:xfrm>
        </p:spPr>
        <p:txBody>
          <a:bodyPr>
            <a:normAutofit fontScale="92500"/>
          </a:bodyPr>
          <a:lstStyle/>
          <a:p>
            <a:pPr lvl="0" algn="just" defTabSz="914096">
              <a:lnSpc>
                <a:spcPct val="90000"/>
              </a:lnSpc>
              <a:defRPr/>
            </a:pPr>
            <a:r>
              <a:rPr lang="es-ES" altLang="es-CO" sz="3600" b="1" u="sng" dirty="0">
                <a:solidFill>
                  <a:prstClr val="black"/>
                </a:solidFill>
                <a:effectLst>
                  <a:outerShdw blurRad="38100" dist="38100" dir="2700000" algn="tl">
                    <a:srgbClr val="C0C0C0"/>
                  </a:outerShdw>
                </a:effectLst>
                <a:latin typeface="Arial" pitchFamily="34" charset="0"/>
                <a:cs typeface="Arial" pitchFamily="34" charset="0"/>
              </a:rPr>
              <a:t>Causación</a:t>
            </a:r>
            <a:r>
              <a:rPr lang="es-ES" altLang="es-CO" sz="36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3600" dirty="0">
                <a:solidFill>
                  <a:prstClr val="black"/>
                </a:solidFill>
                <a:effectLst>
                  <a:outerShdw blurRad="38100" dist="38100" dir="2700000" algn="tl">
                    <a:srgbClr val="C0C0C0"/>
                  </a:outerShdw>
                </a:effectLst>
                <a:latin typeface="Arial" pitchFamily="34" charset="0"/>
                <a:cs typeface="Arial" pitchFamily="34" charset="0"/>
              </a:rPr>
              <a:t>Se reconoce a los empleados públicos que devenguen una</a:t>
            </a:r>
            <a:r>
              <a:rPr lang="es-ES" altLang="es-CO" sz="36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3600" dirty="0">
                <a:solidFill>
                  <a:prstClr val="black"/>
                </a:solidFill>
                <a:effectLst>
                  <a:outerShdw blurRad="38100" dist="38100" dir="2700000" algn="tl">
                    <a:srgbClr val="C0C0C0"/>
                  </a:outerShdw>
                </a:effectLst>
                <a:latin typeface="Arial" pitchFamily="34" charset="0"/>
                <a:cs typeface="Arial" pitchFamily="34" charset="0"/>
              </a:rPr>
              <a:t>asignación básica mensual no superior al tope determinado anualmente mediante Decreto por el Gobierno Nacional. (2016: </a:t>
            </a:r>
            <a:r>
              <a:rPr lang="es-ES" altLang="es-CO" sz="3600" b="1" dirty="0">
                <a:solidFill>
                  <a:prstClr val="black"/>
                </a:solidFill>
                <a:effectLst>
                  <a:outerShdw blurRad="38100" dist="38100" dir="2700000" algn="tl">
                    <a:srgbClr val="C0C0C0"/>
                  </a:outerShdw>
                </a:effectLst>
                <a:latin typeface="Arial" pitchFamily="34" charset="0"/>
                <a:cs typeface="Arial" pitchFamily="34" charset="0"/>
              </a:rPr>
              <a:t>$</a:t>
            </a:r>
            <a:r>
              <a:rPr lang="es-CO" altLang="es-CO" sz="3600" b="1" dirty="0">
                <a:solidFill>
                  <a:prstClr val="black"/>
                </a:solidFill>
                <a:effectLst>
                  <a:outerShdw blurRad="38100" dist="38100" dir="2700000" algn="tl">
                    <a:srgbClr val="C0C0C0"/>
                  </a:outerShdw>
                </a:effectLst>
                <a:latin typeface="Arial" pitchFamily="34" charset="0"/>
                <a:cs typeface="Arial" pitchFamily="34" charset="0"/>
              </a:rPr>
              <a:t>1.504.047</a:t>
            </a:r>
            <a:r>
              <a:rPr lang="es-ES" altLang="ja-JP" sz="3600" dirty="0">
                <a:solidFill>
                  <a:prstClr val="black"/>
                </a:solidFill>
                <a:effectLst>
                  <a:outerShdw blurRad="38100" dist="38100" dir="2700000" algn="tl">
                    <a:srgbClr val="C0C0C0"/>
                  </a:outerShdw>
                </a:effectLst>
                <a:latin typeface="Arial" pitchFamily="34" charset="0"/>
                <a:cs typeface="Arial" pitchFamily="34" charset="0"/>
              </a:rPr>
              <a:t>). (</a:t>
            </a:r>
            <a:r>
              <a:rPr lang="es-ES" altLang="ja-JP" sz="3600" b="1" dirty="0">
                <a:solidFill>
                  <a:prstClr val="black"/>
                </a:solidFill>
                <a:effectLst>
                  <a:outerShdw blurRad="38100" dist="38100" dir="2700000" algn="tl">
                    <a:srgbClr val="C0C0C0"/>
                  </a:outerShdw>
                </a:effectLst>
                <a:latin typeface="Arial" pitchFamily="34" charset="0"/>
                <a:cs typeface="Arial" pitchFamily="34" charset="0"/>
              </a:rPr>
              <a:t>NIVEL</a:t>
            </a:r>
            <a:r>
              <a:rPr lang="es-ES" altLang="ja-JP" sz="3600"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3600" b="1" dirty="0">
                <a:solidFill>
                  <a:prstClr val="black"/>
                </a:solidFill>
                <a:effectLst>
                  <a:outerShdw blurRad="38100" dist="38100" dir="2700000" algn="tl">
                    <a:srgbClr val="C0C0C0"/>
                  </a:outerShdw>
                </a:effectLst>
                <a:latin typeface="Arial" pitchFamily="34" charset="0"/>
                <a:cs typeface="Arial" pitchFamily="34" charset="0"/>
              </a:rPr>
              <a:t>ASISTENCIAL, GRADO 1:  $1.445,992)</a:t>
            </a:r>
            <a:r>
              <a:rPr lang="es-ES" altLang="es-CO" sz="3600" dirty="0">
                <a:solidFill>
                  <a:prstClr val="black"/>
                </a:solidFill>
                <a:effectLst>
                  <a:outerShdw blurRad="38100" dist="38100" dir="2700000" algn="tl">
                    <a:srgbClr val="C0C0C0"/>
                  </a:outerShdw>
                </a:effectLst>
                <a:latin typeface="Arial" pitchFamily="34" charset="0"/>
                <a:cs typeface="Arial" pitchFamily="34" charset="0"/>
              </a:rPr>
              <a:t>. </a:t>
            </a:r>
            <a:r>
              <a:rPr lang="es-ES" altLang="ja-JP" sz="3600" dirty="0">
                <a:solidFill>
                  <a:prstClr val="black"/>
                </a:solidFill>
                <a:effectLst>
                  <a:outerShdw blurRad="38100" dist="38100" dir="2700000" algn="tl">
                    <a:srgbClr val="C0C0C0"/>
                  </a:outerShdw>
                </a:effectLst>
                <a:latin typeface="Arial" pitchFamily="34" charset="0"/>
                <a:cs typeface="Arial" pitchFamily="34" charset="0"/>
              </a:rPr>
              <a:t>No se tendrá derecho a este subsidio cuando el respectivo empleado se encuentre disfrutando de vacaciones, en uso de licencia, suspendido en el ejercicio de sus funciones o cuando la entidad suministre alimentación a los empleados que tengan derecho al subsidio.    </a:t>
            </a:r>
            <a:endParaRPr lang="es-ES" altLang="es-CO" sz="3600" dirty="0">
              <a:solidFill>
                <a:prstClr val="black"/>
              </a:solidFill>
              <a:effectLst>
                <a:outerShdw blurRad="38100" dist="38100" dir="2700000" algn="tl">
                  <a:srgbClr val="C0C0C0"/>
                </a:outerShdw>
              </a:effectLst>
              <a:latin typeface="Arial" pitchFamily="34" charset="0"/>
              <a:ea typeface="ＭＳ Ｐゴシック" pitchFamily="34" charset="-128"/>
              <a:cs typeface="Arial" pitchFamily="34" charset="0"/>
            </a:endParaRPr>
          </a:p>
          <a:p>
            <a:endParaRPr lang="es-CO" dirty="0"/>
          </a:p>
        </p:txBody>
      </p:sp>
    </p:spTree>
    <p:extLst>
      <p:ext uri="{BB962C8B-B14F-4D97-AF65-F5344CB8AC3E}">
        <p14:creationId xmlns:p14="http://schemas.microsoft.com/office/powerpoint/2010/main" val="1096520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SUBSIDIO DE ALIMENTACIÓN</a:t>
            </a:r>
            <a:endParaRPr lang="es-CO" sz="4100" dirty="0"/>
          </a:p>
        </p:txBody>
      </p:sp>
      <p:sp>
        <p:nvSpPr>
          <p:cNvPr id="6" name="5 Subtítulo"/>
          <p:cNvSpPr>
            <a:spLocks noGrp="1"/>
          </p:cNvSpPr>
          <p:nvPr>
            <p:ph type="subTitle" idx="1"/>
          </p:nvPr>
        </p:nvSpPr>
        <p:spPr>
          <a:xfrm>
            <a:off x="306140" y="1128199"/>
            <a:ext cx="10081120" cy="5172712"/>
          </a:xfrm>
        </p:spPr>
        <p:txBody>
          <a:bodyPr>
            <a:normAutofit/>
          </a:bodyPr>
          <a:lstStyle/>
          <a:p>
            <a:pPr marL="342786" lvl="0" indent="-342786" algn="just" defTabSz="914096">
              <a:lnSpc>
                <a:spcPct val="90000"/>
              </a:lnSpc>
              <a:buFont typeface="Arial" pitchFamily="34" charset="0"/>
              <a:buChar char="•"/>
              <a:defRPr/>
            </a:pPr>
            <a:r>
              <a:rPr lang="es-ES" altLang="ja-JP"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ja-JP"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 Equivale al valor mensual que fija anualmente el Gobierno Nacional mediante Decreto (</a:t>
            </a:r>
            <a:r>
              <a:rPr lang="es-ES" altLang="ja-JP" sz="4400" b="1" dirty="0">
                <a:solidFill>
                  <a:prstClr val="black"/>
                </a:solidFill>
                <a:effectLst>
                  <a:outerShdw blurRad="38100" dist="38100" dir="2700000" algn="tl">
                    <a:srgbClr val="C0C0C0"/>
                  </a:outerShdw>
                </a:effectLst>
                <a:latin typeface="Arial" pitchFamily="34" charset="0"/>
                <a:cs typeface="Arial" pitchFamily="34" charset="0"/>
              </a:rPr>
              <a:t>2016:</a:t>
            </a: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$53.634</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a:t>
            </a: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a:t>
            </a:r>
            <a:endParaRPr lang="es-ES_tradnl" altLang="es-CO" sz="4400" b="1" u="sng" dirty="0">
              <a:solidFill>
                <a:prstClr val="black"/>
              </a:solidFill>
              <a:effectLst>
                <a:outerShdw blurRad="38100" dist="38100" dir="2700000" algn="tl">
                  <a:srgbClr val="C0C0C0"/>
                </a:outerShdw>
              </a:effectLst>
              <a:latin typeface="Arial" pitchFamily="34" charset="0"/>
              <a:cs typeface="Arial" pitchFamily="34" charset="0"/>
            </a:endParaRPr>
          </a:p>
          <a:p>
            <a:pPr marL="342786" lvl="0" indent="-342786" algn="just" defTabSz="914096">
              <a:lnSpc>
                <a:spcPct val="90000"/>
              </a:lnSpc>
              <a:buFont typeface="Arial" pitchFamily="34" charset="0"/>
              <a:buChar char="•"/>
              <a:defRPr/>
            </a:pPr>
            <a:r>
              <a:rPr lang="es-ES_tradnl" altLang="es-CO" sz="4400" b="1" u="sng" dirty="0">
                <a:solidFill>
                  <a:prstClr val="black"/>
                </a:solidFill>
                <a:effectLst>
                  <a:outerShdw blurRad="38100" dist="38100" dir="2700000" algn="tl">
                    <a:srgbClr val="C0C0C0"/>
                  </a:outerShdw>
                </a:effectLst>
                <a:latin typeface="Arial" pitchFamily="34" charset="0"/>
                <a:cs typeface="Arial" pitchFamily="34" charset="0"/>
              </a:rPr>
              <a:t>Pago proporcional</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Se reconoce el valor mensual establecido si se labora el mes completo o proporcional a los días servidos.</a:t>
            </a:r>
            <a:r>
              <a:rPr lang="es-ES" altLang="es-CO" sz="4400" dirty="0">
                <a:solidFill>
                  <a:prstClr val="black"/>
                </a:solidFill>
                <a:latin typeface="Arial" pitchFamily="34" charset="0"/>
                <a:cs typeface="Arial" pitchFamily="34" charset="0"/>
              </a:rPr>
              <a:t> </a:t>
            </a:r>
            <a:endParaRPr lang="es-ES" altLang="es-CO" sz="4400" dirty="0" smtClean="0">
              <a:solidFill>
                <a:prstClr val="black"/>
              </a:solidFill>
              <a:latin typeface="Arial" pitchFamily="34" charset="0"/>
              <a:cs typeface="Arial" pitchFamily="34" charset="0"/>
            </a:endParaRPr>
          </a:p>
          <a:p>
            <a:pPr marL="342786" lvl="0" indent="-342786" algn="just" defTabSz="914096">
              <a:lnSpc>
                <a:spcPct val="90000"/>
              </a:lnSpc>
              <a:buFont typeface="Arial" pitchFamily="34" charset="0"/>
              <a:buChar char="•"/>
              <a:defRPr/>
            </a:pPr>
            <a:r>
              <a:rPr lang="es-ES" altLang="es-CO" sz="2000" dirty="0" smtClean="0">
                <a:solidFill>
                  <a:prstClr val="black"/>
                </a:solidFill>
                <a:latin typeface="Arial" pitchFamily="34" charset="0"/>
                <a:cs typeface="Arial" pitchFamily="34" charset="0"/>
              </a:rPr>
              <a:t>Nota: Pendiente Dto. 2017</a:t>
            </a:r>
            <a:endParaRPr lang="es-CO" sz="2000" dirty="0"/>
          </a:p>
        </p:txBody>
      </p:sp>
    </p:spTree>
    <p:extLst>
      <p:ext uri="{BB962C8B-B14F-4D97-AF65-F5344CB8AC3E}">
        <p14:creationId xmlns:p14="http://schemas.microsoft.com/office/powerpoint/2010/main" val="1652127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54"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pPr marL="742950" indent="-742950">
              <a:buFont typeface="+mj-lt"/>
              <a:buAutoNum type="arabicPeriod" startAt="9"/>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AUXILIO DE TRANSPORTE</a:t>
            </a:r>
            <a:r>
              <a:rPr lang="es-ES" altLang="es-CO" sz="4100" b="1" u="sng"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044328"/>
            <a:ext cx="10081120" cy="5172712"/>
          </a:xfrm>
        </p:spPr>
        <p:txBody>
          <a:bodyPr>
            <a:normAutofit fontScale="92500"/>
          </a:bodyPr>
          <a:lstStyle/>
          <a:p>
            <a:pPr lvl="0"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Causación</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El auxilio de transporte es un derecho establecido para los empleados públicos que devenguen mensualmente hasta dos (2) veces el salario mínimo legal mensual vigente (</a:t>
            </a:r>
            <a:r>
              <a:rPr lang="es-ES" altLang="ja-JP" sz="4400" b="1" dirty="0" smtClean="0">
                <a:solidFill>
                  <a:prstClr val="black"/>
                </a:solidFill>
                <a:effectLst>
                  <a:outerShdw blurRad="38100" dist="38100" dir="2700000" algn="tl">
                    <a:srgbClr val="C0C0C0"/>
                  </a:outerShdw>
                </a:effectLst>
                <a:latin typeface="Arial" pitchFamily="34" charset="0"/>
                <a:cs typeface="Arial" pitchFamily="34" charset="0"/>
              </a:rPr>
              <a:t>2017: </a:t>
            </a:r>
            <a:r>
              <a:rPr lang="es-ES" altLang="es-CO" sz="4400" b="1" dirty="0" smtClean="0">
                <a:solidFill>
                  <a:prstClr val="black"/>
                </a:solidFill>
                <a:effectLst>
                  <a:outerShdw blurRad="38100" dist="38100" dir="2700000" algn="tl">
                    <a:srgbClr val="C0C0C0"/>
                  </a:outerShdw>
                </a:effectLst>
                <a:latin typeface="Arial" pitchFamily="34" charset="0"/>
                <a:cs typeface="Arial" pitchFamily="34" charset="0"/>
              </a:rPr>
              <a:t>1.475.434</a:t>
            </a:r>
            <a:r>
              <a:rPr lang="es-ES" altLang="ja-JP" sz="4400" dirty="0" smtClean="0">
                <a:solidFill>
                  <a:prstClr val="black"/>
                </a:solidFill>
                <a:effectLst>
                  <a:outerShdw blurRad="38100" dist="38100" dir="2700000" algn="tl">
                    <a:srgbClr val="C0C0C0"/>
                  </a:outerShdw>
                </a:effectLst>
                <a:latin typeface="Arial" pitchFamily="34" charset="0"/>
                <a:cs typeface="Arial" pitchFamily="34" charset="0"/>
              </a:rPr>
              <a:t>), </a:t>
            </a: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el cual se reconocerá en todos los lugares donde se preste el servicio público de transporte y su pago se hace directamente al trabajador. </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795897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08223"/>
            <a:ext cx="9089390" cy="1008112"/>
          </a:xfrm>
        </p:spPr>
        <p:txBody>
          <a:bodyPr>
            <a:normAutofit/>
          </a:bodyPr>
          <a:lstStyle/>
          <a:p>
            <a:r>
              <a:rPr lang="es-ES_tradnl" sz="4100" b="1" u="sng" dirty="0">
                <a:solidFill>
                  <a:prstClr val="black"/>
                </a:solidFill>
                <a:effectLst>
                  <a:outerShdw blurRad="38100" dist="38100" dir="2700000" algn="tl">
                    <a:srgbClr val="C0C0C0"/>
                  </a:outerShdw>
                </a:effectLst>
                <a:latin typeface="Arial" pitchFamily="34" charset="0"/>
                <a:cs typeface="Arial" pitchFamily="34" charset="0"/>
              </a:rPr>
              <a:t>COMPETENCIA</a:t>
            </a:r>
            <a:endParaRPr lang="es-CO" sz="4100" dirty="0"/>
          </a:p>
        </p:txBody>
      </p:sp>
      <p:sp>
        <p:nvSpPr>
          <p:cNvPr id="6" name="5 Subtítulo"/>
          <p:cNvSpPr>
            <a:spLocks noGrp="1"/>
          </p:cNvSpPr>
          <p:nvPr>
            <p:ph type="subTitle" idx="1"/>
          </p:nvPr>
        </p:nvSpPr>
        <p:spPr>
          <a:xfrm>
            <a:off x="306140" y="1332359"/>
            <a:ext cx="10081120" cy="4896544"/>
          </a:xfrm>
        </p:spPr>
        <p:txBody>
          <a:bodyPr>
            <a:normAutofit fontScale="92500"/>
          </a:bodyPr>
          <a:lstStyle/>
          <a:p>
            <a:pPr lvl="0" indent="19050" algn="just" defTabSz="914096">
              <a:defRPr/>
            </a:pP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El Congreso en ejecución de la anterior facultad,  </a:t>
            </a:r>
            <a:r>
              <a:rPr lang="es-ES" altLang="es-CO" sz="44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aprobó </a:t>
            </a: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la ley 4ª de 1992 (Mayo 18), en la que </a:t>
            </a:r>
            <a:r>
              <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señala las normas, objetivos y criterios que debe observar el Gobierno Nacional para la fijación del régimen salarial y prestacional de los empleados </a:t>
            </a:r>
            <a:r>
              <a:rPr lang="es-CO" sz="44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públicos.</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871419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AUXILIO DE TRANSPORTE</a:t>
            </a:r>
            <a:endParaRPr lang="es-CO" sz="4100" dirty="0"/>
          </a:p>
        </p:txBody>
      </p:sp>
      <p:sp>
        <p:nvSpPr>
          <p:cNvPr id="6" name="5 Subtítulo"/>
          <p:cNvSpPr>
            <a:spLocks noGrp="1"/>
          </p:cNvSpPr>
          <p:nvPr>
            <p:ph type="subTitle" idx="1"/>
          </p:nvPr>
        </p:nvSpPr>
        <p:spPr>
          <a:xfrm>
            <a:off x="306140" y="1044328"/>
            <a:ext cx="10081120" cy="5172712"/>
          </a:xfrm>
        </p:spPr>
        <p:txBody>
          <a:bodyPr>
            <a:normAutofit fontScale="92500" lnSpcReduction="20000"/>
          </a:bodyPr>
          <a:lstStyle/>
          <a:p>
            <a:pPr lvl="0" algn="just" defTabSz="914096">
              <a:lnSpc>
                <a:spcPct val="80000"/>
              </a:lnSpc>
              <a:defRPr/>
            </a:pPr>
            <a:r>
              <a:rPr lang="es-ES" altLang="ja-JP" sz="4400" dirty="0">
                <a:solidFill>
                  <a:prstClr val="black"/>
                </a:solidFill>
                <a:effectLst>
                  <a:outerShdw blurRad="38100" dist="38100" dir="2700000" algn="tl">
                    <a:srgbClr val="C0C0C0"/>
                  </a:outerShdw>
                </a:effectLst>
                <a:latin typeface="Arial" pitchFamily="34" charset="0"/>
                <a:cs typeface="Arial" pitchFamily="34" charset="0"/>
              </a:rPr>
              <a:t>No se tendrá derecho a este auxilio cuando el funcionario disfrute de vacaciones, se encuentre en uso de licencia, suspendido en el ejercicio de sus funciones o cuando la entidad suministre el servicio. No hay lugar tampoco al auxilio si el empleado no lo necesita, por ejemplo cuando reside en el mismo sitio de trabajo o cuando el traslado a éste no le implica ningún costo o cuando es de aquellos que no están obligados a trasladarse a una determinada sede patronal para cumplir cabalmente sus funciones. </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22044116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AUXILIO DE TRANSPORTE</a:t>
            </a:r>
            <a:endParaRPr lang="es-CO" sz="4100"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Equivale al valor mensual que fija anualmente el Gobierno Nacional mediante Decreto. </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b="1" dirty="0" smtClean="0">
                <a:solidFill>
                  <a:prstClr val="black"/>
                </a:solidFill>
                <a:effectLst>
                  <a:outerShdw blurRad="38100" dist="38100" dir="2700000" algn="tl">
                    <a:srgbClr val="C0C0C0"/>
                  </a:outerShdw>
                </a:effectLst>
                <a:latin typeface="Arial" pitchFamily="34" charset="0"/>
                <a:cs typeface="Arial" pitchFamily="34" charset="0"/>
              </a:rPr>
              <a:t>2017: $83,140).</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 </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pPr lvl="0" algn="just" defTabSz="914096">
              <a:defRPr/>
            </a:pP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Departamento de Antioquia reconoce un subsidio de transporte para los empleados que no gozan de él conforme a las normas de orden nacional, equivalente a seiscientos pesos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($600</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mensuales, suma fija no actualizable. (Ordenanza 7 de 1986).</a:t>
            </a:r>
          </a:p>
          <a:p>
            <a:endParaRPr lang="es-CO" dirty="0"/>
          </a:p>
        </p:txBody>
      </p:sp>
    </p:spTree>
    <p:extLst>
      <p:ext uri="{BB962C8B-B14F-4D97-AF65-F5344CB8AC3E}">
        <p14:creationId xmlns:p14="http://schemas.microsoft.com/office/powerpoint/2010/main" val="865685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080120"/>
          </a:xfrm>
        </p:spPr>
        <p:txBody>
          <a:bodyPr>
            <a:noAutofit/>
          </a:bodyPr>
          <a:lstStyle/>
          <a:p>
            <a:pPr marL="742950" indent="-742950">
              <a:buFont typeface="+mj-lt"/>
              <a:buAutoNum type="arabicPeriod" startAt="10"/>
            </a:pPr>
            <a:r>
              <a:rPr lang="es-ES_tradnl" sz="4100" b="1" u="sng" dirty="0">
                <a:solidFill>
                  <a:prstClr val="black"/>
                </a:solidFill>
                <a:effectLst>
                  <a:outerShdw blurRad="38100" dist="38100" dir="2700000" algn="tl">
                    <a:srgbClr val="000000">
                      <a:alpha val="43137"/>
                    </a:srgbClr>
                  </a:outerShdw>
                </a:effectLst>
                <a:latin typeface="Arial" pitchFamily="34" charset="0"/>
                <a:cs typeface="Arial" pitchFamily="34" charset="0"/>
              </a:rPr>
              <a:t>BONIFICACIÓN POR SERVICIOS PRESTADOS</a:t>
            </a:r>
            <a:endParaRPr lang="es-CO" sz="4100" b="1" dirty="0"/>
          </a:p>
        </p:txBody>
      </p:sp>
      <p:sp>
        <p:nvSpPr>
          <p:cNvPr id="6" name="5 Subtítulo"/>
          <p:cNvSpPr>
            <a:spLocks noGrp="1"/>
          </p:cNvSpPr>
          <p:nvPr>
            <p:ph type="subTitle" idx="1"/>
          </p:nvPr>
        </p:nvSpPr>
        <p:spPr>
          <a:xfrm>
            <a:off x="378148" y="1404367"/>
            <a:ext cx="10009112" cy="4812672"/>
          </a:xfrm>
        </p:spPr>
        <p:txBody>
          <a:bodyPr>
            <a:normAutofit/>
          </a:bodyPr>
          <a:lstStyle/>
          <a:p>
            <a:pPr lvl="0" algn="just" defTabSz="912813" fontAlgn="base">
              <a:spcAft>
                <a:spcPct val="0"/>
              </a:spcAft>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Causación</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cada vez que el empleado cumpla un (1) año continuo de labor en la entidad, contado desde la fecha (mes y día) de su </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ÚLTIMA</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vinculación con la administración departamental.</a:t>
            </a: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464762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368152"/>
          </a:xfrm>
        </p:spPr>
        <p:txBody>
          <a:bodyPr>
            <a:normAutofit/>
          </a:bodyPr>
          <a:lstStyle/>
          <a:p>
            <a:r>
              <a:rPr lang="es-ES_tradnl" sz="4100" b="1" u="sng" dirty="0">
                <a:solidFill>
                  <a:prstClr val="black"/>
                </a:solidFill>
                <a:latin typeface="Arial" pitchFamily="34" charset="0"/>
                <a:cs typeface="Arial" pitchFamily="34" charset="0"/>
              </a:rPr>
              <a:t>BONIFICACIÓN POR SERVICIOS PRESTADOS</a:t>
            </a:r>
            <a:endParaRPr lang="es-CO" sz="4100" b="1" dirty="0"/>
          </a:p>
        </p:txBody>
      </p:sp>
      <p:sp>
        <p:nvSpPr>
          <p:cNvPr id="6" name="5 Subtítulo"/>
          <p:cNvSpPr>
            <a:spLocks noGrp="1"/>
          </p:cNvSpPr>
          <p:nvPr>
            <p:ph type="subTitle" idx="1"/>
          </p:nvPr>
        </p:nvSpPr>
        <p:spPr>
          <a:xfrm>
            <a:off x="306140" y="1764408"/>
            <a:ext cx="10081120" cy="4452632"/>
          </a:xfrm>
        </p:spPr>
        <p:txBody>
          <a:bodyPr>
            <a:normAutofit fontScale="92500" lnSpcReduction="10000"/>
          </a:bodyPr>
          <a:lstStyle/>
          <a:p>
            <a:pPr lvl="0" algn="just" defTabSz="912813" fontAlgn="base">
              <a:spcAft>
                <a:spcPct val="0"/>
              </a:spcAft>
              <a:defRPr/>
            </a:pPr>
            <a:r>
              <a:rPr lang="es-ES_tradnl" sz="4000" b="1" u="sng" dirty="0">
                <a:solidFill>
                  <a:prstClr val="black"/>
                </a:solidFill>
                <a:effectLst>
                  <a:outerShdw blurRad="38100" dist="38100" dir="2700000" algn="tl">
                    <a:srgbClr val="000000">
                      <a:alpha val="43137"/>
                    </a:srgbClr>
                  </a:outerShdw>
                </a:effectLst>
                <a:latin typeface="Arial" pitchFamily="34" charset="0"/>
                <a:cs typeface="Arial" pitchFamily="34" charset="0"/>
              </a:rPr>
              <a:t>Monto</a:t>
            </a:r>
            <a:r>
              <a:rPr lang="es-ES_tradnl" sz="40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_tradnl" sz="4000" dirty="0">
                <a:solidFill>
                  <a:prstClr val="black"/>
                </a:solidFill>
                <a:effectLst>
                  <a:outerShdw blurRad="38100" dist="38100" dir="2700000" algn="tl">
                    <a:srgbClr val="000000">
                      <a:alpha val="43137"/>
                    </a:srgbClr>
                  </a:outerShdw>
                </a:effectLst>
                <a:latin typeface="Arial" pitchFamily="34" charset="0"/>
                <a:cs typeface="Arial" pitchFamily="34" charset="0"/>
              </a:rPr>
              <a:t> es equivalente al 50% de la asignación básica en la fecha en que se cause el derecho a percibirla, siempre que no devengue una remuneración mensual por concepto de asignación básica y gastos de representación superior a </a:t>
            </a:r>
            <a:r>
              <a:rPr lang="es-ES_tradnl" sz="4000" b="1" dirty="0">
                <a:solidFill>
                  <a:prstClr val="black"/>
                </a:solidFill>
                <a:effectLst>
                  <a:outerShdw blurRad="38100" dist="38100" dir="2700000" algn="tl">
                    <a:srgbClr val="000000">
                      <a:alpha val="43137"/>
                    </a:srgbClr>
                  </a:outerShdw>
                </a:effectLst>
                <a:latin typeface="Arial" pitchFamily="34" charset="0"/>
                <a:cs typeface="Arial" pitchFamily="34" charset="0"/>
              </a:rPr>
              <a:t>$1.504.047</a:t>
            </a:r>
            <a:r>
              <a:rPr lang="es-ES_tradnl" sz="4000" dirty="0">
                <a:solidFill>
                  <a:prstClr val="black"/>
                </a:solidFill>
                <a:effectLst>
                  <a:outerShdw blurRad="38100" dist="38100" dir="2700000" algn="tl">
                    <a:srgbClr val="000000">
                      <a:alpha val="43137"/>
                    </a:srgbClr>
                  </a:outerShdw>
                </a:effectLst>
                <a:latin typeface="Arial" pitchFamily="34" charset="0"/>
                <a:cs typeface="Arial" pitchFamily="34" charset="0"/>
              </a:rPr>
              <a:t>. Para los demás empleados, la bonificación por servicios prestados será equivalente al 35</a:t>
            </a:r>
            <a:r>
              <a:rPr lang="es-ES_tradnl" sz="40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sz="22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Pendiente Dto. 2017</a:t>
            </a:r>
            <a:endParaRPr lang="es-CO" sz="22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29502437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224135"/>
          </a:xfrm>
        </p:spPr>
        <p:txBody>
          <a:bodyPr>
            <a:noAutofit/>
          </a:bodyPr>
          <a:lstStyle/>
          <a:p>
            <a:r>
              <a:rPr lang="es-ES_tradnl" sz="4100" b="1" u="sng" dirty="0">
                <a:solidFill>
                  <a:prstClr val="black"/>
                </a:solidFill>
                <a:latin typeface="Arial" pitchFamily="34" charset="0"/>
                <a:cs typeface="Arial" pitchFamily="34" charset="0"/>
              </a:rPr>
              <a:t>BONIFICACIÓN POR SERVICIOS PRESTADOS</a:t>
            </a:r>
            <a:endParaRPr lang="es-CO" sz="4100" b="1" dirty="0"/>
          </a:p>
        </p:txBody>
      </p:sp>
      <p:sp>
        <p:nvSpPr>
          <p:cNvPr id="6" name="5 Subtítulo"/>
          <p:cNvSpPr>
            <a:spLocks noGrp="1"/>
          </p:cNvSpPr>
          <p:nvPr>
            <p:ph type="subTitle" idx="1"/>
          </p:nvPr>
        </p:nvSpPr>
        <p:spPr>
          <a:xfrm>
            <a:off x="306140" y="1620392"/>
            <a:ext cx="10081120" cy="4596648"/>
          </a:xfrm>
        </p:spPr>
        <p:txBody>
          <a:bodyPr>
            <a:normAutofit fontScale="92500"/>
          </a:bodyPr>
          <a:lstStyle/>
          <a:p>
            <a:pPr lvl="0" algn="just" defTabSz="912813" fontAlgn="base">
              <a:spcAft>
                <a:spcPct val="0"/>
              </a:spcAft>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Factores de liquidación</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la asignación básica mensual correspondiente al cargo que desempeñe el empleado en la fecha en que se cause el derecho a percibirla y los gastos de representación que correspondan al funcionario en la fecha en que se cause el derecho a percibirla.</a:t>
            </a: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36072504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368152"/>
          </a:xfrm>
        </p:spPr>
        <p:txBody>
          <a:bodyPr>
            <a:normAutofit/>
          </a:bodyPr>
          <a:lstStyle/>
          <a:p>
            <a:r>
              <a:rPr lang="es-ES_tradnl" sz="4100" b="1" u="sng" dirty="0">
                <a:solidFill>
                  <a:prstClr val="black"/>
                </a:solidFill>
                <a:latin typeface="Arial" pitchFamily="34" charset="0"/>
                <a:cs typeface="Arial" pitchFamily="34" charset="0"/>
              </a:rPr>
              <a:t>BONIFICACIÓN POR SERVICIOS PRESTADOS</a:t>
            </a:r>
            <a:endParaRPr lang="es-CO" sz="4100" dirty="0"/>
          </a:p>
        </p:txBody>
      </p:sp>
      <p:sp>
        <p:nvSpPr>
          <p:cNvPr id="6" name="5 Subtítulo"/>
          <p:cNvSpPr>
            <a:spLocks noGrp="1"/>
          </p:cNvSpPr>
          <p:nvPr>
            <p:ph type="subTitle" idx="1"/>
          </p:nvPr>
        </p:nvSpPr>
        <p:spPr>
          <a:xfrm>
            <a:off x="306140" y="1692400"/>
            <a:ext cx="10081120" cy="4524640"/>
          </a:xfrm>
        </p:spPr>
        <p:txBody>
          <a:bodyPr>
            <a:normAutofit fontScale="85000" lnSpcReduction="10000"/>
          </a:bodyPr>
          <a:lstStyle/>
          <a:p>
            <a:pPr lvl="0" algn="just" defTabSz="912813" fontAlgn="base">
              <a:spcAft>
                <a:spcPct val="0"/>
              </a:spcAft>
              <a:defRPr/>
            </a:pPr>
            <a:r>
              <a:rPr lang="es-ES_tradnl"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Pago proporcional</a:t>
            </a:r>
            <a:r>
              <a:rPr lang="es-ES_tradnl" sz="4400" b="1"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 cuando el empleado se retire del servicio y no haya cumplido el año continuo de servicios. La liquidación se efectuará, teniendo en cuenta la cuantía de los factores para la liquidación antes señalados, causados a la fecha de retiro. La proporción se calcula teniendo en cuenta los días laborados en el año de servicios que remunera.</a:t>
            </a: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32786268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296144"/>
          </a:xfrm>
        </p:spPr>
        <p:txBody>
          <a:bodyPr>
            <a:noAutofit/>
          </a:bodyPr>
          <a:lstStyle/>
          <a:p>
            <a:r>
              <a:rPr lang="es-ES_tradnl" sz="4100" b="1" u="sng" dirty="0">
                <a:solidFill>
                  <a:prstClr val="black"/>
                </a:solidFill>
                <a:latin typeface="Arial" pitchFamily="34" charset="0"/>
                <a:cs typeface="Arial" pitchFamily="34" charset="0"/>
              </a:rPr>
              <a:t>BONIFICACIÓN POR SERVICIOS PRESTADOS</a:t>
            </a:r>
            <a:endParaRPr lang="es-CO" sz="4100" dirty="0"/>
          </a:p>
        </p:txBody>
      </p:sp>
      <p:sp>
        <p:nvSpPr>
          <p:cNvPr id="6" name="5 Subtítulo"/>
          <p:cNvSpPr>
            <a:spLocks noGrp="1"/>
          </p:cNvSpPr>
          <p:nvPr>
            <p:ph type="subTitle" idx="1"/>
          </p:nvPr>
        </p:nvSpPr>
        <p:spPr>
          <a:xfrm>
            <a:off x="306140" y="1692399"/>
            <a:ext cx="10081120" cy="4524641"/>
          </a:xfrm>
        </p:spPr>
        <p:txBody>
          <a:bodyPr>
            <a:normAutofit/>
          </a:bodyPr>
          <a:lstStyle/>
          <a:p>
            <a:pPr lvl="0" algn="just" defTabSz="912813" fontAlgn="base">
              <a:spcAft>
                <a:spcPct val="0"/>
              </a:spcAft>
              <a:defRPr/>
            </a:pPr>
            <a:r>
              <a:rPr lang="es-ES_tradnl" sz="4500" b="1" u="sng" dirty="0">
                <a:solidFill>
                  <a:prstClr val="black"/>
                </a:solidFill>
                <a:effectLst>
                  <a:outerShdw blurRad="38100" dist="38100" dir="2700000" algn="tl">
                    <a:srgbClr val="000000">
                      <a:alpha val="43137"/>
                    </a:srgbClr>
                  </a:outerShdw>
                </a:effectLst>
                <a:latin typeface="Arial" pitchFamily="34" charset="0"/>
                <a:cs typeface="Arial" pitchFamily="34" charset="0"/>
              </a:rPr>
              <a:t>Aportes a la seguridad social</a:t>
            </a:r>
            <a:r>
              <a:rPr lang="es-ES_tradnl" sz="4500" b="1"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sz="4500" dirty="0">
                <a:solidFill>
                  <a:prstClr val="black"/>
                </a:solidFill>
                <a:effectLst>
                  <a:outerShdw blurRad="38100" dist="38100" dir="2700000" algn="tl">
                    <a:srgbClr val="000000">
                      <a:alpha val="43137"/>
                    </a:srgbClr>
                  </a:outerShdw>
                </a:effectLst>
                <a:latin typeface="Arial" pitchFamily="34" charset="0"/>
                <a:cs typeface="Arial" pitchFamily="34" charset="0"/>
              </a:rPr>
              <a:t>hace parte del salario base para calcular las cotizaciones al sistema de seguridad social integral (salud y pensiones).</a:t>
            </a:r>
            <a:endParaRPr lang="es-CO" sz="4500" dirty="0">
              <a:solidFill>
                <a:prstClr val="black"/>
              </a:solidFill>
              <a:effectLst>
                <a:outerShdw blurRad="38100" dist="38100" dir="2700000" algn="tl">
                  <a:srgbClr val="000000">
                    <a:alpha val="43137"/>
                  </a:srgbClr>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575766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a:bodyPr>
          <a:lstStyle/>
          <a:p>
            <a:r>
              <a:rPr lang="es-ES_tradnl" sz="3800" b="1" u="sng" dirty="0">
                <a:solidFill>
                  <a:prstClr val="black"/>
                </a:solidFill>
                <a:effectLst>
                  <a:outerShdw blurRad="38100" dist="38100" dir="2700000" algn="tl">
                    <a:srgbClr val="C0C0C0"/>
                  </a:outerShdw>
                </a:effectLst>
                <a:latin typeface="Arial" pitchFamily="34" charset="0"/>
                <a:cs typeface="Arial" pitchFamily="34" charset="0"/>
              </a:rPr>
              <a:t>REGIMEN PRESTACIONES SOCIALES</a:t>
            </a:r>
            <a:endParaRPr lang="es-CO" sz="3800"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lvl="0" algn="just" defTabSz="914096">
              <a:lnSpc>
                <a:spcPct val="11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Son pagos que realiza el empleador en dinero, especie, servicios u otros beneficios , con el fin de cubrir contingencias o necesidades del trabajador relacionadas, entre otros aspectos, con el  empleo, la salud, la recreación o la vida y que se originan durante la relación laboral o con ocasión de la misma. No remuneran directamente el servicio y cubren contingencias sociales y personales.</a:t>
            </a:r>
            <a:endParaRPr lang="es-ES" altLang="es-CO" sz="4400" dirty="0">
              <a:solidFill>
                <a:prstClr val="black"/>
              </a:solidFill>
              <a:latin typeface="Arial" pitchFamily="34" charset="0"/>
              <a:cs typeface="Arial" pitchFamily="34" charset="0"/>
            </a:endParaRPr>
          </a:p>
          <a:p>
            <a:endParaRPr lang="es-CO" dirty="0"/>
          </a:p>
        </p:txBody>
      </p:sp>
    </p:spTree>
    <p:extLst>
      <p:ext uri="{BB962C8B-B14F-4D97-AF65-F5344CB8AC3E}">
        <p14:creationId xmlns:p14="http://schemas.microsoft.com/office/powerpoint/2010/main" val="456223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_tradnl" sz="3800" b="1" u="sng" dirty="0">
                <a:solidFill>
                  <a:prstClr val="black"/>
                </a:solidFill>
                <a:effectLst>
                  <a:outerShdw blurRad="38100" dist="38100" dir="2700000" algn="tl">
                    <a:srgbClr val="C0C0C0"/>
                  </a:outerShdw>
                </a:effectLst>
                <a:latin typeface="Arial" pitchFamily="34" charset="0"/>
                <a:cs typeface="Arial" pitchFamily="34" charset="0"/>
              </a:rPr>
              <a:t>REGIMEN PRESTACIONES SOCIALES</a:t>
            </a:r>
            <a:endParaRPr lang="es-CO" sz="3800" dirty="0"/>
          </a:p>
        </p:txBody>
      </p:sp>
      <p:sp>
        <p:nvSpPr>
          <p:cNvPr id="6" name="5 Subtítulo"/>
          <p:cNvSpPr>
            <a:spLocks noGrp="1"/>
          </p:cNvSpPr>
          <p:nvPr>
            <p:ph type="subTitle" idx="1"/>
          </p:nvPr>
        </p:nvSpPr>
        <p:spPr>
          <a:xfrm>
            <a:off x="306140" y="1188344"/>
            <a:ext cx="10081120" cy="5028696"/>
          </a:xfrm>
        </p:spPr>
        <p:txBody>
          <a:bodyPr>
            <a:normAutofit/>
          </a:bodyPr>
          <a:lstStyle/>
          <a:p>
            <a:pPr lvl="0" algn="just" defTabSz="914096">
              <a:lnSpc>
                <a:spcPct val="110000"/>
              </a:lnSpc>
              <a:defRPr/>
            </a:pP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Unas prestaciones sociales están a cargo de un tercero, para lo cual el Departamento de Antioquia le paga una cotización o aporte parafiscal y otras están a cargo directo del Departamento de Antioquia.</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a:t>
            </a:r>
          </a:p>
          <a:p>
            <a:endParaRPr lang="es-CO" sz="4400" dirty="0"/>
          </a:p>
        </p:txBody>
      </p:sp>
    </p:spTree>
    <p:extLst>
      <p:ext uri="{BB962C8B-B14F-4D97-AF65-F5344CB8AC3E}">
        <p14:creationId xmlns:p14="http://schemas.microsoft.com/office/powerpoint/2010/main" val="9430737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_tradnl" sz="4500" b="1" u="sng" dirty="0">
                <a:solidFill>
                  <a:prstClr val="black"/>
                </a:solidFill>
                <a:effectLst>
                  <a:outerShdw blurRad="38100" dist="38100" dir="2700000" algn="tl">
                    <a:srgbClr val="C0C0C0"/>
                  </a:outerShdw>
                </a:effectLst>
                <a:latin typeface="Arial" pitchFamily="34" charset="0"/>
                <a:cs typeface="Arial" pitchFamily="34" charset="0"/>
              </a:rPr>
              <a:t>PRESTACIONES SOCIALES</a:t>
            </a:r>
            <a:endParaRPr lang="es-CO"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marL="609600" lvl="0" indent="-609600" algn="just" defTabSz="914096">
              <a:lnSpc>
                <a:spcPct val="80000"/>
              </a:lnSpc>
              <a:defRPr/>
            </a:pP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Están a cargo de un tercero las siguientes:</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pPr marL="609600" lvl="0" indent="-609600" algn="just" defTabSz="914096">
              <a:lnSpc>
                <a:spcPct val="80000"/>
              </a:lnSpc>
              <a:buFontTx/>
              <a:buAutoNum type="arabicPeriod"/>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Subsidio familiar a cargo de la Caja de compensación familiar seleccionada por el Departamento.</a:t>
            </a:r>
          </a:p>
          <a:p>
            <a:pPr marL="609600" lvl="0" indent="-609600" algn="just" defTabSz="914096">
              <a:lnSpc>
                <a:spcPct val="80000"/>
              </a:lnSpc>
              <a:buFontTx/>
              <a:buAutoNum type="arabicPeriod"/>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vejez (jubilación) a cargo de las entidades del Sistema de Seguridad Social Integral.</a:t>
            </a:r>
          </a:p>
          <a:p>
            <a:pPr marL="609600" lvl="0" indent="-609600" algn="just" defTabSz="914096">
              <a:lnSpc>
                <a:spcPct val="80000"/>
              </a:lnSpc>
              <a:buFontTx/>
              <a:buAutoNum type="arabicPeriod"/>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Indemnización sustitutiva de la pensión de vejez a cargo de las entidades del Sistema de Seguridad Social Integral.</a:t>
            </a:r>
          </a:p>
          <a:p>
            <a:pPr marL="609600" lvl="0" indent="-609600" algn="just" defTabSz="914096">
              <a:lnSpc>
                <a:spcPct val="80000"/>
              </a:lnSpc>
              <a:buFontTx/>
              <a:buAutoNum type="arabicPeriod"/>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invalidez a cargo de las entidades del Sistema de Seguridad Social Integral.</a:t>
            </a:r>
          </a:p>
          <a:p>
            <a:endParaRPr lang="es-CO" dirty="0"/>
          </a:p>
        </p:txBody>
      </p:sp>
    </p:spTree>
    <p:extLst>
      <p:ext uri="{BB962C8B-B14F-4D97-AF65-F5344CB8AC3E}">
        <p14:creationId xmlns:p14="http://schemas.microsoft.com/office/powerpoint/2010/main" val="1813284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0"/>
            <a:ext cx="9089390" cy="936105"/>
          </a:xfrm>
        </p:spPr>
        <p:txBody>
          <a:bodyPr>
            <a:normAutofit/>
          </a:bodyPr>
          <a:lstStyle/>
          <a:p>
            <a:r>
              <a:rPr lang="es-ES_tradnl" altLang="es-CO" sz="4100" b="1" u="sng" dirty="0">
                <a:solidFill>
                  <a:prstClr val="black"/>
                </a:solidFill>
                <a:effectLst>
                  <a:outerShdw blurRad="38100" dist="38100" dir="2700000" algn="tl">
                    <a:srgbClr val="C0C0C0"/>
                  </a:outerShdw>
                </a:effectLst>
                <a:latin typeface="Arial" pitchFamily="34" charset="0"/>
                <a:cs typeface="Arial" pitchFamily="34" charset="0"/>
              </a:rPr>
              <a:t>COMPETENCIA</a:t>
            </a:r>
            <a:endParaRPr lang="es-CO" sz="4100" dirty="0"/>
          </a:p>
        </p:txBody>
      </p:sp>
      <p:sp>
        <p:nvSpPr>
          <p:cNvPr id="6" name="5 Subtítulo"/>
          <p:cNvSpPr>
            <a:spLocks noGrp="1"/>
          </p:cNvSpPr>
          <p:nvPr>
            <p:ph type="subTitle" idx="1"/>
          </p:nvPr>
        </p:nvSpPr>
        <p:spPr>
          <a:xfrm>
            <a:off x="306140" y="1404367"/>
            <a:ext cx="10081120" cy="4824536"/>
          </a:xfrm>
        </p:spPr>
        <p:txBody>
          <a:bodyPr>
            <a:noAutofit/>
          </a:bodyPr>
          <a:lstStyle/>
          <a:p>
            <a:pPr indent="19050" algn="just" defTabSz="914096">
              <a:lnSpc>
                <a:spcPct val="90000"/>
              </a:lnSpc>
              <a:defRPr/>
            </a:pPr>
            <a:r>
              <a:rPr lang="es-ES" altLang="es-CO" sz="40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En atención a esta </a:t>
            </a:r>
            <a:r>
              <a:rPr lang="es-ES" altLang="es-CO" sz="4000" dirty="0">
                <a:solidFill>
                  <a:prstClr val="black"/>
                </a:solidFill>
                <a:effectLst>
                  <a:outerShdw blurRad="38100" dist="38100" dir="2700000" algn="tl">
                    <a:srgbClr val="000000">
                      <a:alpha val="43137"/>
                    </a:srgbClr>
                  </a:outerShdw>
                </a:effectLst>
                <a:latin typeface="Arial" pitchFamily="34" charset="0"/>
                <a:cs typeface="Arial" pitchFamily="34" charset="0"/>
              </a:rPr>
              <a:t>Ley, el presidente expide el decreto 1919/ 2002 y establece que a partir de su vigencia, todos los empleados públicos vinculados o que se vinculen a las entidades del sector central del nivel Departamental, gozarán del régimen de prestaciones sociales señalado para los empleados públicos de la Rama Ejecutiva del Poder Público del Orden Nacional.</a:t>
            </a:r>
          </a:p>
          <a:p>
            <a:pPr indent="19050" algn="just" defTabSz="914096">
              <a:defRPr/>
            </a:pPr>
            <a:endParaRPr lang="es-CO" sz="4400" dirty="0">
              <a:solidFill>
                <a:prstClr val="black"/>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1125118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_tradnl" sz="4500" b="1" u="sng" dirty="0">
                <a:solidFill>
                  <a:prstClr val="black"/>
                </a:solidFill>
                <a:effectLst>
                  <a:outerShdw blurRad="38100" dist="38100" dir="2700000" algn="tl">
                    <a:srgbClr val="C0C0C0"/>
                  </a:outerShdw>
                </a:effectLst>
                <a:latin typeface="Arial" pitchFamily="34" charset="0"/>
                <a:cs typeface="Arial" pitchFamily="34" charset="0"/>
              </a:rPr>
              <a:t>PRESTACIONES SOCIALES</a:t>
            </a:r>
            <a:endParaRPr lang="es-CO" dirty="0"/>
          </a:p>
        </p:txBody>
      </p:sp>
      <p:sp>
        <p:nvSpPr>
          <p:cNvPr id="6" name="5 Subtítulo"/>
          <p:cNvSpPr>
            <a:spLocks noGrp="1"/>
          </p:cNvSpPr>
          <p:nvPr>
            <p:ph type="subTitle" idx="1"/>
          </p:nvPr>
        </p:nvSpPr>
        <p:spPr>
          <a:xfrm>
            <a:off x="306140" y="1116336"/>
            <a:ext cx="10081120" cy="5100704"/>
          </a:xfrm>
        </p:spPr>
        <p:txBody>
          <a:bodyPr>
            <a:normAutofit fontScale="77500" lnSpcReduction="20000"/>
          </a:bodyPr>
          <a:lstStyle/>
          <a:p>
            <a:pPr marL="609600" lvl="0" indent="-609600" algn="just" defTabSz="914096">
              <a:buClr>
                <a:prstClr val="black"/>
              </a:buClr>
              <a:buFontTx/>
              <a:buAutoNum type="arabicPeriod" startAt="5"/>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Indemnización sustitutiva de la pensión de invalidez a cargo de las entidades del Sistema de Seguridad Social Integral.</a:t>
            </a:r>
          </a:p>
          <a:p>
            <a:pPr marL="609600" lvl="0" indent="-609600" algn="just" defTabSz="914096">
              <a:buClr>
                <a:prstClr val="black"/>
              </a:buClr>
              <a:buFontTx/>
              <a:buAutoNum type="arabicPeriod" startAt="5"/>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sobrevivientes a cargo de las entidades del Sistema de Seguridad Social Integral.</a:t>
            </a:r>
          </a:p>
          <a:p>
            <a:pPr marL="609600" lvl="0" indent="-609600" algn="just" defTabSz="914096">
              <a:buClr>
                <a:prstClr val="black"/>
              </a:buClr>
              <a:buFontTx/>
              <a:buAutoNum type="arabicPeriod" startAt="5"/>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Auxilios de maternidad y paternidad a cargo de las entidades del Sistema de Seguridad Social Integral.</a:t>
            </a:r>
          </a:p>
          <a:p>
            <a:pPr marL="609600" lvl="0" indent="-609600" algn="just" defTabSz="914096">
              <a:buClr>
                <a:prstClr val="black"/>
              </a:buClr>
              <a:buFontTx/>
              <a:buAutoNum type="arabicPeriod" startAt="5"/>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Auxilio por enfermedad a cargo de las entidades del Sistema de Seguridad Social Integral. </a:t>
            </a:r>
          </a:p>
          <a:p>
            <a:endParaRPr lang="es-CO" dirty="0"/>
          </a:p>
        </p:txBody>
      </p:sp>
    </p:spTree>
    <p:extLst>
      <p:ext uri="{BB962C8B-B14F-4D97-AF65-F5344CB8AC3E}">
        <p14:creationId xmlns:p14="http://schemas.microsoft.com/office/powerpoint/2010/main" val="3986822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_tradnl" sz="4500" b="1" u="sng" dirty="0">
                <a:solidFill>
                  <a:prstClr val="black"/>
                </a:solidFill>
                <a:effectLst>
                  <a:outerShdw blurRad="38100" dist="38100" dir="2700000" algn="tl">
                    <a:srgbClr val="C0C0C0"/>
                  </a:outerShdw>
                </a:effectLst>
                <a:latin typeface="Arial" pitchFamily="34" charset="0"/>
                <a:cs typeface="Arial" pitchFamily="34" charset="0"/>
              </a:rPr>
              <a:t>PRESTACIONES SOCIALES</a:t>
            </a:r>
            <a:endParaRPr lang="es-CO"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marL="609600" lvl="0" indent="-609600" algn="just" defTabSz="914096">
              <a:lnSpc>
                <a:spcPct val="90000"/>
              </a:lnSpc>
              <a:buClr>
                <a:prstClr val="black"/>
              </a:buClr>
              <a:buFontTx/>
              <a:buAutoNum type="arabicPeriod" startAt="9"/>
              <a:defRPr/>
            </a:pP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Indemnización por accidente de trabajo o enfermedad profesional a cargo de las entidades del Sistema de Seguridad Social Integral.</a:t>
            </a:r>
          </a:p>
          <a:p>
            <a:pPr marL="609600" lvl="0" indent="-609600" algn="just" defTabSz="914096">
              <a:lnSpc>
                <a:spcPct val="90000"/>
              </a:lnSpc>
              <a:buClr>
                <a:prstClr val="black"/>
              </a:buClr>
              <a:buFontTx/>
              <a:buAutoNum type="arabicPeriod" startAt="9"/>
              <a:defRPr/>
            </a:pP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Auxilio funerario a cargo de las entidades del Sistema de Seguridad Social Integral.</a:t>
            </a:r>
          </a:p>
          <a:p>
            <a:pPr marL="609600" lvl="0" indent="-609600" algn="just" defTabSz="914096">
              <a:lnSpc>
                <a:spcPct val="90000"/>
              </a:lnSpc>
              <a:buClr>
                <a:prstClr val="black"/>
              </a:buClr>
              <a:buFontTx/>
              <a:buAutoNum type="arabicPeriod" startAt="9"/>
              <a:defRPr/>
            </a:pP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Asistencia médica, farmacéutica, quirúrgica y hospitalaria, servicio odontológico y demás servicios de salud a cargo de las entidades del Sistema de Seguridad Social Integral</a:t>
            </a:r>
            <a:r>
              <a:rPr lang="es-ES" altLang="es-CO" sz="2700" dirty="0" smtClean="0">
                <a:solidFill>
                  <a:prstClr val="black"/>
                </a:solidFill>
                <a:effectLst>
                  <a:outerShdw blurRad="38100" dist="38100" dir="2700000" algn="tl">
                    <a:srgbClr val="C0C0C0"/>
                  </a:outerShdw>
                </a:effectLst>
                <a:latin typeface="Arial" pitchFamily="34" charset="0"/>
                <a:cs typeface="Arial" pitchFamily="34" charset="0"/>
              </a:rPr>
              <a:t>.</a:t>
            </a:r>
            <a:r>
              <a:rPr lang="es-ES" altLang="es-CO" sz="2700" dirty="0" smtClean="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25548864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_tradnl" sz="4500" b="1" u="sng" dirty="0">
                <a:solidFill>
                  <a:prstClr val="black"/>
                </a:solidFill>
                <a:effectLst>
                  <a:outerShdw blurRad="38100" dist="38100" dir="2700000" algn="tl">
                    <a:srgbClr val="C0C0C0"/>
                  </a:outerShdw>
                </a:effectLst>
                <a:latin typeface="Arial" pitchFamily="34" charset="0"/>
                <a:cs typeface="Arial" pitchFamily="34" charset="0"/>
              </a:rPr>
              <a:t>PRESTACIONES SOCIALES</a:t>
            </a:r>
            <a:endParaRPr lang="es-CO" dirty="0"/>
          </a:p>
        </p:txBody>
      </p:sp>
      <p:sp>
        <p:nvSpPr>
          <p:cNvPr id="6" name="5 Subtítulo"/>
          <p:cNvSpPr>
            <a:spLocks noGrp="1"/>
          </p:cNvSpPr>
          <p:nvPr>
            <p:ph type="subTitle" idx="1"/>
          </p:nvPr>
        </p:nvSpPr>
        <p:spPr>
          <a:xfrm>
            <a:off x="306140" y="1044328"/>
            <a:ext cx="10081120" cy="5172712"/>
          </a:xfrm>
        </p:spPr>
        <p:txBody>
          <a:bodyPr>
            <a:noAutofit/>
          </a:bodyPr>
          <a:lstStyle/>
          <a:p>
            <a:pPr lvl="0" algn="just" defTabSz="914096">
              <a:lnSpc>
                <a:spcPct val="70000"/>
              </a:lnSpc>
              <a:defRPr/>
            </a:pPr>
            <a:r>
              <a:rPr lang="es-ES_tradnl" altLang="es-CO" sz="4000" dirty="0">
                <a:solidFill>
                  <a:prstClr val="black"/>
                </a:solidFill>
                <a:effectLst>
                  <a:outerShdw blurRad="38100" dist="38100" dir="2700000" algn="tl">
                    <a:srgbClr val="C0C0C0"/>
                  </a:outerShdw>
                </a:effectLst>
                <a:latin typeface="Arial" pitchFamily="34" charset="0"/>
                <a:cs typeface="Arial" pitchFamily="34" charset="0"/>
              </a:rPr>
              <a:t>El Departamento de Antioquia reconoce y paga directamente las siguientes:</a:t>
            </a:r>
            <a:r>
              <a:rPr lang="es-ES" altLang="es-CO" sz="4000" dirty="0">
                <a:solidFill>
                  <a:prstClr val="black"/>
                </a:solidFill>
                <a:latin typeface="Arial" pitchFamily="34" charset="0"/>
                <a:cs typeface="Arial" pitchFamily="34" charset="0"/>
              </a:rPr>
              <a:t> </a:t>
            </a:r>
          </a:p>
          <a:p>
            <a:pPr lvl="0" algn="just" defTabSz="914096">
              <a:lnSpc>
                <a:spcPct val="70000"/>
              </a:lnSpc>
              <a:defRPr/>
            </a:pPr>
            <a:endParaRPr lang="es-ES" altLang="es-CO" sz="4000" dirty="0">
              <a:solidFill>
                <a:prstClr val="black"/>
              </a:solidFill>
              <a:effectLst>
                <a:outerShdw blurRad="38100" dist="38100" dir="2700000" algn="tl">
                  <a:srgbClr val="C0C0C0"/>
                </a:outerShdw>
              </a:effectLst>
              <a:latin typeface="Arial" pitchFamily="34" charset="0"/>
              <a:cs typeface="Arial" pitchFamily="34" charset="0"/>
            </a:endParaRP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Vacaciones.</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Prima de vacaciones.</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Bonificación especial por recreación.</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Prima de navidad.</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Auxilio de cesantía.</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Interés a la cesantía.</a:t>
            </a:r>
          </a:p>
          <a:p>
            <a:pPr lvl="0" algn="l" defTabSz="914096">
              <a:lnSpc>
                <a:spcPct val="70000"/>
              </a:lnSpc>
              <a:buFontTx/>
              <a:buAutoNum type="arabicPeriod"/>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Calzado y vestido de labor.</a:t>
            </a:r>
            <a:r>
              <a:rPr lang="es-ES" altLang="es-CO" sz="4000" dirty="0">
                <a:solidFill>
                  <a:prstClr val="black"/>
                </a:solidFill>
                <a:latin typeface="Arial" pitchFamily="34" charset="0"/>
                <a:cs typeface="Arial" pitchFamily="34" charset="0"/>
              </a:rPr>
              <a:t> </a:t>
            </a:r>
          </a:p>
        </p:txBody>
      </p:sp>
    </p:spTree>
    <p:extLst>
      <p:ext uri="{BB962C8B-B14F-4D97-AF65-F5344CB8AC3E}">
        <p14:creationId xmlns:p14="http://schemas.microsoft.com/office/powerpoint/2010/main" val="21877358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110000"/>
              </a:lnSpc>
              <a:defRPr/>
            </a:pPr>
            <a:r>
              <a:rPr lang="es-ES" altLang="es-CO" sz="4400" b="1" u="sng" dirty="0" smtClean="0">
                <a:solidFill>
                  <a:prstClr val="black"/>
                </a:solidFill>
                <a:effectLst>
                  <a:outerShdw blurRad="38100" dist="38100" dir="2700000" algn="tl">
                    <a:srgbClr val="C0C0C0"/>
                  </a:outerShdw>
                </a:effectLst>
                <a:latin typeface="Arial" pitchFamily="34" charset="0"/>
                <a:cs typeface="Arial" pitchFamily="34" charset="0"/>
              </a:rPr>
              <a:t>Causación y monto</a:t>
            </a:r>
            <a:r>
              <a:rPr lang="es-ES" altLang="es-CO" sz="4400" b="1" dirty="0" smtClean="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Los empleados públicos al cumplir un año completo de servicios, tienen derecho a disfrutar de quince (15) días hábiles de vacaciones</a:t>
            </a:r>
            <a:r>
              <a:rPr lang="es-ES" altLang="es-CO" sz="4200" dirty="0" smtClean="0">
                <a:solidFill>
                  <a:prstClr val="black"/>
                </a:solidFill>
                <a:effectLst>
                  <a:outerShdw blurRad="38100" dist="38100" dir="2700000" algn="tl">
                    <a:srgbClr val="C0C0C0"/>
                  </a:outerShdw>
                </a:effectLst>
                <a:latin typeface="Arial" pitchFamily="34" charset="0"/>
                <a:cs typeface="Arial" pitchFamily="34" charset="0"/>
              </a:rPr>
              <a:t>.  </a:t>
            </a:r>
            <a:endParaRPr lang="es-ES" altLang="es-CO" sz="42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27066677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116336"/>
            <a:ext cx="10081120" cy="5100704"/>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Remuneración</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 remuneración que debe pagarse al empleado durante las vacaciones, será la que este devengando en la fecha en que empiece a disfrutar de ellas. </a:t>
            </a:r>
          </a:p>
          <a:p>
            <a:endParaRPr lang="es-CO" dirty="0"/>
          </a:p>
        </p:txBody>
      </p:sp>
    </p:spTree>
    <p:extLst>
      <p:ext uri="{BB962C8B-B14F-4D97-AF65-F5344CB8AC3E}">
        <p14:creationId xmlns:p14="http://schemas.microsoft.com/office/powerpoint/2010/main" val="697988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sz="4100" dirty="0"/>
          </a:p>
        </p:txBody>
      </p:sp>
      <p:sp>
        <p:nvSpPr>
          <p:cNvPr id="6" name="5 Subtítulo"/>
          <p:cNvSpPr>
            <a:spLocks noGrp="1"/>
          </p:cNvSpPr>
          <p:nvPr>
            <p:ph type="subTitle" idx="1"/>
          </p:nvPr>
        </p:nvSpPr>
        <p:spPr>
          <a:xfrm>
            <a:off x="306140" y="1116336"/>
            <a:ext cx="10081120" cy="5100704"/>
          </a:xfrm>
        </p:spPr>
        <p:txBody>
          <a:bodyPr>
            <a:normAutofit fontScale="85000" lnSpcReduction="20000"/>
          </a:bodyPr>
          <a:lstStyle/>
          <a:p>
            <a:pPr lvl="0" algn="just" defTabSz="914096">
              <a:defRPr/>
            </a:pPr>
            <a:r>
              <a:rPr lang="es-ES" altLang="es-CO"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Factores salariales para su liquidación</a:t>
            </a:r>
            <a:r>
              <a:rPr lang="es-ES" altLang="es-CO" sz="4400" b="1" dirty="0">
                <a:solidFill>
                  <a:prstClr val="black"/>
                </a:solidFill>
                <a:effectLst>
                  <a:outerShdw blurRad="38100" dist="38100" dir="2700000" algn="tl">
                    <a:srgbClr val="000000">
                      <a:alpha val="43137"/>
                    </a:srgbClr>
                  </a:outerShdw>
                </a:effectLst>
                <a:latin typeface="Arial" pitchFamily="34" charset="0"/>
                <a:cs typeface="Arial" pitchFamily="34" charset="0"/>
              </a:rPr>
              <a:t>.</a:t>
            </a: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_tradnl"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L</a:t>
            </a:r>
            <a:r>
              <a:rPr lang="es-ES_tradnl" sz="4400" dirty="0">
                <a:solidFill>
                  <a:prstClr val="black"/>
                </a:solidFill>
                <a:effectLst>
                  <a:outerShdw blurRad="38100" dist="38100" dir="2700000" algn="tl">
                    <a:srgbClr val="000000">
                      <a:alpha val="43137"/>
                    </a:srgbClr>
                  </a:outerShdw>
                </a:effectLst>
                <a:latin typeface="Arial" pitchFamily="34" charset="0"/>
                <a:cs typeface="Arial" pitchFamily="34" charset="0"/>
              </a:rPr>
              <a:t>a asignación básica mensual, los auxilios de alimentación y transporte, una doceava de la prima de servicios y una doceava de la bonificación por servicios prestados. </a:t>
            </a:r>
            <a:r>
              <a:rPr lang="es-ES_tradnl" altLang="es-CO" sz="4400" b="1" u="sng" dirty="0">
                <a:solidFill>
                  <a:prstClr val="black"/>
                </a:solidFill>
                <a:effectLst>
                  <a:outerShdw blurRad="38100" dist="38100" dir="2700000" algn="tl">
                    <a:srgbClr val="000000">
                      <a:alpha val="43137"/>
                    </a:srgbClr>
                  </a:outerShdw>
                </a:effectLst>
                <a:latin typeface="Arial" pitchFamily="34" charset="0"/>
                <a:cs typeface="Arial" pitchFamily="34" charset="0"/>
              </a:rPr>
              <a:t>Pago proporcional</a:t>
            </a:r>
            <a:r>
              <a:rPr lang="es-ES_tradnl" altLang="es-CO" sz="4400" b="1" dirty="0">
                <a:solidFill>
                  <a:prstClr val="black"/>
                </a:solidFill>
                <a:effectLst>
                  <a:outerShdw blurRad="38100" dist="38100" dir="2700000" algn="tl">
                    <a:srgbClr val="000000">
                      <a:alpha val="43137"/>
                    </a:srgbClr>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Los empleados públicos que cesen en sus funciones, sin causar las vacaciones, tendrán derecho a que estas se le compensen en dinero proporcionalmente por el tiempo efectivamente trabajado. </a:t>
            </a:r>
          </a:p>
          <a:p>
            <a:endParaRPr lang="es-CO" dirty="0"/>
          </a:p>
        </p:txBody>
      </p:sp>
    </p:spTree>
    <p:extLst>
      <p:ext uri="{BB962C8B-B14F-4D97-AF65-F5344CB8AC3E}">
        <p14:creationId xmlns:p14="http://schemas.microsoft.com/office/powerpoint/2010/main" val="37661897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116336"/>
            <a:ext cx="10081120" cy="5100704"/>
          </a:xfrm>
        </p:spPr>
        <p:txBody>
          <a:bodyPr>
            <a:normAutofit fontScale="92500" lnSpcReduction="20000"/>
          </a:bodyPr>
          <a:lstStyle/>
          <a:p>
            <a:pPr lvl="0"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Compensación en dinero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Sólo podrán ser compensadas cuando: a) El funcionario competente lo estime necesario para evitar perjuicios en el servicio público, evento en el cual, sólo puede autorizar la compensación correspondiente a un año. b) El empleado quede retirado definitivamente del servicio sin haber disfrutado las vacaciones causadas hasta entonces.  </a:t>
            </a:r>
          </a:p>
          <a:p>
            <a:endParaRPr lang="es-CO" dirty="0"/>
          </a:p>
        </p:txBody>
      </p:sp>
    </p:spTree>
    <p:extLst>
      <p:ext uri="{BB962C8B-B14F-4D97-AF65-F5344CB8AC3E}">
        <p14:creationId xmlns:p14="http://schemas.microsoft.com/office/powerpoint/2010/main" val="334544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116336"/>
            <a:ext cx="10081120" cy="5100704"/>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Aplazamiento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Ocurre cuando habiéndose otorgado las vacaciones sin que el empleado público haya iniciado el disfrute, se le aplazan por necesidad del servicio. Debe decretarse por resolución motivada.</a:t>
            </a:r>
          </a:p>
          <a:p>
            <a:endParaRPr lang="es-CO" sz="4400" dirty="0"/>
          </a:p>
        </p:txBody>
      </p:sp>
    </p:spTree>
    <p:extLst>
      <p:ext uri="{BB962C8B-B14F-4D97-AF65-F5344CB8AC3E}">
        <p14:creationId xmlns:p14="http://schemas.microsoft.com/office/powerpoint/2010/main" val="37755792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Interrupción</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Ocurre cuando el empleado se encuentra disfrutando de las vacaciones y se presenta la suspensión del disfrute. Debe decretarse por resolución motivada.</a:t>
            </a:r>
          </a:p>
          <a:p>
            <a:endParaRPr lang="es-CO" sz="4400" dirty="0"/>
          </a:p>
        </p:txBody>
      </p:sp>
    </p:spTree>
    <p:extLst>
      <p:ext uri="{BB962C8B-B14F-4D97-AF65-F5344CB8AC3E}">
        <p14:creationId xmlns:p14="http://schemas.microsoft.com/office/powerpoint/2010/main" val="3019561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188344"/>
            <a:ext cx="10081120" cy="5028696"/>
          </a:xfrm>
        </p:spPr>
        <p:txBody>
          <a:bodyPr>
            <a:normAutofit fontScale="70000" lnSpcReduction="20000"/>
          </a:bodyPr>
          <a:lstStyle/>
          <a:p>
            <a:pPr marL="342786" lvl="0" indent="-342786" algn="just" defTabSz="914096">
              <a:lnSpc>
                <a:spcPct val="12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Son causales de interrupción:  </a:t>
            </a:r>
          </a:p>
          <a:p>
            <a:pPr marL="342786" lvl="0" indent="-342786" algn="just" defTabSz="914096">
              <a:lnSpc>
                <a:spcPct val="12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Las necesidades del servicio. Debe  decretarse por resolución motivada.</a:t>
            </a:r>
          </a:p>
          <a:p>
            <a:pPr marL="342786" lvl="0" indent="-342786" algn="just" defTabSz="914096">
              <a:lnSpc>
                <a:spcPct val="12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 incapacidad por enfermedad acreditada por la E.P.S.</a:t>
            </a:r>
          </a:p>
          <a:p>
            <a:pPr marL="342786" lvl="0" indent="-342786" algn="just" defTabSz="914096">
              <a:lnSpc>
                <a:spcPct val="12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 incapacidad ocasionada por maternidad o aborto, acreditada por la </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E.P.S</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t>
            </a:r>
          </a:p>
          <a:p>
            <a:pPr marL="342786" lvl="0" indent="-342786" algn="just" defTabSz="914096">
              <a:lnSpc>
                <a:spcPct val="12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otorgamiento de una comisión.</a:t>
            </a:r>
          </a:p>
          <a:p>
            <a:pPr marL="342786" lvl="0" indent="-342786" algn="just" defTabSz="914096">
              <a:lnSpc>
                <a:spcPct val="12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llamamiento a filas. </a:t>
            </a:r>
          </a:p>
          <a:p>
            <a:pPr>
              <a:lnSpc>
                <a:spcPct val="120000"/>
              </a:lnSpc>
            </a:pPr>
            <a:endParaRPr lang="es-CO" dirty="0"/>
          </a:p>
        </p:txBody>
      </p:sp>
    </p:spTree>
    <p:extLst>
      <p:ext uri="{BB962C8B-B14F-4D97-AF65-F5344CB8AC3E}">
        <p14:creationId xmlns:p14="http://schemas.microsoft.com/office/powerpoint/2010/main" val="4005386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08223"/>
            <a:ext cx="9089390" cy="1188723"/>
          </a:xfrm>
        </p:spPr>
        <p:txBody>
          <a:bodyPr>
            <a:normAutofit/>
          </a:bodyPr>
          <a:lstStyle/>
          <a:p>
            <a:r>
              <a:rPr lang="es-ES_tradnl" sz="4100" b="1" u="sng" dirty="0">
                <a:solidFill>
                  <a:prstClr val="black"/>
                </a:solidFill>
                <a:effectLst>
                  <a:outerShdw blurRad="38100" dist="38100" dir="2700000" algn="tl">
                    <a:srgbClr val="C0C0C0"/>
                  </a:outerShdw>
                </a:effectLst>
                <a:latin typeface="Arial" pitchFamily="34" charset="0"/>
                <a:cs typeface="Arial" pitchFamily="34" charset="0"/>
              </a:rPr>
              <a:t>NORMATIVIDAD</a:t>
            </a:r>
            <a:endParaRPr lang="es-CO" sz="4100" dirty="0"/>
          </a:p>
        </p:txBody>
      </p:sp>
      <p:sp>
        <p:nvSpPr>
          <p:cNvPr id="6" name="5 Subtítulo"/>
          <p:cNvSpPr>
            <a:spLocks noGrp="1"/>
          </p:cNvSpPr>
          <p:nvPr>
            <p:ph type="subTitle" idx="1"/>
          </p:nvPr>
        </p:nvSpPr>
        <p:spPr>
          <a:xfrm>
            <a:off x="306140" y="1476375"/>
            <a:ext cx="10081120" cy="4752528"/>
          </a:xfrm>
        </p:spPr>
        <p:txBody>
          <a:bodyPr>
            <a:noAutofit/>
          </a:bodyPr>
          <a:lstStyle/>
          <a:p>
            <a:pPr algn="just" defTabSz="914096">
              <a:lnSpc>
                <a:spcPct val="7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Así las cosas, el régimen de prestaciones sociales de los empleados del orden nacional, aplicable a los empleados públicos vinculados o que se vinculen al Departamento de Antioquia, se encuentra señalado en los Decretos Nacionales 3135 de 1968, 1848 de 1969, 1045 de 1978, 404 de 2006 y la Ley 995 de 2005.</a:t>
            </a:r>
          </a:p>
          <a:p>
            <a:endParaRPr lang="es-CO" sz="4400" dirty="0"/>
          </a:p>
        </p:txBody>
      </p:sp>
    </p:spTree>
    <p:extLst>
      <p:ext uri="{BB962C8B-B14F-4D97-AF65-F5344CB8AC3E}">
        <p14:creationId xmlns:p14="http://schemas.microsoft.com/office/powerpoint/2010/main" val="21764031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VACACIONES</a:t>
            </a:r>
            <a:endParaRPr lang="es-CO" dirty="0"/>
          </a:p>
        </p:txBody>
      </p:sp>
      <p:sp>
        <p:nvSpPr>
          <p:cNvPr id="6" name="5 Subtítulo"/>
          <p:cNvSpPr>
            <a:spLocks noGrp="1"/>
          </p:cNvSpPr>
          <p:nvPr>
            <p:ph type="subTitle" idx="1"/>
          </p:nvPr>
        </p:nvSpPr>
        <p:spPr>
          <a:xfrm>
            <a:off x="306140" y="1116336"/>
            <a:ext cx="10081120" cy="5100704"/>
          </a:xfrm>
        </p:spPr>
        <p:txBody>
          <a:bodyPr>
            <a:normAutofit/>
          </a:bodyPr>
          <a:lstStyle/>
          <a:p>
            <a:pPr marL="342786" lvl="0" indent="-342786" algn="just" defTabSz="914096">
              <a:buFont typeface="Arial" pitchFamily="34" charset="0"/>
              <a:buChar char="•"/>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Acumulación</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Sólo se podrán acumular vacaciones hasta por dos (2) años, siempre que el aplazamiento obedezca por necesidades del servicio.  </a:t>
            </a:r>
          </a:p>
          <a:p>
            <a:endParaRPr lang="es-CO" dirty="0"/>
          </a:p>
        </p:txBody>
      </p:sp>
    </p:spTree>
    <p:extLst>
      <p:ext uri="{BB962C8B-B14F-4D97-AF65-F5344CB8AC3E}">
        <p14:creationId xmlns:p14="http://schemas.microsoft.com/office/powerpoint/2010/main" val="41423420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startAt="2"/>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PRIMA DE VACACIONES</a:t>
            </a:r>
            <a:r>
              <a:rPr lang="es-ES" altLang="es-CO" sz="4500" dirty="0">
                <a:solidFill>
                  <a:prstClr val="black"/>
                </a:solidFill>
                <a:latin typeface="Arial" pitchFamily="34" charset="0"/>
                <a:cs typeface="Arial" pitchFamily="34" charset="0"/>
              </a:rPr>
              <a:t> </a:t>
            </a:r>
            <a:endParaRPr lang="es-CO" dirty="0"/>
          </a:p>
        </p:txBody>
      </p:sp>
      <p:sp>
        <p:nvSpPr>
          <p:cNvPr id="6" name="5 Subtítulo"/>
          <p:cNvSpPr>
            <a:spLocks noGrp="1"/>
          </p:cNvSpPr>
          <p:nvPr>
            <p:ph type="subTitle" idx="1"/>
          </p:nvPr>
        </p:nvSpPr>
        <p:spPr>
          <a:xfrm>
            <a:off x="306140" y="1116336"/>
            <a:ext cx="10081120" cy="5100704"/>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Todos los empleados de tiempo completo o medio tiempo que  disfruten de 15 días hábiles de  vacaciones por cada año de servicio  cumplido, tienen derecho a una prima de vacaciones equivalente a 15 días de remuneración. </a:t>
            </a:r>
          </a:p>
          <a:p>
            <a:endParaRPr lang="es-CO" sz="4400" dirty="0"/>
          </a:p>
        </p:txBody>
      </p:sp>
    </p:spTree>
    <p:extLst>
      <p:ext uri="{BB962C8B-B14F-4D97-AF65-F5344CB8AC3E}">
        <p14:creationId xmlns:p14="http://schemas.microsoft.com/office/powerpoint/2010/main" val="34689375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PRIMA DE VACACIONES</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80000"/>
              </a:lnSpc>
              <a:defRPr/>
            </a:pPr>
            <a:r>
              <a:rPr lang="es-ES" altLang="es-CO" sz="4400" u="sng" dirty="0">
                <a:solidFill>
                  <a:prstClr val="black"/>
                </a:solidFill>
                <a:effectLst>
                  <a:outerShdw blurRad="38100" dist="38100" dir="2700000" algn="tl">
                    <a:srgbClr val="C0C0C0"/>
                  </a:outerShdw>
                </a:effectLst>
                <a:latin typeface="Arial" pitchFamily="34" charset="0"/>
                <a:cs typeface="Arial" pitchFamily="34" charset="0"/>
              </a:rPr>
              <a:t>Remuneración</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Se liquida con el salario que el empleado este devengando en el momento del disfrute.</a:t>
            </a:r>
          </a:p>
          <a:p>
            <a:pPr lvl="0" algn="just" defTabSz="914096">
              <a:lnSpc>
                <a:spcPct val="80000"/>
              </a:lnSpc>
              <a:defRPr/>
            </a:pPr>
            <a:endParaRPr lang="es-CO" altLang="es-CO" sz="4400" dirty="0">
              <a:solidFill>
                <a:prstClr val="black"/>
              </a:solidFill>
              <a:effectLst>
                <a:outerShdw blurRad="38100" dist="38100" dir="2700000" algn="tl">
                  <a:srgbClr val="C0C0C0"/>
                </a:outerShdw>
              </a:effectLst>
              <a:latin typeface="Arial" pitchFamily="34" charset="0"/>
              <a:cs typeface="Arial" pitchFamily="34" charset="0"/>
            </a:endParaRPr>
          </a:p>
          <a:p>
            <a:pPr lvl="0" algn="just" defTabSz="914096">
              <a:lnSpc>
                <a:spcPct val="80000"/>
              </a:lnSpc>
              <a:defRPr/>
            </a:pPr>
            <a:r>
              <a:rPr lang="es-ES" altLang="es-CO" sz="4400" u="sng" dirty="0">
                <a:solidFill>
                  <a:prstClr val="black"/>
                </a:solidFill>
                <a:effectLst>
                  <a:outerShdw blurRad="38100" dist="38100" dir="2700000" algn="tl">
                    <a:srgbClr val="C0C0C0"/>
                  </a:outerShdw>
                </a:effectLst>
                <a:latin typeface="Arial" pitchFamily="34" charset="0"/>
                <a:cs typeface="Arial" pitchFamily="34" charset="0"/>
              </a:rPr>
              <a:t>Factores salariales para su liquidación</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Se tendrán en cuenta los mismos factores salariales señalados para la liquidación de las   vacaciones</a:t>
            </a:r>
            <a:r>
              <a:rPr lang="es-ES" altLang="es-CO" sz="3500" dirty="0">
                <a:solidFill>
                  <a:prstClr val="black"/>
                </a:solidFill>
                <a:effectLst>
                  <a:outerShdw blurRad="38100" dist="38100" dir="2700000" algn="tl">
                    <a:srgbClr val="C0C0C0"/>
                  </a:outerShdw>
                </a:effectLst>
                <a:latin typeface="Arial" pitchFamily="34" charset="0"/>
                <a:cs typeface="Arial" pitchFamily="34" charset="0"/>
              </a:rPr>
              <a:t>.</a:t>
            </a:r>
          </a:p>
          <a:p>
            <a:endParaRPr lang="es-CO" dirty="0"/>
          </a:p>
        </p:txBody>
      </p:sp>
    </p:spTree>
    <p:extLst>
      <p:ext uri="{BB962C8B-B14F-4D97-AF65-F5344CB8AC3E}">
        <p14:creationId xmlns:p14="http://schemas.microsoft.com/office/powerpoint/2010/main" val="36337418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PRIMA DE VACACIONES</a:t>
            </a:r>
            <a:endParaRPr lang="es-CO" dirty="0"/>
          </a:p>
        </p:txBody>
      </p:sp>
      <p:sp>
        <p:nvSpPr>
          <p:cNvPr id="6" name="5 Subtítulo"/>
          <p:cNvSpPr>
            <a:spLocks noGrp="1"/>
          </p:cNvSpPr>
          <p:nvPr>
            <p:ph type="subTitle" idx="1"/>
          </p:nvPr>
        </p:nvSpPr>
        <p:spPr>
          <a:xfrm>
            <a:off x="306140" y="1044328"/>
            <a:ext cx="10081120" cy="5172712"/>
          </a:xfrm>
        </p:spPr>
        <p:txBody>
          <a:bodyPr>
            <a:normAutofit lnSpcReduction="10000"/>
          </a:bodyPr>
          <a:lstStyle/>
          <a:p>
            <a:pPr lvl="0" algn="just" defTabSz="914096">
              <a:lnSpc>
                <a:spcPct val="80000"/>
              </a:lnSpc>
              <a:defRPr/>
            </a:pPr>
            <a:r>
              <a:rPr lang="es-ES_tradnl" altLang="es-CO" sz="4400" b="1" u="sng" dirty="0">
                <a:solidFill>
                  <a:prstClr val="black"/>
                </a:solidFill>
                <a:effectLst>
                  <a:outerShdw blurRad="38100" dist="38100" dir="2700000" algn="tl">
                    <a:srgbClr val="C0C0C0"/>
                  </a:outerShdw>
                </a:effectLst>
                <a:latin typeface="Arial" pitchFamily="34" charset="0"/>
                <a:cs typeface="Arial" pitchFamily="34" charset="0"/>
              </a:rPr>
              <a:t>Pago proporcional</a:t>
            </a:r>
            <a:r>
              <a:rPr lang="es-ES_tradnl"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Los empleados públicos que se retiren del servicio sin haber cumplido el año de labor, tendrán derecho a que se les reconozca la prima de vacaciones en dinero y en forma proporcional al tiempo efectivamente laborado. </a:t>
            </a:r>
          </a:p>
          <a:p>
            <a:pPr lvl="0" algn="just" defTabSz="914096">
              <a:lnSpc>
                <a:spcPct val="80000"/>
              </a:lnSpc>
              <a:defRPr/>
            </a:pPr>
            <a:endParaRPr lang="es-CO" altLang="es-CO" sz="4400" dirty="0">
              <a:solidFill>
                <a:prstClr val="black"/>
              </a:solidFill>
              <a:effectLst>
                <a:outerShdw blurRad="38100" dist="38100" dir="2700000" algn="tl">
                  <a:srgbClr val="C0C0C0"/>
                </a:outerShdw>
              </a:effectLst>
              <a:latin typeface="Arial" pitchFamily="34" charset="0"/>
              <a:cs typeface="Arial" pitchFamily="34" charset="0"/>
            </a:endParaRPr>
          </a:p>
          <a:p>
            <a:pPr lvl="0" algn="just" defTabSz="914096">
              <a:lnSpc>
                <a:spcPct val="8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Habrá lugar a esta prima cuando las vacaciones se compensen en dinero.</a:t>
            </a:r>
            <a:r>
              <a:rPr lang="es-ES" altLang="es-CO" sz="4400" dirty="0">
                <a:solidFill>
                  <a:prstClr val="black"/>
                </a:solidFill>
                <a:latin typeface="Arial" pitchFamily="34" charset="0"/>
                <a:cs typeface="Arial" pitchFamily="34" charset="0"/>
              </a:rPr>
              <a:t> </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5465433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152127"/>
          </a:xfrm>
        </p:spPr>
        <p:txBody>
          <a:bodyPr>
            <a:noAutofit/>
          </a:bodyPr>
          <a:lstStyle/>
          <a:p>
            <a:pPr marL="742950" indent="-742950">
              <a:buFont typeface="+mj-lt"/>
              <a:buAutoNum type="arabicPeriod" startAt="3"/>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BONIFICACIÓN ESPECIAL DE RECREACIÓN</a:t>
            </a:r>
            <a:r>
              <a:rPr lang="es-ES" altLang="es-CO"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692398"/>
            <a:ext cx="10081120" cy="4524641"/>
          </a:xfrm>
        </p:spPr>
        <p:txBody>
          <a:bodyPr>
            <a:normAutofit fontScale="92500" lnSpcReduction="10000"/>
          </a:bodyPr>
          <a:lstStyle/>
          <a:p>
            <a:pPr lvl="0"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Los empleados públicos que adquieran el derecho a las vacaciones e inicien el disfrute de las mismas, tendrán derecho a una bonificación especial de recreación en cuantía equivalente a dos (2) días de la  asignación básica mensual que les corresponda en el momento de disfrutarlas.    </a:t>
            </a:r>
          </a:p>
          <a:p>
            <a:endParaRPr lang="es-CO" dirty="0"/>
          </a:p>
        </p:txBody>
      </p:sp>
    </p:spTree>
    <p:extLst>
      <p:ext uri="{BB962C8B-B14F-4D97-AF65-F5344CB8AC3E}">
        <p14:creationId xmlns:p14="http://schemas.microsoft.com/office/powerpoint/2010/main" val="6568115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152128"/>
          </a:xfrm>
        </p:spPr>
        <p:txBody>
          <a:bodyPr>
            <a:no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BONIFICACIÓN ESPECIAL DE RECREACIÓN</a:t>
            </a:r>
            <a:endParaRPr lang="es-CO" sz="4100" dirty="0"/>
          </a:p>
        </p:txBody>
      </p:sp>
      <p:sp>
        <p:nvSpPr>
          <p:cNvPr id="6" name="5 Subtítulo"/>
          <p:cNvSpPr>
            <a:spLocks noGrp="1"/>
          </p:cNvSpPr>
          <p:nvPr>
            <p:ph type="subTitle" idx="1"/>
          </p:nvPr>
        </p:nvSpPr>
        <p:spPr>
          <a:xfrm>
            <a:off x="306140" y="1620392"/>
            <a:ext cx="10081120" cy="4596648"/>
          </a:xfrm>
        </p:spPr>
        <p:txBody>
          <a:bodyPr>
            <a:no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Proporcionalidad</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Los empleados públicos que se retiren del servicio sin haber cumplido el año de labor, tendrán derecho a que se les reconozca la bonificación por recreación en dinero y en forma proporcional al tiempo efectivamente laborado.</a:t>
            </a:r>
          </a:p>
          <a:p>
            <a:endParaRPr lang="es-CO" sz="4400" dirty="0"/>
          </a:p>
        </p:txBody>
      </p:sp>
    </p:spTree>
    <p:extLst>
      <p:ext uri="{BB962C8B-B14F-4D97-AF65-F5344CB8AC3E}">
        <p14:creationId xmlns:p14="http://schemas.microsoft.com/office/powerpoint/2010/main" val="17980860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152128"/>
          </a:xfrm>
        </p:spPr>
        <p:txBody>
          <a:bodyPr>
            <a:no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BONIFICACIÓN ESPECIAL DE RECREACIÓN</a:t>
            </a:r>
            <a:endParaRPr lang="es-CO" sz="4100" dirty="0"/>
          </a:p>
        </p:txBody>
      </p:sp>
      <p:sp>
        <p:nvSpPr>
          <p:cNvPr id="6" name="5 Subtítulo"/>
          <p:cNvSpPr>
            <a:spLocks noGrp="1"/>
          </p:cNvSpPr>
          <p:nvPr>
            <p:ph type="subTitle" idx="1"/>
          </p:nvPr>
        </p:nvSpPr>
        <p:spPr>
          <a:xfrm>
            <a:off x="309510" y="1692399"/>
            <a:ext cx="10081120" cy="4452632"/>
          </a:xfrm>
        </p:spPr>
        <p:txBody>
          <a:bodyPr>
            <a:normAutofit/>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Habrá lugar a esta bonificación cuando las vacaciones se compensen en dinero.  </a:t>
            </a:r>
          </a:p>
          <a:p>
            <a:endParaRPr lang="es-CO" sz="4400" dirty="0"/>
          </a:p>
        </p:txBody>
      </p:sp>
    </p:spTree>
    <p:extLst>
      <p:ext uri="{BB962C8B-B14F-4D97-AF65-F5344CB8AC3E}">
        <p14:creationId xmlns:p14="http://schemas.microsoft.com/office/powerpoint/2010/main" val="7505711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startAt="4"/>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PRIMA DE NAVIDAD</a:t>
            </a:r>
            <a:endParaRPr lang="es-CO" dirty="0"/>
          </a:p>
        </p:txBody>
      </p:sp>
      <p:sp>
        <p:nvSpPr>
          <p:cNvPr id="6" name="5 Subtítulo"/>
          <p:cNvSpPr>
            <a:spLocks noGrp="1"/>
          </p:cNvSpPr>
          <p:nvPr>
            <p:ph type="subTitle" idx="1"/>
          </p:nvPr>
        </p:nvSpPr>
        <p:spPr>
          <a:xfrm>
            <a:off x="306140" y="1188344"/>
            <a:ext cx="10081120" cy="5028696"/>
          </a:xfrm>
        </p:spPr>
        <p:txBody>
          <a:bodyPr>
            <a:normAutofit/>
          </a:bodyPr>
          <a:lstStyle/>
          <a:p>
            <a:pPr lvl="0" algn="just" defTabSz="914096">
              <a:lnSpc>
                <a:spcPct val="90000"/>
              </a:lnSpc>
              <a:defRPr/>
            </a:pPr>
            <a:r>
              <a:rPr lang="es-ES_tradnl" altLang="es-CO" sz="4400" b="1" u="sng" dirty="0">
                <a:solidFill>
                  <a:prstClr val="black"/>
                </a:solidFill>
                <a:effectLst>
                  <a:outerShdw blurRad="38100" dist="38100" dir="2700000" algn="tl">
                    <a:srgbClr val="C0C0C0"/>
                  </a:outerShdw>
                </a:effectLst>
                <a:latin typeface="Arial" pitchFamily="34" charset="0"/>
                <a:cs typeface="Arial" pitchFamily="34" charset="0"/>
              </a:rPr>
              <a:t>Causación y monto.</a:t>
            </a:r>
            <a:r>
              <a:rPr lang="es-ES" altLang="es-CO" sz="4400" dirty="0">
                <a:solidFill>
                  <a:prstClr val="black"/>
                </a:solidFill>
                <a:latin typeface="Arial" pitchFamily="34" charset="0"/>
                <a:cs typeface="Arial" pitchFamily="34" charset="0"/>
              </a:rPr>
              <a:t> </a:t>
            </a: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Equivalente a la totalidad de un mes de salario básico que corresponda al cargo desempeñado por el empleado público a 30 de noviembre de cada año y pagadera en la primera quincena del mes de diciembre.</a:t>
            </a:r>
            <a:r>
              <a:rPr lang="es-ES" altLang="es-CO" sz="44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36248457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PRIMA DE NAVIDAD</a:t>
            </a:r>
            <a:endParaRPr lang="es-CO" dirty="0"/>
          </a:p>
        </p:txBody>
      </p:sp>
      <p:sp>
        <p:nvSpPr>
          <p:cNvPr id="6" name="5 Subtítulo"/>
          <p:cNvSpPr>
            <a:spLocks noGrp="1"/>
          </p:cNvSpPr>
          <p:nvPr>
            <p:ph type="subTitle" idx="1"/>
          </p:nvPr>
        </p:nvSpPr>
        <p:spPr>
          <a:xfrm>
            <a:off x="306140" y="1116336"/>
            <a:ext cx="10081120" cy="5100704"/>
          </a:xfrm>
        </p:spPr>
        <p:txBody>
          <a:bodyPr>
            <a:noAutofit/>
          </a:bodyPr>
          <a:lstStyle/>
          <a:p>
            <a:pPr lvl="0" algn="just" defTabSz="914096">
              <a:defRPr/>
            </a:pPr>
            <a:r>
              <a:rPr lang="es-ES" altLang="es-CO" b="1" u="sng" dirty="0">
                <a:solidFill>
                  <a:prstClr val="black"/>
                </a:solidFill>
                <a:effectLst>
                  <a:outerShdw blurRad="38100" dist="38100" dir="2700000" algn="tl">
                    <a:srgbClr val="C0C0C0"/>
                  </a:outerShdw>
                </a:effectLst>
                <a:latin typeface="Arial" pitchFamily="34" charset="0"/>
                <a:cs typeface="Arial" pitchFamily="34" charset="0"/>
              </a:rPr>
              <a:t>Factores de liquidación</a:t>
            </a:r>
            <a:r>
              <a:rPr lang="es-ES" altLang="es-CO" b="1" dirty="0">
                <a:solidFill>
                  <a:prstClr val="black"/>
                </a:solidFill>
                <a:effectLst>
                  <a:outerShdw blurRad="38100" dist="38100" dir="2700000" algn="tl">
                    <a:srgbClr val="C0C0C0"/>
                  </a:outerShdw>
                </a:effectLst>
                <a:latin typeface="Arial" pitchFamily="34" charset="0"/>
                <a:cs typeface="Arial" pitchFamily="34" charset="0"/>
              </a:rPr>
              <a:t>. </a:t>
            </a:r>
            <a:r>
              <a:rPr lang="es-ES_tradnl" altLang="es-CO" dirty="0">
                <a:solidFill>
                  <a:prstClr val="black"/>
                </a:solidFill>
                <a:effectLst>
                  <a:outerShdw blurRad="38100" dist="38100" dir="2700000" algn="tl">
                    <a:srgbClr val="000000">
                      <a:alpha val="43137"/>
                    </a:srgbClr>
                  </a:outerShdw>
                </a:effectLst>
                <a:latin typeface="Arial" pitchFamily="34" charset="0"/>
                <a:cs typeface="Arial" pitchFamily="34" charset="0"/>
              </a:rPr>
              <a:t>L</a:t>
            </a:r>
            <a:r>
              <a:rPr lang="es-ES_tradnl" dirty="0">
                <a:solidFill>
                  <a:prstClr val="black"/>
                </a:solidFill>
                <a:effectLst>
                  <a:outerShdw blurRad="38100" dist="38100" dir="2700000" algn="tl">
                    <a:srgbClr val="000000">
                      <a:alpha val="43137"/>
                    </a:srgbClr>
                  </a:outerShdw>
                </a:effectLst>
                <a:latin typeface="Arial" pitchFamily="34" charset="0"/>
                <a:cs typeface="Arial" pitchFamily="34" charset="0"/>
              </a:rPr>
              <a:t>a asignación básica mensual del cargo, los auxilios de alimentación y transporte, una doceava de la prima de servicios, una doceava de la bonificación por servicios prestados y una doceava de la prima de vacaciones, por lo que se hace necesario que el empleado público haya disfrutado de sus vacaciones durante el año.</a:t>
            </a:r>
            <a:endParaRPr lang="es-ES" altLang="es-CO" dirty="0">
              <a:solidFill>
                <a:prstClr val="black"/>
              </a:solidFill>
              <a:latin typeface="Arial" pitchFamily="34" charset="0"/>
              <a:cs typeface="Arial" pitchFamily="34" charset="0"/>
            </a:endParaRPr>
          </a:p>
          <a:p>
            <a:endParaRPr lang="es-CO" sz="4000" dirty="0"/>
          </a:p>
        </p:txBody>
      </p:sp>
    </p:spTree>
    <p:extLst>
      <p:ext uri="{BB962C8B-B14F-4D97-AF65-F5344CB8AC3E}">
        <p14:creationId xmlns:p14="http://schemas.microsoft.com/office/powerpoint/2010/main" val="21910912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PRIMA DE NAVIDAD</a:t>
            </a:r>
            <a:endParaRPr lang="es-CO" dirty="0"/>
          </a:p>
        </p:txBody>
      </p:sp>
      <p:sp>
        <p:nvSpPr>
          <p:cNvPr id="6" name="5 Subtítulo"/>
          <p:cNvSpPr>
            <a:spLocks noGrp="1"/>
          </p:cNvSpPr>
          <p:nvPr>
            <p:ph type="subTitle" idx="1"/>
          </p:nvPr>
        </p:nvSpPr>
        <p:spPr>
          <a:xfrm>
            <a:off x="306140" y="1188344"/>
            <a:ext cx="10081120" cy="5028696"/>
          </a:xfrm>
        </p:spPr>
        <p:txBody>
          <a:bodyPr>
            <a:normAutofit/>
          </a:bodyPr>
          <a:lstStyle/>
          <a:p>
            <a:pPr lvl="0" algn="just" defTabSz="914096">
              <a:defRPr/>
            </a:pPr>
            <a:r>
              <a:rPr lang="es-ES_tradnl" altLang="es-CO" sz="4400" b="1" u="sng" dirty="0">
                <a:solidFill>
                  <a:prstClr val="black"/>
                </a:solidFill>
                <a:effectLst>
                  <a:outerShdw blurRad="38100" dist="38100" dir="2700000" algn="tl">
                    <a:srgbClr val="C0C0C0"/>
                  </a:outerShdw>
                </a:effectLst>
                <a:latin typeface="Arial" pitchFamily="34" charset="0"/>
                <a:cs typeface="Arial" pitchFamily="34" charset="0"/>
              </a:rPr>
              <a:t>Pago proporcional</a:t>
            </a:r>
            <a:r>
              <a:rPr lang="es-ES_tradnl"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Cuando no se hubiere servido el año civil completo, tendrá derecho en proporción al tiempo servido durante el año. </a:t>
            </a:r>
            <a:endParaRPr lang="es-ES"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1678559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78" y="-1"/>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08222"/>
            <a:ext cx="9089390" cy="936105"/>
          </a:xfrm>
        </p:spPr>
        <p:txBody>
          <a:bodyPr/>
          <a:lstStyle/>
          <a:p>
            <a:r>
              <a:rPr lang="es-ES_tradnl" sz="4100" b="1" u="sng" dirty="0">
                <a:solidFill>
                  <a:prstClr val="black"/>
                </a:solidFill>
                <a:effectLst>
                  <a:outerShdw blurRad="38100" dist="38100" dir="2700000" algn="tl">
                    <a:srgbClr val="C0C0C0"/>
                  </a:outerShdw>
                </a:effectLst>
                <a:latin typeface="Arial" pitchFamily="34" charset="0"/>
                <a:cs typeface="Arial" pitchFamily="34" charset="0"/>
              </a:rPr>
              <a:t>REGIMEN SALARIAL</a:t>
            </a:r>
            <a:endParaRPr lang="es-CO" dirty="0"/>
          </a:p>
        </p:txBody>
      </p:sp>
      <p:sp>
        <p:nvSpPr>
          <p:cNvPr id="6" name="5 Subtítulo"/>
          <p:cNvSpPr>
            <a:spLocks noGrp="1"/>
          </p:cNvSpPr>
          <p:nvPr>
            <p:ph type="subTitle" idx="1"/>
          </p:nvPr>
        </p:nvSpPr>
        <p:spPr>
          <a:xfrm>
            <a:off x="306140" y="1332359"/>
            <a:ext cx="10081120" cy="4896544"/>
          </a:xfrm>
        </p:spPr>
        <p:txBody>
          <a:bodyPr>
            <a:normAutofit/>
          </a:bodyPr>
          <a:lstStyle/>
          <a:p>
            <a:pPr lvl="0" algn="just" defTabSz="914096">
              <a:lnSpc>
                <a:spcPct val="12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Constituye salario todas las sumas que habitual y periódicamente recibe el empleado como retribución por sus servicios</a:t>
            </a:r>
            <a:r>
              <a:rPr lang="es-ES" altLang="es-CO" sz="4400" dirty="0">
                <a:solidFill>
                  <a:prstClr val="black"/>
                </a:solidFill>
                <a:latin typeface="Arial" pitchFamily="34" charset="0"/>
                <a:cs typeface="Arial" pitchFamily="34" charset="0"/>
              </a:rPr>
              <a:t>.</a:t>
            </a:r>
          </a:p>
          <a:p>
            <a:endParaRPr lang="es-CO" dirty="0"/>
          </a:p>
        </p:txBody>
      </p:sp>
    </p:spTree>
    <p:extLst>
      <p:ext uri="{BB962C8B-B14F-4D97-AF65-F5344CB8AC3E}">
        <p14:creationId xmlns:p14="http://schemas.microsoft.com/office/powerpoint/2010/main" val="26321624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startAt="5"/>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r>
              <a:rPr lang="es-ES" altLang="es-CO" sz="4500" dirty="0">
                <a:solidFill>
                  <a:prstClr val="black"/>
                </a:solidFill>
                <a:latin typeface="Arial" pitchFamily="34" charset="0"/>
                <a:cs typeface="Arial" pitchFamily="34" charset="0"/>
              </a:rPr>
              <a:t> </a:t>
            </a:r>
            <a:endParaRPr lang="es-CO" dirty="0"/>
          </a:p>
        </p:txBody>
      </p:sp>
      <p:sp>
        <p:nvSpPr>
          <p:cNvPr id="6" name="5 Subtítulo"/>
          <p:cNvSpPr>
            <a:spLocks noGrp="1"/>
          </p:cNvSpPr>
          <p:nvPr>
            <p:ph type="subTitle" idx="1"/>
          </p:nvPr>
        </p:nvSpPr>
        <p:spPr>
          <a:xfrm>
            <a:off x="306140" y="1188344"/>
            <a:ext cx="10081120" cy="5028696"/>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Equivalente a un mes de sueldo por cada año de servicios continuos o discontinuos, y proporcionalmente por las fracciones de año.</a:t>
            </a:r>
            <a:r>
              <a:rPr lang="es-ES" altLang="es-CO" sz="44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33127868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116336"/>
            <a:ext cx="10081120" cy="5100704"/>
          </a:xfrm>
        </p:spPr>
        <p:txBody>
          <a:bodyPr>
            <a:normAutofit lnSpcReduction="10000"/>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Regímenes</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Coexisten dos regímenes:</a:t>
            </a:r>
          </a:p>
          <a:p>
            <a:pPr lvl="0" algn="just" defTabSz="914096">
              <a:defRPr/>
            </a:pP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1. Retroactivo :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Para quienes se hayan vinculados al 31 de diciembre de 1996 y no hayan renunciado a ella. La cesantía la liquidará el Departamento de Antioquia, al término de la relación laboral con el último sueldo devengado. </a:t>
            </a:r>
          </a:p>
          <a:p>
            <a:endParaRPr lang="es-CO" dirty="0"/>
          </a:p>
        </p:txBody>
      </p:sp>
    </p:spTree>
    <p:extLst>
      <p:ext uri="{BB962C8B-B14F-4D97-AF65-F5344CB8AC3E}">
        <p14:creationId xmlns:p14="http://schemas.microsoft.com/office/powerpoint/2010/main" val="378024727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044328"/>
            <a:ext cx="10081120" cy="5172712"/>
          </a:xfrm>
        </p:spPr>
        <p:txBody>
          <a:bodyPr>
            <a:normAutofit fontScale="92500"/>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2. </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Anualizado: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Para los vinculados a partir del 01 de enero de 1997. La cesantía se liquida definitivamente cada año. El Departamento de Antioquia, consignará el valor correspondiente antes del 15 de febrero del año siguiente en el fondo privado de cesantía que haya elegido voluntariamente el empleado. </a:t>
            </a:r>
          </a:p>
          <a:p>
            <a:endParaRPr lang="es-CO" dirty="0"/>
          </a:p>
        </p:txBody>
      </p:sp>
    </p:spTree>
    <p:extLst>
      <p:ext uri="{BB962C8B-B14F-4D97-AF65-F5344CB8AC3E}">
        <p14:creationId xmlns:p14="http://schemas.microsoft.com/office/powerpoint/2010/main" val="135150949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044328"/>
            <a:ext cx="10081120" cy="5172712"/>
          </a:xfrm>
        </p:spPr>
        <p:txBody>
          <a:bodyPr>
            <a:noAutofit/>
          </a:bodyPr>
          <a:lstStyle/>
          <a:p>
            <a:pPr lvl="0" algn="just" defTabSz="914096">
              <a:lnSpc>
                <a:spcPct val="90000"/>
              </a:lnSpc>
              <a:defRPr/>
            </a:pPr>
            <a:r>
              <a:rPr lang="es-ES" altLang="es-CO" dirty="0">
                <a:solidFill>
                  <a:prstClr val="black"/>
                </a:solidFill>
                <a:effectLst>
                  <a:outerShdw blurRad="38100" dist="38100" dir="2700000" algn="tl">
                    <a:srgbClr val="C0C0C0"/>
                  </a:outerShdw>
                </a:effectLst>
                <a:latin typeface="Arial" pitchFamily="34" charset="0"/>
                <a:cs typeface="Arial" pitchFamily="34" charset="0"/>
              </a:rPr>
              <a:t>El empleado tiene el derecho a elegir libremente el  fondo  de  cesantías  al cual desee afiliarse y comunicarlo por escrito antes del 31 de diciembre del año en que se vincula o acoja. Si no escoge el  fondo en el plazo señalado, el Departamento procederá a depositar el valor de las cesantías en cualquiera de aquellos fondos que están legalmente funcionando, con la obligación de informar sobre la elección adoptada. </a:t>
            </a:r>
          </a:p>
          <a:p>
            <a:endParaRPr lang="es-CO" dirty="0"/>
          </a:p>
        </p:txBody>
      </p:sp>
    </p:spTree>
    <p:extLst>
      <p:ext uri="{BB962C8B-B14F-4D97-AF65-F5344CB8AC3E}">
        <p14:creationId xmlns:p14="http://schemas.microsoft.com/office/powerpoint/2010/main" val="4657802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En este evento se pierde el derecho a elegir el fondo respectivo por  primera vez, pero conserva el derecho a trasladar sus cesantías a cualquier otro. </a:t>
            </a:r>
          </a:p>
          <a:p>
            <a:endParaRPr lang="es-CO" dirty="0"/>
          </a:p>
        </p:txBody>
      </p:sp>
    </p:spTree>
    <p:extLst>
      <p:ext uri="{BB962C8B-B14F-4D97-AF65-F5344CB8AC3E}">
        <p14:creationId xmlns:p14="http://schemas.microsoft.com/office/powerpoint/2010/main" val="185298317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044328"/>
            <a:ext cx="10081120" cy="5172712"/>
          </a:xfrm>
        </p:spPr>
        <p:txBody>
          <a:bodyPr>
            <a:normAutofit fontScale="92500" lnSpcReduction="20000"/>
          </a:bodyPr>
          <a:lstStyle/>
          <a:p>
            <a:pPr lvl="0" algn="just" defTabSz="914096">
              <a:defRPr/>
            </a:pPr>
            <a:r>
              <a:rPr lang="es-ES" altLang="es-CO" sz="4400" b="1" u="sng" dirty="0" smtClean="0">
                <a:solidFill>
                  <a:prstClr val="black"/>
                </a:solidFill>
                <a:effectLst>
                  <a:outerShdw blurRad="38100" dist="38100" dir="2700000" algn="tl">
                    <a:srgbClr val="C0C0C0"/>
                  </a:outerShdw>
                </a:effectLst>
                <a:latin typeface="Arial" pitchFamily="34" charset="0"/>
                <a:cs typeface="Arial" pitchFamily="34" charset="0"/>
              </a:rPr>
              <a:t>Anticipos o retiros parciales</a:t>
            </a:r>
            <a:r>
              <a:rPr lang="es-ES" altLang="es-CO" sz="4400" b="1" dirty="0" smtClean="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El   régimen retroactivo permite el anticipo o liquidación parcial y el régimen anualizado permite los retiros parciales, en los siguientes casos:</a:t>
            </a:r>
          </a:p>
          <a:p>
            <a:pPr lvl="0" algn="just" defTabSz="914096">
              <a:buFont typeface="Arial" pitchFamily="34" charset="0"/>
              <a:buChar char="•"/>
              <a:defRPr/>
            </a:pP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Para la compra, construcción, reparación y ampliación de vivienda y liberación de gravámenes del inmueble, contraídos por el empleado o su cónyuge o compañero. </a:t>
            </a:r>
          </a:p>
          <a:p>
            <a:endParaRPr lang="es-CO" dirty="0"/>
          </a:p>
        </p:txBody>
      </p:sp>
    </p:spTree>
    <p:extLst>
      <p:ext uri="{BB962C8B-B14F-4D97-AF65-F5344CB8AC3E}">
        <p14:creationId xmlns:p14="http://schemas.microsoft.com/office/powerpoint/2010/main" val="4491382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06140" y="1044328"/>
            <a:ext cx="10081120" cy="5172712"/>
          </a:xfrm>
        </p:spPr>
        <p:txBody>
          <a:bodyPr>
            <a:normAutofit lnSpcReduction="10000"/>
          </a:bodyPr>
          <a:lstStyle/>
          <a:p>
            <a:pPr lvl="0" algn="just" defTabSz="914096">
              <a:lnSpc>
                <a:spcPct val="8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Para adelantar estudios ya sea del empleado, su cónyuge o compañero (a) permanente, o sus hijos.</a:t>
            </a:r>
          </a:p>
          <a:p>
            <a:pPr lvl="0" algn="just" defTabSz="914096">
              <a:lnSpc>
                <a:spcPct val="8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a:t>
            </a:r>
          </a:p>
          <a:p>
            <a:pPr lvl="0" algn="just" defTabSz="914096">
              <a:lnSpc>
                <a:spcPct val="8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En el régimen anualizado solo se puede disponer de las sumas depositadas en los fondos de cesantías, por eso la ley habla de retiros parciales.</a:t>
            </a:r>
            <a:r>
              <a:rPr lang="es-ES" altLang="es-CO" sz="44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34413267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sz="4100" dirty="0"/>
          </a:p>
        </p:txBody>
      </p:sp>
      <p:sp>
        <p:nvSpPr>
          <p:cNvPr id="6" name="5 Subtítulo"/>
          <p:cNvSpPr>
            <a:spLocks noGrp="1"/>
          </p:cNvSpPr>
          <p:nvPr>
            <p:ph type="subTitle" idx="1"/>
          </p:nvPr>
        </p:nvSpPr>
        <p:spPr>
          <a:xfrm>
            <a:off x="306140" y="1044328"/>
            <a:ext cx="10081120" cy="5172712"/>
          </a:xfrm>
        </p:spPr>
        <p:txBody>
          <a:bodyPr>
            <a:normAutofit lnSpcReduction="10000"/>
          </a:bodyPr>
          <a:lstStyle/>
          <a:p>
            <a:pPr lvl="0" algn="just" defTabSz="914096">
              <a:lnSpc>
                <a:spcPct val="90000"/>
              </a:lnSpc>
              <a:defRPr/>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Factores salariales para su liquidación</a:t>
            </a:r>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100" dirty="0">
                <a:solidFill>
                  <a:prstClr val="black"/>
                </a:solidFill>
                <a:latin typeface="Arial" pitchFamily="34" charset="0"/>
                <a:cs typeface="Arial" pitchFamily="34" charset="0"/>
              </a:rPr>
              <a:t> </a:t>
            </a:r>
            <a:r>
              <a:rPr lang="es-ES" altLang="es-CO" sz="4100" dirty="0">
                <a:solidFill>
                  <a:prstClr val="black"/>
                </a:solidFill>
                <a:effectLst>
                  <a:outerShdw blurRad="38100" dist="38100" dir="2700000" algn="tl">
                    <a:srgbClr val="C0C0C0"/>
                  </a:outerShdw>
                </a:effectLst>
                <a:latin typeface="Arial" pitchFamily="34" charset="0"/>
                <a:cs typeface="Arial" pitchFamily="34" charset="0"/>
              </a:rPr>
              <a:t>Para liquidar las cesantías en ambos sistemas se toma como base el último salario mensual, siempre y cuando éste no haya tenido variación en los tres (3) meses anteriores (caso en el cual se tomará como base el promedio mensual de lo devengado en el último año de servicios o en todo el tiempo servido si fuera menor de un año).</a:t>
            </a:r>
            <a:r>
              <a:rPr lang="es-ES" altLang="es-CO" sz="41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10668947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DE CESANTÍA</a:t>
            </a:r>
            <a:endParaRPr lang="es-CO" dirty="0"/>
          </a:p>
        </p:txBody>
      </p:sp>
      <p:sp>
        <p:nvSpPr>
          <p:cNvPr id="6" name="5 Subtítulo"/>
          <p:cNvSpPr>
            <a:spLocks noGrp="1"/>
          </p:cNvSpPr>
          <p:nvPr>
            <p:ph type="subTitle" idx="1"/>
          </p:nvPr>
        </p:nvSpPr>
        <p:spPr>
          <a:xfrm>
            <a:off x="378148" y="1044328"/>
            <a:ext cx="10009112" cy="5172712"/>
          </a:xfrm>
        </p:spPr>
        <p:txBody>
          <a:bodyPr>
            <a:normAutofit fontScale="55000" lnSpcReduction="20000"/>
          </a:bodyPr>
          <a:lstStyle/>
          <a:p>
            <a:pPr lvl="0" algn="just" defTabSz="914096">
              <a:lnSpc>
                <a:spcPct val="120000"/>
              </a:lnSpc>
              <a:defRPr/>
            </a:pPr>
            <a:r>
              <a:rPr lang="es-ES" altLang="es-CO" sz="5500" dirty="0">
                <a:solidFill>
                  <a:prstClr val="black"/>
                </a:solidFill>
                <a:effectLst>
                  <a:outerShdw blurRad="38100" dist="38100" dir="2700000" algn="tl">
                    <a:srgbClr val="000000">
                      <a:alpha val="43137"/>
                    </a:srgbClr>
                  </a:outerShdw>
                </a:effectLst>
                <a:latin typeface="Arial" pitchFamily="34" charset="0"/>
                <a:cs typeface="Arial" pitchFamily="34" charset="0"/>
              </a:rPr>
              <a:t>En ambos regímenes las cesantías se liquidan teniendo en cuenta los siguientes factores salariales:</a:t>
            </a:r>
            <a:r>
              <a:rPr lang="es-ES_tradnl" sz="5500" dirty="0">
                <a:solidFill>
                  <a:prstClr val="black"/>
                </a:solidFill>
                <a:effectLst>
                  <a:outerShdw blurRad="38100" dist="38100" dir="2700000" algn="tl">
                    <a:srgbClr val="000000">
                      <a:alpha val="43137"/>
                    </a:srgbClr>
                  </a:outerShdw>
                </a:effectLst>
                <a:latin typeface="Arial" pitchFamily="34" charset="0"/>
                <a:cs typeface="Arial" pitchFamily="34" charset="0"/>
              </a:rPr>
              <a:t> la asignación básica mensual, los gastos de representación, los dominicales y feriados, las horas extras, los auxilios de alimentación y transporte, la prima de navidad, la prima de servicios, la bonificación por servicios prestados, los viáticos por comisiones (cuando suman más de 180 días en el último año de servicio), la prima de vacaciones, el valor del trabajo suplementario y del realizado en jornada nocturna y la prima de vida cara.</a:t>
            </a:r>
            <a:endParaRPr lang="es-ES" altLang="es-CO" sz="5500" dirty="0">
              <a:solidFill>
                <a:prstClr val="black"/>
              </a:solidFill>
              <a:latin typeface="Arial" pitchFamily="34" charset="0"/>
              <a:cs typeface="Arial" pitchFamily="34" charset="0"/>
            </a:endParaRPr>
          </a:p>
          <a:p>
            <a:endParaRPr lang="es-CO" dirty="0"/>
          </a:p>
        </p:txBody>
      </p:sp>
    </p:spTree>
    <p:extLst>
      <p:ext uri="{BB962C8B-B14F-4D97-AF65-F5344CB8AC3E}">
        <p14:creationId xmlns:p14="http://schemas.microsoft.com/office/powerpoint/2010/main" val="13341368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startAt="6"/>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INTERÉS A LA CESANTÍA</a:t>
            </a:r>
            <a:r>
              <a:rPr lang="es-ES" altLang="es-CO" sz="4500" dirty="0">
                <a:solidFill>
                  <a:prstClr val="black"/>
                </a:solidFill>
                <a:latin typeface="Arial" pitchFamily="34" charset="0"/>
                <a:cs typeface="Arial" pitchFamily="34" charset="0"/>
              </a:rPr>
              <a:t> </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Causación</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Su reconocimiento procede únicamente para los empleados vinculados a partir del 1 de enero de 1997 o sea, para los que   pertenecen al régimen de liquidación anualizado de cesantía. Se pagan directamente al trabajador, a más tardar el 31 de enero. Excepto FNA.</a:t>
            </a:r>
          </a:p>
          <a:p>
            <a:endParaRPr lang="es-CO" dirty="0"/>
          </a:p>
        </p:txBody>
      </p:sp>
    </p:spTree>
    <p:extLst>
      <p:ext uri="{BB962C8B-B14F-4D97-AF65-F5344CB8AC3E}">
        <p14:creationId xmlns:p14="http://schemas.microsoft.com/office/powerpoint/2010/main" val="267219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936104"/>
          </a:xfrm>
        </p:spPr>
        <p:txBody>
          <a:bodyPr>
            <a:normAutofit/>
          </a:bodyPr>
          <a:lstStyle/>
          <a:p>
            <a:r>
              <a:rPr lang="es-ES_tradnl" sz="4100" b="1" u="sng" dirty="0">
                <a:solidFill>
                  <a:prstClr val="black"/>
                </a:solidFill>
                <a:effectLst>
                  <a:outerShdw blurRad="38100" dist="38100" dir="2700000" algn="tl">
                    <a:srgbClr val="C0C0C0"/>
                  </a:outerShdw>
                </a:effectLst>
                <a:latin typeface="Arial" pitchFamily="34" charset="0"/>
                <a:cs typeface="Arial" pitchFamily="34" charset="0"/>
              </a:rPr>
              <a:t>REGIMEN SALARIAL</a:t>
            </a:r>
            <a:endParaRPr lang="es-CO" sz="4100" dirty="0"/>
          </a:p>
        </p:txBody>
      </p:sp>
      <p:sp>
        <p:nvSpPr>
          <p:cNvPr id="6" name="5 Subtítulo"/>
          <p:cNvSpPr>
            <a:spLocks noGrp="1"/>
          </p:cNvSpPr>
          <p:nvPr>
            <p:ph type="subTitle" idx="1"/>
          </p:nvPr>
        </p:nvSpPr>
        <p:spPr>
          <a:xfrm>
            <a:off x="306140" y="1260351"/>
            <a:ext cx="10081120" cy="4968552"/>
          </a:xfrm>
        </p:spPr>
        <p:txBody>
          <a:bodyPr>
            <a:normAutofit lnSpcReduction="10000"/>
          </a:bodyPr>
          <a:lstStyle/>
          <a:p>
            <a:pPr lvl="0" algn="just" defTabSz="914096">
              <a:lnSpc>
                <a:spcPct val="110000"/>
              </a:lnSpc>
              <a:defRPr/>
            </a:pP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A todos los empleados públicos vinculados o que se vinculen, siempre y cuando cumplan los requisitos para su causación, el Departamento de Antioquia les reconoce y paga directamente los siguientes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elementos salariales: </a:t>
            </a:r>
          </a:p>
          <a:p>
            <a:endParaRPr lang="es-CO" dirty="0"/>
          </a:p>
        </p:txBody>
      </p:sp>
    </p:spTree>
    <p:extLst>
      <p:ext uri="{BB962C8B-B14F-4D97-AF65-F5344CB8AC3E}">
        <p14:creationId xmlns:p14="http://schemas.microsoft.com/office/powerpoint/2010/main" val="292410192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INTERÉS A LA CESANTÍA</a:t>
            </a:r>
            <a:endParaRPr lang="es-CO" dirty="0"/>
          </a:p>
        </p:txBody>
      </p:sp>
      <p:sp>
        <p:nvSpPr>
          <p:cNvPr id="6" name="5 Subtítulo"/>
          <p:cNvSpPr>
            <a:spLocks noGrp="1"/>
          </p:cNvSpPr>
          <p:nvPr>
            <p:ph type="subTitle" idx="1"/>
          </p:nvPr>
        </p:nvSpPr>
        <p:spPr>
          <a:xfrm>
            <a:off x="306140" y="1044328"/>
            <a:ext cx="10081120" cy="5172712"/>
          </a:xfrm>
        </p:spPr>
        <p:txBody>
          <a:bodyPr>
            <a:normAutofit/>
          </a:bodyPr>
          <a:lstStyle/>
          <a:p>
            <a:pPr lvl="0"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Monto</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Departamento de Antioquia cancelará a los empleados del régimen anualizado, los intereses del 12% anual o proporcionales por fracción, con  respecto a la suma de la cesantía causada en el año o en la fracción que se liquide definitivamente. </a:t>
            </a:r>
          </a:p>
          <a:p>
            <a:endParaRPr lang="es-CO" dirty="0"/>
          </a:p>
        </p:txBody>
      </p:sp>
    </p:spTree>
    <p:extLst>
      <p:ext uri="{BB962C8B-B14F-4D97-AF65-F5344CB8AC3E}">
        <p14:creationId xmlns:p14="http://schemas.microsoft.com/office/powerpoint/2010/main" val="30822086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79808"/>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152127"/>
          </a:xfrm>
        </p:spPr>
        <p:txBody>
          <a:bodyPr>
            <a:noAutofit/>
          </a:bodyPr>
          <a:lstStyle/>
          <a:p>
            <a:pPr marL="742950" indent="-742950">
              <a:buFont typeface="+mj-lt"/>
              <a:buAutoNum type="arabicPeriod" startAt="7"/>
            </a:pPr>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CALZADO Y VESTIDO DE LABOR</a:t>
            </a:r>
            <a:r>
              <a:rPr lang="es-ES" altLang="es-CO"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620392"/>
            <a:ext cx="10081120" cy="4596648"/>
          </a:xfrm>
        </p:spPr>
        <p:txBody>
          <a:bodyPr>
            <a:normAutofit fontScale="92500"/>
          </a:bodyPr>
          <a:lstStyle/>
          <a:p>
            <a:pPr lvl="0" algn="just" defTabSz="914096">
              <a:lnSpc>
                <a:spcPct val="110000"/>
              </a:lnSpc>
              <a:defRPr/>
            </a:pPr>
            <a:r>
              <a:rPr lang="es-ES" altLang="es-CO" sz="3500" b="1" u="sng" dirty="0">
                <a:solidFill>
                  <a:prstClr val="black"/>
                </a:solidFill>
                <a:effectLst>
                  <a:outerShdw blurRad="38100" dist="38100" dir="2700000" algn="tl">
                    <a:srgbClr val="C0C0C0"/>
                  </a:outerShdw>
                </a:effectLst>
                <a:latin typeface="Arial" pitchFamily="34" charset="0"/>
                <a:cs typeface="Arial" pitchFamily="34" charset="0"/>
              </a:rPr>
              <a:t>Causación y en que consiste</a:t>
            </a:r>
            <a:r>
              <a:rPr lang="es-ES" altLang="es-CO" sz="3500" b="1"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3500" dirty="0">
                <a:solidFill>
                  <a:prstClr val="black"/>
                </a:solidFill>
                <a:latin typeface="Arial" pitchFamily="34" charset="0"/>
                <a:cs typeface="Arial" pitchFamily="34" charset="0"/>
              </a:rPr>
              <a:t> </a:t>
            </a:r>
            <a:r>
              <a:rPr lang="es-ES" altLang="es-CO" sz="3500" dirty="0">
                <a:solidFill>
                  <a:prstClr val="black"/>
                </a:solidFill>
                <a:effectLst>
                  <a:outerShdw blurRad="38100" dist="38100" dir="2700000" algn="tl">
                    <a:srgbClr val="C0C0C0"/>
                  </a:outerShdw>
                </a:effectLst>
                <a:latin typeface="Arial" pitchFamily="34" charset="0"/>
                <a:cs typeface="Arial" pitchFamily="34" charset="0"/>
              </a:rPr>
              <a:t>Los empleados que  devenguen menos de dos (2) salarios mínimos  legales vigentes (</a:t>
            </a:r>
            <a:r>
              <a:rPr lang="es-ES" altLang="es-CO" sz="3500" dirty="0" smtClean="0">
                <a:solidFill>
                  <a:prstClr val="black"/>
                </a:solidFill>
                <a:effectLst>
                  <a:outerShdw blurRad="38100" dist="38100" dir="2700000" algn="tl">
                    <a:srgbClr val="C0C0C0"/>
                  </a:outerShdw>
                </a:effectLst>
                <a:latin typeface="Arial" pitchFamily="34" charset="0"/>
                <a:cs typeface="Arial" pitchFamily="34" charset="0"/>
              </a:rPr>
              <a:t>2017: </a:t>
            </a:r>
            <a:r>
              <a:rPr lang="es-ES" altLang="es-CO" sz="3500"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3500" dirty="0" smtClean="0">
                <a:solidFill>
                  <a:prstClr val="black"/>
                </a:solidFill>
                <a:effectLst>
                  <a:outerShdw blurRad="38100" dist="38100" dir="2700000" algn="tl">
                    <a:srgbClr val="C0C0C0"/>
                  </a:outerShdw>
                </a:effectLst>
                <a:latin typeface="Arial" pitchFamily="34" charset="0"/>
                <a:cs typeface="Arial" pitchFamily="34" charset="0"/>
              </a:rPr>
              <a:t>1.475. 434) </a:t>
            </a:r>
            <a:r>
              <a:rPr lang="es-ES" altLang="es-CO" sz="3500" dirty="0">
                <a:solidFill>
                  <a:prstClr val="black"/>
                </a:solidFill>
                <a:effectLst>
                  <a:outerShdw blurRad="38100" dist="38100" dir="2700000" algn="tl">
                    <a:srgbClr val="C0C0C0"/>
                  </a:outerShdw>
                </a:effectLst>
                <a:latin typeface="Arial" pitchFamily="34" charset="0"/>
                <a:cs typeface="Arial" pitchFamily="34" charset="0"/>
              </a:rPr>
              <a:t>y que hayan   laborado por lo menos tres (3) meses en forma   ininterrumpida antes de la fecha de cada suministro, tienen derecho a que el Departamento de Antioquia les suministre cada cuatro (4) meses, en forma gratuita,  un par de zapatos y un vestido de labor. </a:t>
            </a:r>
            <a:r>
              <a:rPr lang="es-ES" altLang="es-CO" sz="35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10922169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92088"/>
          </a:xfrm>
        </p:spPr>
        <p:txBody>
          <a:bodyPr>
            <a:norm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CALZADO Y VESTIDO DE LABOR</a:t>
            </a:r>
            <a:endParaRPr lang="es-CO" sz="4100" dirty="0"/>
          </a:p>
        </p:txBody>
      </p:sp>
      <p:sp>
        <p:nvSpPr>
          <p:cNvPr id="6" name="5 Subtítulo"/>
          <p:cNvSpPr>
            <a:spLocks noGrp="1"/>
          </p:cNvSpPr>
          <p:nvPr>
            <p:ph type="subTitle" idx="1"/>
          </p:nvPr>
        </p:nvSpPr>
        <p:spPr>
          <a:xfrm>
            <a:off x="309510" y="1188343"/>
            <a:ext cx="10081120" cy="4956688"/>
          </a:xfrm>
        </p:spPr>
        <p:txBody>
          <a:bodyPr>
            <a:normAutofit/>
          </a:bodyPr>
          <a:lstStyle/>
          <a:p>
            <a:pPr lvl="0" algn="just" defTabSz="914096">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Entregas</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t>
            </a:r>
            <a:r>
              <a:rPr lang="es-ES" altLang="es-CO" sz="4400" dirty="0">
                <a:solidFill>
                  <a:prstClr val="black"/>
                </a:solidFill>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El suministro de dicha dotación se debe realizar el 30 de abril, el 30 de   agosto y el 30 de diciembre de cada año. </a:t>
            </a:r>
          </a:p>
          <a:p>
            <a:endParaRPr lang="es-CO" dirty="0"/>
          </a:p>
        </p:txBody>
      </p:sp>
    </p:spTree>
    <p:extLst>
      <p:ext uri="{BB962C8B-B14F-4D97-AF65-F5344CB8AC3E}">
        <p14:creationId xmlns:p14="http://schemas.microsoft.com/office/powerpoint/2010/main" val="34320708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2088231"/>
          </a:xfrm>
        </p:spPr>
        <p:txBody>
          <a:bodyPr>
            <a:norm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PRESTACIÓN A CARGO DE LA CAJA DE COMPENSACIÓN  FAMILIAR</a:t>
            </a:r>
            <a:r>
              <a:rPr lang="es-ES" altLang="es-CO"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2340472"/>
            <a:ext cx="10081120" cy="3876568"/>
          </a:xfrm>
        </p:spPr>
        <p:txBody>
          <a:bodyPr>
            <a:normAutofit lnSpcReduction="10000"/>
          </a:bodyPr>
          <a:lstStyle/>
          <a:p>
            <a:pPr lvl="0" algn="l" defTabSz="914096">
              <a:lnSpc>
                <a:spcPct val="90000"/>
              </a:lnSpc>
              <a:defRPr/>
            </a:pPr>
            <a:r>
              <a:rPr lang="es-ES" altLang="es-CO" sz="3600" b="1" dirty="0">
                <a:solidFill>
                  <a:prstClr val="black"/>
                </a:solidFill>
                <a:effectLst>
                  <a:outerShdw blurRad="38100" dist="38100" dir="2700000" algn="tl">
                    <a:srgbClr val="C0C0C0"/>
                  </a:outerShdw>
                </a:effectLst>
                <a:latin typeface="Arial" pitchFamily="34" charset="0"/>
                <a:cs typeface="Arial" pitchFamily="34" charset="0"/>
              </a:rPr>
              <a:t>SUBSIDIO FAMILIAR</a:t>
            </a:r>
            <a:r>
              <a:rPr lang="es-ES" altLang="es-CO" sz="3600" dirty="0">
                <a:solidFill>
                  <a:prstClr val="black"/>
                </a:solidFill>
                <a:effectLst>
                  <a:outerShdw blurRad="38100" dist="38100" dir="2700000" algn="tl">
                    <a:srgbClr val="C0C0C0"/>
                  </a:outerShdw>
                </a:effectLst>
                <a:latin typeface="Arial" pitchFamily="34" charset="0"/>
                <a:cs typeface="Arial" pitchFamily="34" charset="0"/>
              </a:rPr>
              <a:t> </a:t>
            </a:r>
          </a:p>
          <a:p>
            <a:pPr lvl="0" algn="just" defTabSz="914096">
              <a:lnSpc>
                <a:spcPct val="90000"/>
              </a:lnSpc>
              <a:defRPr/>
            </a:pPr>
            <a:r>
              <a:rPr lang="es-ES" altLang="es-CO" sz="3600" dirty="0">
                <a:solidFill>
                  <a:prstClr val="black"/>
                </a:solidFill>
                <a:effectLst>
                  <a:outerShdw blurRad="38100" dist="38100" dir="2700000" algn="tl">
                    <a:srgbClr val="C0C0C0"/>
                  </a:outerShdw>
                </a:effectLst>
                <a:latin typeface="Arial" pitchFamily="34" charset="0"/>
                <a:cs typeface="Arial" pitchFamily="34" charset="0"/>
              </a:rPr>
              <a:t>Se recibe desde el momento de la afiliación hasta el retiro, siempre y cuando la empresa haga los aportes correspondientes y el trabajador cumpla con los requisitos y documentación exigida en las fechas estipuladas (actualización de escolaridades y supervivencias).</a:t>
            </a:r>
            <a:r>
              <a:rPr lang="es-ES" altLang="es-CO" sz="36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126120953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648071"/>
          </a:xfrm>
        </p:spPr>
        <p:txBody>
          <a:bodyPr>
            <a:normAutofit fontScale="90000"/>
          </a:bodyPr>
          <a:lstStyle/>
          <a:p>
            <a:r>
              <a:rPr lang="es-ES" altLang="es-CO" sz="4600" b="1" dirty="0">
                <a:solidFill>
                  <a:prstClr val="black"/>
                </a:solidFill>
                <a:effectLst>
                  <a:outerShdw blurRad="38100" dist="38100" dir="2700000" algn="tl">
                    <a:srgbClr val="C0C0C0"/>
                  </a:outerShdw>
                </a:effectLst>
                <a:latin typeface="Arial" pitchFamily="34" charset="0"/>
                <a:cs typeface="Arial" pitchFamily="34" charset="0"/>
              </a:rPr>
              <a:t>Cuota monetaria </a:t>
            </a:r>
            <a:r>
              <a:rPr lang="es-ES" altLang="es-CO" sz="4600" b="1" dirty="0" smtClean="0">
                <a:solidFill>
                  <a:prstClr val="black"/>
                </a:solidFill>
                <a:effectLst>
                  <a:outerShdw blurRad="38100" dist="38100" dir="2700000" algn="tl">
                    <a:srgbClr val="C0C0C0"/>
                  </a:outerShdw>
                </a:effectLst>
                <a:latin typeface="Arial" pitchFamily="34" charset="0"/>
                <a:cs typeface="Arial" pitchFamily="34" charset="0"/>
              </a:rPr>
              <a:t>ordinaria</a:t>
            </a:r>
            <a:endParaRPr lang="es-CO" dirty="0"/>
          </a:p>
        </p:txBody>
      </p:sp>
      <p:sp>
        <p:nvSpPr>
          <p:cNvPr id="6" name="5 Subtítulo"/>
          <p:cNvSpPr>
            <a:spLocks noGrp="1"/>
          </p:cNvSpPr>
          <p:nvPr>
            <p:ph type="subTitle" idx="1"/>
          </p:nvPr>
        </p:nvSpPr>
        <p:spPr>
          <a:xfrm>
            <a:off x="306140" y="1044328"/>
            <a:ext cx="10081120" cy="5172712"/>
          </a:xfrm>
        </p:spPr>
        <p:txBody>
          <a:bodyPr>
            <a:normAutofit fontScale="92500" lnSpcReduction="20000"/>
          </a:bodyPr>
          <a:lstStyle/>
          <a:p>
            <a:pPr lvl="0" algn="just" defTabSz="914096">
              <a:lnSpc>
                <a:spcPct val="80000"/>
              </a:lnSpc>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Cantidad de dinero que se entrega mensualmente por cada persona beneficiaria a cargo del trabajador, siempre que reúna las siguientes condiciones:</a:t>
            </a:r>
          </a:p>
          <a:p>
            <a:pPr lvl="0" algn="just" defTabSz="914096">
              <a:lnSpc>
                <a:spcPct val="80000"/>
              </a:lnSpc>
              <a:buFont typeface="Arial" pitchFamily="34" charset="0"/>
              <a:buChar char="•"/>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Remuneración mensual, fija o variable, menor o igual a cuatro salarios mínimos legales mensuales vigentes y que sumados con los ingresos de su cónyuge o compañero permanente, no superen los 6 salarios mínimos legales mensuales vigentes. </a:t>
            </a:r>
          </a:p>
          <a:p>
            <a:pPr lvl="0" algn="just" defTabSz="914096">
              <a:lnSpc>
                <a:spcPct val="80000"/>
              </a:lnSpc>
              <a:buFont typeface="Arial" pitchFamily="34" charset="0"/>
              <a:buChar char="•"/>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Totaliza un mínimo de 96 horas de labor durante el mes. </a:t>
            </a:r>
          </a:p>
          <a:p>
            <a:pPr lvl="0" algn="just" defTabSz="914096">
              <a:lnSpc>
                <a:spcPct val="80000"/>
              </a:lnSpc>
              <a:buFont typeface="Arial" pitchFamily="34" charset="0"/>
              <a:buChar char="•"/>
              <a:defRPr/>
            </a:pPr>
            <a:r>
              <a:rPr lang="es-ES" altLang="es-CO" sz="4000" dirty="0">
                <a:solidFill>
                  <a:prstClr val="black"/>
                </a:solidFill>
                <a:effectLst>
                  <a:outerShdw blurRad="38100" dist="38100" dir="2700000" algn="tl">
                    <a:srgbClr val="C0C0C0"/>
                  </a:outerShdw>
                </a:effectLst>
                <a:latin typeface="Arial" pitchFamily="34" charset="0"/>
                <a:cs typeface="Arial" pitchFamily="34" charset="0"/>
              </a:rPr>
              <a:t>Tiene personas a cargo beneficiarias. </a:t>
            </a:r>
          </a:p>
          <a:p>
            <a:endParaRPr lang="es-CO" dirty="0"/>
          </a:p>
        </p:txBody>
      </p:sp>
    </p:spTree>
    <p:extLst>
      <p:ext uri="{BB962C8B-B14F-4D97-AF65-F5344CB8AC3E}">
        <p14:creationId xmlns:p14="http://schemas.microsoft.com/office/powerpoint/2010/main" val="351000967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CO" altLang="es-CO" sz="4100" b="1" dirty="0">
                <a:solidFill>
                  <a:prstClr val="black"/>
                </a:solidFill>
                <a:effectLst>
                  <a:outerShdw blurRad="38100" dist="38100" dir="2700000" algn="tl">
                    <a:srgbClr val="C0C0C0"/>
                  </a:outerShdw>
                </a:effectLst>
                <a:latin typeface="Arial" pitchFamily="34" charset="0"/>
                <a:cs typeface="Arial" pitchFamily="34" charset="0"/>
              </a:rPr>
              <a:t>BENEFICIARIOS</a:t>
            </a:r>
            <a:endParaRPr lang="es-CO" sz="4100" b="1" dirty="0"/>
          </a:p>
        </p:txBody>
      </p:sp>
      <p:sp>
        <p:nvSpPr>
          <p:cNvPr id="6" name="5 Subtítulo"/>
          <p:cNvSpPr>
            <a:spLocks noGrp="1"/>
          </p:cNvSpPr>
          <p:nvPr>
            <p:ph type="subTitle" idx="1"/>
          </p:nvPr>
        </p:nvSpPr>
        <p:spPr>
          <a:xfrm>
            <a:off x="306140" y="1044328"/>
            <a:ext cx="10081120" cy="5172712"/>
          </a:xfrm>
        </p:spPr>
        <p:txBody>
          <a:bodyPr>
            <a:normAutofit fontScale="85000" lnSpcReduction="20000"/>
          </a:bodyPr>
          <a:lstStyle/>
          <a:p>
            <a:pPr lvl="0" algn="just" defTabSz="914096">
              <a:lnSpc>
                <a:spcPct val="90000"/>
              </a:lnSpc>
              <a:tabLst>
                <a:tab pos="95250" algn="l"/>
              </a:tabLst>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Personas a cargo del trabajador por quienes puede recibir cuota monetaria ordinaria </a:t>
            </a:r>
          </a:p>
          <a:p>
            <a:pPr lvl="0" algn="just" defTabSz="914096">
              <a:lnSpc>
                <a:spcPct val="90000"/>
              </a:lnSpc>
              <a:buFont typeface="Arial" pitchFamily="34" charset="0"/>
              <a:buChar char="•"/>
              <a:tabLst>
                <a:tab pos="95250" algn="l"/>
              </a:tabLst>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Hijos hasta los 23 años de edad cumplidos, siempre y cuando, desde los 12 hasta los 18, acrediten estudios en un establecimiento docente debidamente aprobado, y desde los 19 hasta los 23 años de edad cumplidos, que se encuentran cursando un programa de Educación para el Trabajo y el Desarrollo Humano en Colombia, con duración no inferior a 600 horas anuales.</a:t>
            </a:r>
          </a:p>
          <a:p>
            <a:endParaRPr lang="es-CO" dirty="0"/>
          </a:p>
        </p:txBody>
      </p:sp>
    </p:spTree>
    <p:extLst>
      <p:ext uri="{BB962C8B-B14F-4D97-AF65-F5344CB8AC3E}">
        <p14:creationId xmlns:p14="http://schemas.microsoft.com/office/powerpoint/2010/main" val="55975638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CO" altLang="es-CO" sz="4100" b="1" dirty="0">
                <a:solidFill>
                  <a:prstClr val="black"/>
                </a:solidFill>
                <a:effectLst>
                  <a:outerShdw blurRad="38100" dist="38100" dir="2700000" algn="tl">
                    <a:srgbClr val="C0C0C0"/>
                  </a:outerShdw>
                </a:effectLst>
                <a:latin typeface="Arial" pitchFamily="34" charset="0"/>
                <a:cs typeface="Arial" pitchFamily="34" charset="0"/>
              </a:rPr>
              <a:t>BENEFICIARIOS</a:t>
            </a:r>
            <a:endParaRPr lang="es-CO" sz="4100" b="1" dirty="0"/>
          </a:p>
        </p:txBody>
      </p:sp>
      <p:sp>
        <p:nvSpPr>
          <p:cNvPr id="6" name="5 Subtítulo"/>
          <p:cNvSpPr>
            <a:spLocks noGrp="1"/>
          </p:cNvSpPr>
          <p:nvPr>
            <p:ph type="subTitle" idx="1"/>
          </p:nvPr>
        </p:nvSpPr>
        <p:spPr>
          <a:xfrm>
            <a:off x="306140" y="972320"/>
            <a:ext cx="10081120" cy="5244720"/>
          </a:xfrm>
        </p:spPr>
        <p:txBody>
          <a:bodyPr>
            <a:normAutofit fontScale="85000" lnSpcReduction="10000"/>
          </a:bodyPr>
          <a:lstStyle/>
          <a:p>
            <a:pPr lvl="0"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Por los hijastros y hermanos huérfanos de padres hasta los 23 años de edad cumplidos, que dependan económicamente y convivan con el trabajador, siempre y cuando cumplan los anteriores requisitos. </a:t>
            </a:r>
          </a:p>
          <a:p>
            <a:pPr lvl="0"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Padres mayores de 60 años que dependan económicamente del trabajador y que no reciban salario, renta o pensión alguna y que no se encuentren afiliados a ninguna otra caja de compensación familiar o entidad similar. </a:t>
            </a:r>
          </a:p>
          <a:p>
            <a:endParaRPr lang="es-CO" dirty="0"/>
          </a:p>
        </p:txBody>
      </p:sp>
    </p:spTree>
    <p:extLst>
      <p:ext uri="{BB962C8B-B14F-4D97-AF65-F5344CB8AC3E}">
        <p14:creationId xmlns:p14="http://schemas.microsoft.com/office/powerpoint/2010/main" val="10212072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2304256"/>
          </a:xfrm>
        </p:spPr>
        <p:txBody>
          <a:bodyPr>
            <a:noAutofit/>
          </a:bodyPr>
          <a:lstStyle/>
          <a:p>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Cuota monetaria especial (para beneficiarios con invalidez o capacidad física o mental disminuida).</a:t>
            </a:r>
            <a:endParaRPr lang="es-CO" sz="4100" dirty="0"/>
          </a:p>
        </p:txBody>
      </p:sp>
      <p:sp>
        <p:nvSpPr>
          <p:cNvPr id="6" name="5 Subtítulo"/>
          <p:cNvSpPr>
            <a:spLocks noGrp="1"/>
          </p:cNvSpPr>
          <p:nvPr>
            <p:ph type="subTitle" idx="1"/>
          </p:nvPr>
        </p:nvSpPr>
        <p:spPr>
          <a:xfrm>
            <a:off x="378148" y="2772520"/>
            <a:ext cx="9937104" cy="3444520"/>
          </a:xfrm>
        </p:spPr>
        <p:txBody>
          <a:bodyPr>
            <a:normAutofit/>
          </a:bodyPr>
          <a:lstStyle/>
          <a:p>
            <a:pPr lvl="0" algn="just" defTabSz="914096">
              <a:lnSpc>
                <a:spcPct val="90000"/>
              </a:lnSpc>
              <a:defRPr/>
            </a:pPr>
            <a:r>
              <a:rPr lang="es-ES" altLang="es-CO" sz="2700" dirty="0">
                <a:solidFill>
                  <a:prstClr val="black"/>
                </a:solidFill>
                <a:effectLst>
                  <a:outerShdw blurRad="38100" dist="38100" dir="2700000" algn="tl">
                    <a:srgbClr val="C0C0C0"/>
                  </a:outerShdw>
                </a:effectLst>
                <a:latin typeface="Arial" pitchFamily="34" charset="0"/>
                <a:cs typeface="Arial" pitchFamily="34" charset="0"/>
              </a:rPr>
              <a:t>Se recibe doble cuota monetaria del Subsidio Familiar por sus hijos, padres y hermanos huérfanos de ambos padres, sin importar su edad, que presenten capacidad física y/o mental disminuida que les impida trabajar. Para ello, debe demostrar la convivencia y dependencia económica de la persona a cargo discapacitada, además presentar constancia emitida por una Entidad Promotora de Salud – EPS, por una IPS de la red pública de salud o por la Junta Regional de Calificación de Invalidez. </a:t>
            </a:r>
          </a:p>
          <a:p>
            <a:endParaRPr lang="es-CO" dirty="0"/>
          </a:p>
        </p:txBody>
      </p:sp>
    </p:spTree>
    <p:extLst>
      <p:ext uri="{BB962C8B-B14F-4D97-AF65-F5344CB8AC3E}">
        <p14:creationId xmlns:p14="http://schemas.microsoft.com/office/powerpoint/2010/main" val="27483211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800199"/>
          </a:xfrm>
        </p:spPr>
        <p:txBody>
          <a:bodyPr>
            <a:noAutofit/>
          </a:bodyPr>
          <a:lstStyle/>
          <a:p>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Cuota monetaria extraordinaria</a:t>
            </a:r>
            <a:r>
              <a:rPr lang="es-ES" altLang="es-CO" sz="4100" dirty="0">
                <a:solidFill>
                  <a:prstClr val="black"/>
                </a:solidFill>
                <a:effectLst>
                  <a:outerShdw blurRad="38100" dist="38100" dir="2700000" algn="tl">
                    <a:srgbClr val="C0C0C0"/>
                  </a:outerShdw>
                </a:effectLst>
                <a:latin typeface="Arial" pitchFamily="34" charset="0"/>
                <a:cs typeface="Arial" pitchFamily="34" charset="0"/>
              </a:rPr>
              <a:t> p</a:t>
            </a:r>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or muerte de trabajador beneficiario de subsidio</a:t>
            </a:r>
            <a:endParaRPr lang="es-CO" sz="4100" dirty="0"/>
          </a:p>
        </p:txBody>
      </p:sp>
      <p:sp>
        <p:nvSpPr>
          <p:cNvPr id="6" name="5 Subtítulo"/>
          <p:cNvSpPr>
            <a:spLocks noGrp="1"/>
          </p:cNvSpPr>
          <p:nvPr>
            <p:ph type="subTitle" idx="1"/>
          </p:nvPr>
        </p:nvSpPr>
        <p:spPr>
          <a:xfrm>
            <a:off x="306140" y="2124448"/>
            <a:ext cx="10081120" cy="4092592"/>
          </a:xfrm>
        </p:spPr>
        <p:txBody>
          <a:bodyPr>
            <a:noAutofit/>
          </a:bodyPr>
          <a:lstStyle/>
          <a:p>
            <a:pPr lvl="0" algn="just" defTabSz="914096">
              <a:lnSpc>
                <a:spcPct val="90000"/>
              </a:lnSpc>
              <a:defRPr/>
            </a:pPr>
            <a:r>
              <a:rPr lang="es-ES" altLang="es-CO" sz="4200" dirty="0">
                <a:solidFill>
                  <a:prstClr val="black"/>
                </a:solidFill>
                <a:effectLst>
                  <a:outerShdw blurRad="38100" dist="38100" dir="2700000" algn="tl">
                    <a:srgbClr val="C0C0C0"/>
                  </a:outerShdw>
                </a:effectLst>
                <a:latin typeface="Arial" pitchFamily="34" charset="0"/>
                <a:cs typeface="Arial" pitchFamily="34" charset="0"/>
              </a:rPr>
              <a:t>Se continua pagando durante 12 meses el monto de la cuota a la persona que acredite haberse responsabilizado de la guarda, sostenimiento o cuidado de las personas a cargo del fallecido. Cuando el trabajador fallece, la familia puede utilizar los servicios de la Caja por un año.</a:t>
            </a:r>
          </a:p>
        </p:txBody>
      </p:sp>
    </p:spTree>
    <p:extLst>
      <p:ext uri="{BB962C8B-B14F-4D97-AF65-F5344CB8AC3E}">
        <p14:creationId xmlns:p14="http://schemas.microsoft.com/office/powerpoint/2010/main" val="1121919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728191"/>
          </a:xfrm>
        </p:spPr>
        <p:txBody>
          <a:bodyPr>
            <a:noAutofit/>
          </a:bodyPr>
          <a:lstStyle/>
          <a:p>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Cuota monetaria extraordinaria</a:t>
            </a:r>
            <a:r>
              <a:rPr lang="es-ES" altLang="es-CO" sz="4100" dirty="0">
                <a:solidFill>
                  <a:prstClr val="black"/>
                </a:solidFill>
                <a:effectLst>
                  <a:outerShdw blurRad="38100" dist="38100" dir="2700000" algn="tl">
                    <a:srgbClr val="C0C0C0"/>
                  </a:outerShdw>
                </a:effectLst>
                <a:latin typeface="Arial" pitchFamily="34" charset="0"/>
                <a:cs typeface="Arial" pitchFamily="34" charset="0"/>
              </a:rPr>
              <a:t> p</a:t>
            </a:r>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or muerte de persona a cargo beneficiaria</a:t>
            </a:r>
            <a:endParaRPr lang="es-CO" sz="4100" dirty="0"/>
          </a:p>
        </p:txBody>
      </p:sp>
      <p:sp>
        <p:nvSpPr>
          <p:cNvPr id="6" name="5 Subtítulo"/>
          <p:cNvSpPr>
            <a:spLocks noGrp="1"/>
          </p:cNvSpPr>
          <p:nvPr>
            <p:ph type="subTitle" idx="1"/>
          </p:nvPr>
        </p:nvSpPr>
        <p:spPr>
          <a:xfrm>
            <a:off x="306140" y="2052440"/>
            <a:ext cx="10081120" cy="4164600"/>
          </a:xfrm>
        </p:spPr>
        <p:txBody>
          <a:bodyPr>
            <a:normAutofit/>
          </a:bodyPr>
          <a:lstStyle/>
          <a:p>
            <a:pPr lvl="0" algn="just" defTabSz="914096">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Se pagará un subsidio monetario extraordinario por el mes en que ésta ocurra, equivalente a 12 mensualidades de la cuota monetaria que viniere recibiendo por el fallecido.</a:t>
            </a:r>
          </a:p>
          <a:p>
            <a:endParaRPr lang="es-CO" dirty="0"/>
          </a:p>
        </p:txBody>
      </p:sp>
    </p:spTree>
    <p:extLst>
      <p:ext uri="{BB962C8B-B14F-4D97-AF65-F5344CB8AC3E}">
        <p14:creationId xmlns:p14="http://schemas.microsoft.com/office/powerpoint/2010/main" val="49651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864096"/>
          </a:xfrm>
        </p:spPr>
        <p:txBody>
          <a:bodyPr>
            <a:normAutofit/>
          </a:bodyPr>
          <a:lstStyle/>
          <a:p>
            <a:r>
              <a:rPr lang="es-ES_tradnl" altLang="es-CO" sz="4100" b="1" u="sng" dirty="0">
                <a:solidFill>
                  <a:prstClr val="black"/>
                </a:solidFill>
                <a:effectLst>
                  <a:outerShdw blurRad="38100" dist="38100" dir="2700000" algn="tl">
                    <a:srgbClr val="C0C0C0"/>
                  </a:outerShdw>
                </a:effectLst>
                <a:latin typeface="Arial" pitchFamily="34" charset="0"/>
                <a:cs typeface="Arial" pitchFamily="34" charset="0"/>
              </a:rPr>
              <a:t>RÉGIMEN SALARIAL</a:t>
            </a:r>
            <a:endParaRPr lang="es-CO" sz="4100" dirty="0"/>
          </a:p>
        </p:txBody>
      </p:sp>
      <p:sp>
        <p:nvSpPr>
          <p:cNvPr id="6" name="5 Subtítulo"/>
          <p:cNvSpPr>
            <a:spLocks noGrp="1"/>
          </p:cNvSpPr>
          <p:nvPr>
            <p:ph type="subTitle" idx="1"/>
          </p:nvPr>
        </p:nvSpPr>
        <p:spPr>
          <a:xfrm>
            <a:off x="306140" y="1260351"/>
            <a:ext cx="10081120" cy="4968552"/>
          </a:xfrm>
        </p:spPr>
        <p:txBody>
          <a:bodyPr>
            <a:normAutofit fontScale="92500" lnSpcReduction="10000"/>
          </a:bodyPr>
          <a:lstStyle/>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Asignación básica mensual fijada para el cargo.</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Trabajo realizado en jornada nocturna.</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Trabajo suplementario.</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Trabajo realizado en días de descanso obligatorio.</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Viáticos por comisión de servicios.</a:t>
            </a:r>
            <a:r>
              <a:rPr lang="es-ES" altLang="es-CO" sz="2900" dirty="0">
                <a:solidFill>
                  <a:prstClr val="black"/>
                </a:solidFill>
                <a:latin typeface="Arial" pitchFamily="34" charset="0"/>
                <a:cs typeface="Arial" pitchFamily="34" charset="0"/>
              </a:rPr>
              <a:t> </a:t>
            </a:r>
            <a:endParaRPr lang="es-ES" altLang="es-CO" sz="2900" dirty="0">
              <a:solidFill>
                <a:prstClr val="black"/>
              </a:solidFill>
              <a:effectLst>
                <a:outerShdw blurRad="38100" dist="38100" dir="2700000" algn="tl">
                  <a:srgbClr val="C0C0C0"/>
                </a:outerShdw>
              </a:effectLst>
              <a:latin typeface="Arial" pitchFamily="34" charset="0"/>
              <a:cs typeface="Arial" pitchFamily="34" charset="0"/>
            </a:endParaRP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Prima de </a:t>
            </a:r>
            <a:r>
              <a:rPr lang="es-ES" altLang="es-CO" sz="2900" dirty="0" smtClean="0">
                <a:solidFill>
                  <a:prstClr val="black"/>
                </a:solidFill>
                <a:effectLst>
                  <a:outerShdw blurRad="38100" dist="38100" dir="2700000" algn="tl">
                    <a:srgbClr val="C0C0C0"/>
                  </a:outerShdw>
                </a:effectLst>
                <a:latin typeface="Arial" pitchFamily="34" charset="0"/>
                <a:cs typeface="Arial" pitchFamily="34" charset="0"/>
              </a:rPr>
              <a:t>servicios.</a:t>
            </a:r>
            <a:endParaRPr lang="es-ES" altLang="es-CO" sz="2900" dirty="0">
              <a:solidFill>
                <a:prstClr val="black"/>
              </a:solidFill>
              <a:effectLst>
                <a:outerShdw blurRad="38100" dist="38100" dir="2700000" algn="tl">
                  <a:srgbClr val="C0C0C0"/>
                </a:outerShdw>
              </a:effectLst>
              <a:latin typeface="Arial" pitchFamily="34" charset="0"/>
              <a:cs typeface="Arial" pitchFamily="34" charset="0"/>
            </a:endParaRP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Prima de vida cara.</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Subsidio de alimentación.</a:t>
            </a:r>
          </a:p>
          <a:p>
            <a:pPr marL="630238" lvl="0" indent="-630238" algn="just" defTabSz="914096">
              <a:lnSpc>
                <a:spcPct val="110000"/>
              </a:lnSpc>
              <a:buFontTx/>
              <a:buAutoNum type="arabicPeriod"/>
              <a:defRPr/>
            </a:pPr>
            <a:r>
              <a:rPr lang="es-ES" altLang="es-CO" sz="2900" dirty="0">
                <a:solidFill>
                  <a:prstClr val="black"/>
                </a:solidFill>
                <a:effectLst>
                  <a:outerShdw blurRad="38100" dist="38100" dir="2700000" algn="tl">
                    <a:srgbClr val="C0C0C0"/>
                  </a:outerShdw>
                </a:effectLst>
                <a:latin typeface="Arial" pitchFamily="34" charset="0"/>
                <a:cs typeface="Arial" pitchFamily="34" charset="0"/>
              </a:rPr>
              <a:t>Auxilio de transporte.</a:t>
            </a:r>
            <a:r>
              <a:rPr lang="es-ES" altLang="es-CO" sz="2900" dirty="0">
                <a:solidFill>
                  <a:prstClr val="black"/>
                </a:solidFill>
                <a:latin typeface="Arial" pitchFamily="34" charset="0"/>
                <a:cs typeface="Arial" pitchFamily="34" charset="0"/>
              </a:rPr>
              <a:t> </a:t>
            </a:r>
          </a:p>
          <a:p>
            <a:pPr marL="630238" lvl="0" indent="-630238" algn="just" defTabSz="914096">
              <a:lnSpc>
                <a:spcPct val="110000"/>
              </a:lnSpc>
              <a:buFontTx/>
              <a:buAutoNum type="arabicPeriod"/>
              <a:defRPr/>
            </a:pPr>
            <a:r>
              <a:rPr lang="es-ES" altLang="es-CO" sz="2900" dirty="0">
                <a:solidFill>
                  <a:prstClr val="black"/>
                </a:solidFill>
                <a:latin typeface="Arial" pitchFamily="34" charset="0"/>
                <a:cs typeface="Arial" pitchFamily="34" charset="0"/>
              </a:rPr>
              <a:t>Bonificación por servicios prestados</a:t>
            </a:r>
          </a:p>
          <a:p>
            <a:endParaRPr lang="es-CO" dirty="0"/>
          </a:p>
        </p:txBody>
      </p:sp>
    </p:spTree>
    <p:extLst>
      <p:ext uri="{BB962C8B-B14F-4D97-AF65-F5344CB8AC3E}">
        <p14:creationId xmlns:p14="http://schemas.microsoft.com/office/powerpoint/2010/main" val="29416119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78" y="-415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800199"/>
          </a:xfrm>
        </p:spPr>
        <p:txBody>
          <a:bodyPr>
            <a:noAutofit/>
          </a:bodyPr>
          <a:lstStyle/>
          <a:p>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Cuota monetaria simultánea</a:t>
            </a:r>
            <a:r>
              <a:rPr lang="es-ES" altLang="es-CO" sz="4100"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(Reconocimiento de cuota a ambos cónyuges).</a:t>
            </a:r>
            <a:endParaRPr lang="es-CO" sz="4100" dirty="0"/>
          </a:p>
        </p:txBody>
      </p:sp>
      <p:sp>
        <p:nvSpPr>
          <p:cNvPr id="6" name="5 Subtítulo"/>
          <p:cNvSpPr>
            <a:spLocks noGrp="1"/>
          </p:cNvSpPr>
          <p:nvPr>
            <p:ph type="subTitle" idx="1"/>
          </p:nvPr>
        </p:nvSpPr>
        <p:spPr>
          <a:xfrm>
            <a:off x="306140" y="2196456"/>
            <a:ext cx="10081120" cy="4020584"/>
          </a:xfrm>
        </p:spPr>
        <p:txBody>
          <a:bodyPr>
            <a:normAutofit fontScale="85000" lnSpcReduction="20000"/>
          </a:bodyPr>
          <a:lstStyle/>
          <a:p>
            <a:pPr lvl="0" algn="just" defTabSz="914096">
              <a:lnSpc>
                <a:spcPct val="9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Cuando la suma de los salarios del trabajador y su cónyuge o compañera no supera los cuatro salarios mínimos mensuales legales vigentes, ambos pueden reclamar cuota monetaria por los mismos hijos. Si la suma de los salarios excede este tope y no supera los 6 salarios mínimos mensuales legales vigentes sólo se pagará la cuota a uno de los dos y se preferirá a la madre. </a:t>
            </a:r>
          </a:p>
          <a:p>
            <a:endParaRPr lang="es-CO" dirty="0"/>
          </a:p>
        </p:txBody>
      </p:sp>
    </p:spTree>
    <p:extLst>
      <p:ext uri="{BB962C8B-B14F-4D97-AF65-F5344CB8AC3E}">
        <p14:creationId xmlns:p14="http://schemas.microsoft.com/office/powerpoint/2010/main" val="207268510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16"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CO" altLang="es-CO" sz="4100" b="1" dirty="0">
                <a:solidFill>
                  <a:prstClr val="black"/>
                </a:solidFill>
                <a:effectLst>
                  <a:outerShdw blurRad="38100" dist="38100" dir="2700000" algn="tl">
                    <a:srgbClr val="C0C0C0"/>
                  </a:outerShdw>
                </a:effectLst>
                <a:latin typeface="Arial" pitchFamily="34" charset="0"/>
                <a:cs typeface="Arial" pitchFamily="34" charset="0"/>
              </a:rPr>
              <a:t>LIMITES</a:t>
            </a:r>
            <a:endParaRPr lang="es-CO" sz="4100" b="1" dirty="0"/>
          </a:p>
        </p:txBody>
      </p:sp>
      <p:sp>
        <p:nvSpPr>
          <p:cNvPr id="6" name="5 Subtítulo"/>
          <p:cNvSpPr>
            <a:spLocks noGrp="1"/>
          </p:cNvSpPr>
          <p:nvPr>
            <p:ph type="subTitle" idx="1"/>
          </p:nvPr>
        </p:nvSpPr>
        <p:spPr>
          <a:xfrm>
            <a:off x="306140" y="1044328"/>
            <a:ext cx="10081120" cy="5172712"/>
          </a:xfrm>
        </p:spPr>
        <p:txBody>
          <a:bodyPr/>
          <a:lstStyle/>
          <a:p>
            <a:pPr lvl="0" algn="just" defTabSz="914096">
              <a:defRPr/>
            </a:pPr>
            <a:r>
              <a:rPr lang="es-ES" altLang="es-CO" sz="4400" dirty="0">
                <a:solidFill>
                  <a:prstClr val="black"/>
                </a:solidFill>
                <a:effectLst>
                  <a:outerShdw blurRad="38100" dist="38100" dir="2700000" algn="tl">
                    <a:srgbClr val="C0C0C0"/>
                  </a:outerShdw>
                </a:effectLst>
                <a:latin typeface="45"/>
                <a:cs typeface="Arial" pitchFamily="34" charset="0"/>
              </a:rPr>
              <a:t>No podrá cobrar cuota monetaria más de un trabajador por concepto de los hermanos huérfanos de padres, ni más de un hijo por los padres mayores de 60 años. </a:t>
            </a:r>
          </a:p>
          <a:p>
            <a:endParaRPr lang="es-CO" dirty="0"/>
          </a:p>
        </p:txBody>
      </p:sp>
    </p:spTree>
    <p:extLst>
      <p:ext uri="{BB962C8B-B14F-4D97-AF65-F5344CB8AC3E}">
        <p14:creationId xmlns:p14="http://schemas.microsoft.com/office/powerpoint/2010/main" val="387662142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152128"/>
          </a:xfrm>
        </p:spPr>
        <p:txBody>
          <a:bodyPr>
            <a:noAutofit/>
          </a:bodyPr>
          <a:lstStyle/>
          <a:p>
            <a:r>
              <a:rPr lang="es-ES" altLang="es-CO" sz="4100" b="1" dirty="0">
                <a:solidFill>
                  <a:prstClr val="black"/>
                </a:solidFill>
                <a:latin typeface="Arial" pitchFamily="34" charset="0"/>
                <a:cs typeface="Arial" pitchFamily="34" charset="0"/>
              </a:rPr>
              <a:t>Subsidio en especie (Comprobante nutricional</a:t>
            </a:r>
            <a:r>
              <a:rPr lang="es-ES" altLang="es-CO" sz="4100" b="1" dirty="0">
                <a:solidFill>
                  <a:prstClr val="black"/>
                </a:solidFill>
              </a:rPr>
              <a:t>)</a:t>
            </a:r>
            <a:endParaRPr lang="es-CO" sz="4100" dirty="0"/>
          </a:p>
        </p:txBody>
      </p:sp>
      <p:sp>
        <p:nvSpPr>
          <p:cNvPr id="6" name="5 Subtítulo"/>
          <p:cNvSpPr>
            <a:spLocks noGrp="1"/>
          </p:cNvSpPr>
          <p:nvPr>
            <p:ph type="subTitle" idx="1"/>
          </p:nvPr>
        </p:nvSpPr>
        <p:spPr>
          <a:xfrm>
            <a:off x="306140" y="1548384"/>
            <a:ext cx="10081120" cy="4668656"/>
          </a:xfrm>
        </p:spPr>
        <p:txBody>
          <a:bodyPr>
            <a:normAutofit/>
          </a:bodyPr>
          <a:lstStyle/>
          <a:p>
            <a:pPr lvl="0" algn="just" defTabSz="912813" fontAlgn="base">
              <a:lnSpc>
                <a:spcPct val="80000"/>
              </a:lnSpc>
              <a:spcAft>
                <a:spcPct val="0"/>
              </a:spcAft>
            </a:pP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Reconocimiento de un complemento nutricional a los menores de cinco años y a las madres lactantes y gestantes de los trabajadores que devenguen hasta cuatro salarios mínimos legales mensuales vigentes. </a:t>
            </a:r>
          </a:p>
          <a:p>
            <a:pPr lvl="0" algn="just" defTabSz="912813" fontAlgn="base">
              <a:lnSpc>
                <a:spcPct val="80000"/>
              </a:lnSpc>
              <a:spcAft>
                <a:spcPct val="0"/>
              </a:spcAft>
            </a:pPr>
            <a:r>
              <a:rPr lang="es-ES" altLang="es-CO" sz="4400" dirty="0">
                <a:solidFill>
                  <a:prstClr val="black"/>
                </a:solidFill>
                <a:effectLst>
                  <a:outerShdw blurRad="38100" dist="38100" dir="2700000" algn="tl">
                    <a:srgbClr val="000000">
                      <a:alpha val="43137"/>
                    </a:srgbClr>
                  </a:outerShdw>
                </a:effectLst>
                <a:latin typeface="Arial" pitchFamily="34" charset="0"/>
                <a:cs typeface="Arial" pitchFamily="34" charset="0"/>
              </a:rPr>
              <a:t>Se reconoce por las siguientes personas:</a:t>
            </a:r>
          </a:p>
          <a:p>
            <a:endParaRPr lang="es-CO" dirty="0"/>
          </a:p>
        </p:txBody>
      </p:sp>
    </p:spTree>
    <p:extLst>
      <p:ext uri="{BB962C8B-B14F-4D97-AF65-F5344CB8AC3E}">
        <p14:creationId xmlns:p14="http://schemas.microsoft.com/office/powerpoint/2010/main" val="15194963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lstStyle/>
          <a:p>
            <a:r>
              <a:rPr lang="es-CO" altLang="es-CO" sz="4000" b="1" dirty="0">
                <a:solidFill>
                  <a:prstClr val="black"/>
                </a:solidFill>
                <a:effectLst>
                  <a:outerShdw blurRad="38100" dist="38100" dir="2700000" algn="tl">
                    <a:srgbClr val="C0C0C0"/>
                  </a:outerShdw>
                </a:effectLst>
                <a:latin typeface="Arial" pitchFamily="34" charset="0"/>
                <a:cs typeface="Arial" pitchFamily="34" charset="0"/>
              </a:rPr>
              <a:t>BENEFICIARIOS</a:t>
            </a:r>
            <a:endParaRPr lang="es-CO" b="1" dirty="0"/>
          </a:p>
        </p:txBody>
      </p:sp>
      <p:sp>
        <p:nvSpPr>
          <p:cNvPr id="6" name="5 Subtítulo"/>
          <p:cNvSpPr>
            <a:spLocks noGrp="1"/>
          </p:cNvSpPr>
          <p:nvPr>
            <p:ph type="subTitle" idx="1"/>
          </p:nvPr>
        </p:nvSpPr>
        <p:spPr>
          <a:xfrm>
            <a:off x="306140" y="1044328"/>
            <a:ext cx="10081120" cy="5172712"/>
          </a:xfrm>
        </p:spPr>
        <p:txBody>
          <a:bodyPr>
            <a:normAutofit fontScale="77500" lnSpcReduction="20000"/>
          </a:bodyPr>
          <a:lstStyle/>
          <a:p>
            <a:pPr marL="342786" lvl="0" indent="-342786" algn="just" defTabSz="914096">
              <a:lnSpc>
                <a:spcPct val="8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Hijos menores de cinco años, previa evaluación nutricional. </a:t>
            </a:r>
          </a:p>
          <a:p>
            <a:pPr marL="342786" lvl="0" indent="-342786" algn="just" defTabSz="914096">
              <a:lnSpc>
                <a:spcPct val="8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Hijas embarazadas que convivan y sean asistidas económicamente por el trabajador, durante la gestación y los primeros seis meses de lactancia, desde el momento que presenten la constancia de embarazo. </a:t>
            </a:r>
          </a:p>
          <a:p>
            <a:pPr marL="342786" lvl="0" indent="-342786" algn="just" defTabSz="914096">
              <a:lnSpc>
                <a:spcPct val="8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Cónyuge o compañera permanente durante la gestación y los primeros seis meses de lactancia, desde el momento que presente la constancia de embarazo. </a:t>
            </a:r>
          </a:p>
          <a:p>
            <a:pPr marL="342786" lvl="0" indent="-342786" algn="just" defTabSz="914096">
              <a:lnSpc>
                <a:spcPct val="8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 las trabajadoras afiliadas en estado de gestación y lactancia se les reconoce igualmente, por ellas y por sus hijos menores de cinco años.</a:t>
            </a:r>
          </a:p>
          <a:p>
            <a:endParaRPr lang="es-CO" dirty="0"/>
          </a:p>
        </p:txBody>
      </p:sp>
    </p:spTree>
    <p:extLst>
      <p:ext uri="{BB962C8B-B14F-4D97-AF65-F5344CB8AC3E}">
        <p14:creationId xmlns:p14="http://schemas.microsoft.com/office/powerpoint/2010/main" val="3854323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296144"/>
          </a:xfrm>
        </p:spPr>
        <p:txBody>
          <a:bodyPr>
            <a:no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PRESTACIONES A CARGO DEL SISTEMA DE SEGURIDAD SOCIAL</a:t>
            </a:r>
            <a:r>
              <a:rPr lang="es-ES"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692400"/>
            <a:ext cx="10081120" cy="4524640"/>
          </a:xfrm>
        </p:spPr>
        <p:txBody>
          <a:bodyPr>
            <a:normAutofit fontScale="92500" lnSpcReduction="20000"/>
          </a:bodyPr>
          <a:lstStyle/>
          <a:p>
            <a:pPr marL="342786" lvl="0" indent="-342786" algn="just" defTabSz="914096">
              <a:lnSpc>
                <a:spcPct val="90000"/>
              </a:lnSpc>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PRESTACIONES A CARGO DE LA E.P.S.</a:t>
            </a:r>
            <a:endParaRPr lang="es-ES" altLang="es-CO" sz="4400" u="sng" dirty="0">
              <a:solidFill>
                <a:prstClr val="black"/>
              </a:solidFill>
              <a:effectLst>
                <a:outerShdw blurRad="38100" dist="38100" dir="2700000" algn="tl">
                  <a:srgbClr val="C0C0C0"/>
                </a:outerShdw>
              </a:effectLst>
              <a:latin typeface="Arial" pitchFamily="34" charset="0"/>
              <a:cs typeface="Arial" pitchFamily="34" charset="0"/>
            </a:endParaRPr>
          </a:p>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La asistencia médica, farmacéutica, quirúrgica y hospitalaria se encuentra a cargo de la E.P.S. seleccionada voluntariamente por el trabajador de acuerdo a lo establecido en la ley 100 de 1993 y las normas que la adicionen y reglamentan.</a:t>
            </a:r>
          </a:p>
          <a:p>
            <a:endParaRPr lang="es-CO" dirty="0"/>
          </a:p>
        </p:txBody>
      </p:sp>
    </p:spTree>
    <p:extLst>
      <p:ext uri="{BB962C8B-B14F-4D97-AF65-F5344CB8AC3E}">
        <p14:creationId xmlns:p14="http://schemas.microsoft.com/office/powerpoint/2010/main" val="40555574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1"/>
            <a:ext cx="9089390" cy="1152128"/>
          </a:xfrm>
        </p:spPr>
        <p:txBody>
          <a:bodyPr>
            <a:noAutofit/>
          </a:bodyPr>
          <a:lstStyle/>
          <a:p>
            <a:r>
              <a:rPr lang="es-ES" sz="4100" b="1" dirty="0">
                <a:solidFill>
                  <a:prstClr val="black"/>
                </a:solidFill>
                <a:effectLst>
                  <a:outerShdw blurRad="38100" dist="38100" dir="2700000" algn="tl">
                    <a:srgbClr val="C0C0C0"/>
                  </a:outerShdw>
                </a:effectLst>
                <a:latin typeface="Arial" pitchFamily="34" charset="0"/>
                <a:cs typeface="Arial" pitchFamily="34" charset="0"/>
              </a:rPr>
              <a:t>PRESTACIONES A CARGO DE LA E.P.S.</a:t>
            </a:r>
            <a:endParaRPr lang="es-CO" sz="4100" dirty="0"/>
          </a:p>
        </p:txBody>
      </p:sp>
      <p:sp>
        <p:nvSpPr>
          <p:cNvPr id="6" name="5 Subtítulo"/>
          <p:cNvSpPr>
            <a:spLocks noGrp="1"/>
          </p:cNvSpPr>
          <p:nvPr>
            <p:ph type="subTitle" idx="1"/>
          </p:nvPr>
        </p:nvSpPr>
        <p:spPr>
          <a:xfrm>
            <a:off x="306140" y="1476376"/>
            <a:ext cx="10081120" cy="4740664"/>
          </a:xfrm>
        </p:spPr>
        <p:txBody>
          <a:bodyPr>
            <a:normAutofit lnSpcReduction="10000"/>
          </a:bodyPr>
          <a:lstStyle/>
          <a:p>
            <a:pPr marL="342786" lvl="0" indent="-342786" algn="just" defTabSz="914096">
              <a:lnSpc>
                <a:spcPct val="80000"/>
              </a:lnSpc>
              <a:buFont typeface="Arial" pitchFamily="34" charset="0"/>
              <a:buChar char="•"/>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AUXILIO POR ENFERMEDAD</a:t>
            </a:r>
            <a:r>
              <a:rPr lang="es-ES" altLang="es-CO" sz="4400" b="1" dirty="0">
                <a:solidFill>
                  <a:prstClr val="black"/>
                </a:solidFill>
                <a:effectLst>
                  <a:outerShdw blurRad="38100" dist="38100" dir="2700000" algn="tl">
                    <a:srgbClr val="C0C0C0"/>
                  </a:outerShdw>
                </a:effectLst>
                <a:latin typeface="Arial" pitchFamily="34" charset="0"/>
                <a:cs typeface="Arial" pitchFamily="34" charset="0"/>
              </a:rPr>
              <a:t>.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Dos primeros días al 100%, del 3 en adelante al 66.666%. Del día 91 al 180 se paga al 50%.</a:t>
            </a:r>
          </a:p>
          <a:p>
            <a:pPr marL="342786" lvl="0" indent="-342786" algn="just" defTabSz="914096">
              <a:lnSpc>
                <a:spcPct val="80000"/>
              </a:lnSpc>
              <a:buFont typeface="Arial" pitchFamily="34" charset="0"/>
              <a:buChar char="•"/>
              <a:defRPr/>
            </a:pPr>
            <a:r>
              <a:rPr lang="es-ES" altLang="es-CO" sz="4400" b="1" u="sng" dirty="0">
                <a:solidFill>
                  <a:prstClr val="black"/>
                </a:solidFill>
                <a:effectLst>
                  <a:outerShdw blurRad="38100" dist="38100" dir="2700000" algn="tl">
                    <a:srgbClr val="C0C0C0"/>
                  </a:outerShdw>
                </a:effectLst>
                <a:latin typeface="Arial" pitchFamily="34" charset="0"/>
                <a:cs typeface="Arial" pitchFamily="34" charset="0"/>
              </a:rPr>
              <a:t>AUXILIO POR MATERNIDAD</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Licencia de catorce (14) semanas en la época del parto, remunerada con el salario que devengue al entrar a disfrutar del descanso.</a:t>
            </a:r>
          </a:p>
          <a:p>
            <a:endParaRPr lang="es-CO" dirty="0"/>
          </a:p>
        </p:txBody>
      </p:sp>
    </p:spTree>
    <p:extLst>
      <p:ext uri="{BB962C8B-B14F-4D97-AF65-F5344CB8AC3E}">
        <p14:creationId xmlns:p14="http://schemas.microsoft.com/office/powerpoint/2010/main" val="351615792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5792"/>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r>
              <a:rPr lang="es-ES" sz="4500" b="1" u="sng" dirty="0">
                <a:solidFill>
                  <a:prstClr val="black"/>
                </a:solidFill>
                <a:effectLst>
                  <a:outerShdw blurRad="38100" dist="38100" dir="2700000" algn="tl">
                    <a:srgbClr val="C0C0C0"/>
                  </a:outerShdw>
                </a:effectLst>
                <a:latin typeface="Arial" pitchFamily="34" charset="0"/>
                <a:cs typeface="Arial" pitchFamily="34" charset="0"/>
              </a:rPr>
              <a:t>AUXILIO POR MATERNIDAD</a:t>
            </a:r>
            <a:endParaRPr lang="es-CO" dirty="0"/>
          </a:p>
        </p:txBody>
      </p:sp>
      <p:sp>
        <p:nvSpPr>
          <p:cNvPr id="6" name="5 Subtítulo"/>
          <p:cNvSpPr>
            <a:spLocks noGrp="1"/>
          </p:cNvSpPr>
          <p:nvPr>
            <p:ph type="subTitle" idx="1"/>
          </p:nvPr>
        </p:nvSpPr>
        <p:spPr>
          <a:xfrm>
            <a:off x="306140" y="972320"/>
            <a:ext cx="10081120" cy="5244720"/>
          </a:xfrm>
        </p:spPr>
        <p:txBody>
          <a:bodyPr>
            <a:normAutofit fontScale="85000" lnSpcReduction="10000"/>
          </a:bodyPr>
          <a:lstStyle/>
          <a:p>
            <a:pPr marL="342786" lvl="0" indent="-342786" algn="just" defTabSz="914096">
              <a:lnSpc>
                <a:spcPct val="90000"/>
              </a:lnSpc>
              <a:buFont typeface="Arial" pitchFamily="34" charset="0"/>
              <a:buChar char="•"/>
              <a:defRPr/>
            </a:pP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Se extiende a la madre adoptante y al padre adoptante sin cónyuge o compañera</a:t>
            </a:r>
          </a:p>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Llega a ser de hasta </a:t>
            </a:r>
            <a:r>
              <a:rPr lang="es-ES" altLang="es-CO" sz="4400" dirty="0" smtClean="0">
                <a:solidFill>
                  <a:prstClr val="black"/>
                </a:solidFill>
                <a:effectLst>
                  <a:outerShdw blurRad="38100" dist="38100" dir="2700000" algn="tl">
                    <a:srgbClr val="C0C0C0"/>
                  </a:outerShdw>
                </a:effectLst>
                <a:latin typeface="Arial" pitchFamily="34" charset="0"/>
                <a:cs typeface="Arial" pitchFamily="34" charset="0"/>
              </a:rPr>
              <a:t>18 </a:t>
            </a: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semanas para el caso de partos múltiples.</a:t>
            </a:r>
          </a:p>
          <a:p>
            <a:pPr marL="342786" lvl="0" indent="-342786" algn="just"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En caso de fallecimiento de la madre antes de terminar la licencia por maternidad, el empleador del padre le concederá una licencia equivalente al tiempo que falta para expirar el periodo de la licencia posterior al parto concedida a la madre.</a:t>
            </a:r>
            <a:endParaRPr lang="es-ES_tradnl" altLang="es-CO" sz="4400" dirty="0">
              <a:solidFill>
                <a:prstClr val="black"/>
              </a:solidFill>
              <a:effectLst>
                <a:outerShdw blurRad="38100" dist="38100" dir="2700000" algn="tl">
                  <a:srgbClr val="C0C0C0"/>
                </a:outerShdw>
              </a:effectLst>
              <a:latin typeface="Arial" pitchFamily="34" charset="0"/>
              <a:cs typeface="Arial" pitchFamily="34" charset="0"/>
            </a:endParaRPr>
          </a:p>
          <a:p>
            <a:endParaRPr lang="es-CO" dirty="0"/>
          </a:p>
        </p:txBody>
      </p:sp>
    </p:spTree>
    <p:extLst>
      <p:ext uri="{BB962C8B-B14F-4D97-AF65-F5344CB8AC3E}">
        <p14:creationId xmlns:p14="http://schemas.microsoft.com/office/powerpoint/2010/main" val="317773232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sz="4100" b="1" u="sng" dirty="0">
                <a:solidFill>
                  <a:prstClr val="black"/>
                </a:solidFill>
                <a:effectLst>
                  <a:outerShdw blurRad="38100" dist="38100" dir="2700000" algn="tl">
                    <a:srgbClr val="C0C0C0"/>
                  </a:outerShdw>
                </a:effectLst>
                <a:latin typeface="Arial" pitchFamily="34" charset="0"/>
                <a:cs typeface="Arial" pitchFamily="34" charset="0"/>
              </a:rPr>
              <a:t>AUXILIO   POR       MATERNIDAD</a:t>
            </a:r>
            <a:endParaRPr lang="es-CO" sz="4100" dirty="0"/>
          </a:p>
        </p:txBody>
      </p:sp>
      <p:sp>
        <p:nvSpPr>
          <p:cNvPr id="6" name="5 Subtítulo"/>
          <p:cNvSpPr>
            <a:spLocks noGrp="1"/>
          </p:cNvSpPr>
          <p:nvPr>
            <p:ph type="subTitle" idx="1"/>
          </p:nvPr>
        </p:nvSpPr>
        <p:spPr>
          <a:xfrm>
            <a:off x="306140" y="1044328"/>
            <a:ext cx="10081120" cy="5172712"/>
          </a:xfrm>
        </p:spPr>
        <p:txBody>
          <a:bodyPr>
            <a:noAutofit/>
          </a:bodyPr>
          <a:lstStyle/>
          <a:p>
            <a:pPr marL="342786" lvl="0" indent="-342786" algn="just" defTabSz="914096">
              <a:lnSpc>
                <a:spcPct val="90000"/>
              </a:lnSpc>
              <a:buFont typeface="Arial" pitchFamily="34" charset="0"/>
              <a:buChar char="•"/>
              <a:defRPr/>
            </a:pPr>
            <a:r>
              <a:rPr lang="es-ES" altLang="es-CO" sz="3900" dirty="0">
                <a:solidFill>
                  <a:prstClr val="black"/>
                </a:solidFill>
                <a:effectLst>
                  <a:outerShdw blurRad="38100" dist="38100" dir="2700000" algn="tl">
                    <a:srgbClr val="C0C0C0"/>
                  </a:outerShdw>
                </a:effectLst>
                <a:latin typeface="Arial" pitchFamily="34" charset="0"/>
                <a:cs typeface="Arial" pitchFamily="34" charset="0"/>
              </a:rPr>
              <a:t>Se otorga por lo menos dos semanas antes de la fecha probable de parto, y a su vez la empleada está obligada a iniciar la licencia de maternidad por lo menos una semana antes de la fecha probable de parto. El resto  de semanas para completar las 14 se tomarán después del parto.  </a:t>
            </a:r>
          </a:p>
          <a:p>
            <a:pPr marL="342786" lvl="0" indent="-342786" algn="just" defTabSz="914096">
              <a:lnSpc>
                <a:spcPct val="90000"/>
              </a:lnSpc>
              <a:buFont typeface="Arial" pitchFamily="34" charset="0"/>
              <a:buChar char="•"/>
              <a:defRPr/>
            </a:pPr>
            <a:r>
              <a:rPr lang="es-ES_tradnl" altLang="es-CO" sz="3900" dirty="0">
                <a:solidFill>
                  <a:prstClr val="black"/>
                </a:solidFill>
                <a:effectLst>
                  <a:outerShdw blurRad="38100" dist="38100" dir="2700000" algn="tl">
                    <a:srgbClr val="C0C0C0"/>
                  </a:outerShdw>
                </a:effectLst>
                <a:latin typeface="Arial" pitchFamily="34" charset="0"/>
                <a:cs typeface="Arial" pitchFamily="34" charset="0"/>
              </a:rPr>
              <a:t>Por razones médicas las 14 semanas pueden ser disfrutadas en el posparto. </a:t>
            </a:r>
            <a:endParaRPr lang="es-ES" altLang="es-CO" sz="3900" dirty="0">
              <a:solidFill>
                <a:prstClr val="black"/>
              </a:solidFill>
              <a:effectLst>
                <a:outerShdw blurRad="38100" dist="38100" dir="2700000" algn="tl">
                  <a:srgbClr val="C0C0C0"/>
                </a:outerShdw>
              </a:effectLst>
              <a:latin typeface="Arial" pitchFamily="34" charset="0"/>
              <a:cs typeface="Arial" pitchFamily="34" charset="0"/>
            </a:endParaRPr>
          </a:p>
          <a:p>
            <a:endParaRPr lang="es-CO" sz="3900" dirty="0"/>
          </a:p>
        </p:txBody>
      </p:sp>
    </p:spTree>
    <p:extLst>
      <p:ext uri="{BB962C8B-B14F-4D97-AF65-F5344CB8AC3E}">
        <p14:creationId xmlns:p14="http://schemas.microsoft.com/office/powerpoint/2010/main" val="25403698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Autofit/>
          </a:bodyPr>
          <a:lstStyle/>
          <a:p>
            <a:r>
              <a:rPr lang="es-ES" altLang="es-CO" sz="4100" b="1" u="sng" dirty="0">
                <a:solidFill>
                  <a:prstClr val="black"/>
                </a:solidFill>
                <a:effectLst>
                  <a:outerShdw blurRad="38100" dist="38100" dir="2700000" algn="tl">
                    <a:srgbClr val="C0C0C0"/>
                  </a:outerShdw>
                </a:effectLst>
                <a:latin typeface="Arial" pitchFamily="34" charset="0"/>
                <a:cs typeface="Arial" pitchFamily="34" charset="0"/>
              </a:rPr>
              <a:t>AUXILIO  POR PATERNIDAD</a:t>
            </a:r>
            <a:endParaRPr lang="es-CO" sz="4100" dirty="0"/>
          </a:p>
        </p:txBody>
      </p:sp>
      <p:sp>
        <p:nvSpPr>
          <p:cNvPr id="6" name="5 Subtítulo"/>
          <p:cNvSpPr>
            <a:spLocks noGrp="1"/>
          </p:cNvSpPr>
          <p:nvPr>
            <p:ph type="subTitle" idx="1"/>
          </p:nvPr>
        </p:nvSpPr>
        <p:spPr>
          <a:xfrm>
            <a:off x="306140" y="1044328"/>
            <a:ext cx="10081120" cy="5172712"/>
          </a:xfrm>
        </p:spPr>
        <p:txBody>
          <a:bodyPr>
            <a:noAutofit/>
          </a:bodyPr>
          <a:lstStyle/>
          <a:p>
            <a:pPr lvl="0" algn="just" defTabSz="914096">
              <a:lnSpc>
                <a:spcPct val="110000"/>
              </a:lnSpc>
              <a:defRPr/>
            </a:pPr>
            <a:r>
              <a:rPr lang="es-ES" altLang="es-CO" sz="3300" b="1" u="sng" dirty="0" smtClean="0">
                <a:solidFill>
                  <a:prstClr val="black"/>
                </a:solidFill>
                <a:effectLst>
                  <a:outerShdw blurRad="38100" dist="38100" dir="2700000" algn="tl">
                    <a:srgbClr val="C0C0C0"/>
                  </a:outerShdw>
                </a:effectLst>
                <a:latin typeface="Arial" pitchFamily="34" charset="0"/>
                <a:cs typeface="Arial" pitchFamily="34" charset="0"/>
              </a:rPr>
              <a:t>AUXILIO POR PATERNIDAD</a:t>
            </a:r>
            <a:r>
              <a:rPr lang="es-ES" altLang="es-CO" sz="3300" b="1" dirty="0" smtClean="0">
                <a:solidFill>
                  <a:prstClr val="black"/>
                </a:solidFill>
                <a:effectLst>
                  <a:outerShdw blurRad="38100" dist="38100" dir="2700000" algn="tl">
                    <a:srgbClr val="C0C0C0"/>
                  </a:outerShdw>
                </a:effectLst>
                <a:latin typeface="Arial" pitchFamily="34" charset="0"/>
                <a:cs typeface="Arial" pitchFamily="34" charset="0"/>
              </a:rPr>
              <a:t>. </a:t>
            </a:r>
            <a:r>
              <a:rPr lang="es-ES" altLang="es-CO" sz="3300" dirty="0" smtClean="0">
                <a:solidFill>
                  <a:prstClr val="black"/>
                </a:solidFill>
                <a:effectLst>
                  <a:outerShdw blurRad="38100" dist="38100" dir="2700000" algn="tl">
                    <a:srgbClr val="C0C0C0"/>
                  </a:outerShdw>
                </a:effectLst>
                <a:latin typeface="Arial" pitchFamily="34" charset="0"/>
                <a:cs typeface="Arial" pitchFamily="34" charset="0"/>
              </a:rPr>
              <a:t>Equivale a ocho días hábiles de licencia remunerada. Se requiere que el padre haya cotizado efectivamente durante las semanas previas al reconocimiento de la licencia remunerada de paternidad. Se paga sobre el 100% del salario que sirvió de base para las cotizaciones en el mes anterior. Es incompatible con la licencia de calamidad doméstica, de disfrutarse estos días se descuentan de la licencia de paternidad. </a:t>
            </a:r>
            <a:endParaRPr lang="es-ES" altLang="es-CO" sz="3300" b="1" dirty="0" smtClean="0">
              <a:solidFill>
                <a:prstClr val="black"/>
              </a:solidFill>
              <a:effectLst>
                <a:outerShdw blurRad="38100" dist="38100" dir="2700000" algn="tl">
                  <a:srgbClr val="C0C0C0"/>
                </a:outerShdw>
              </a:effectLst>
              <a:latin typeface="Arial" pitchFamily="34" charset="0"/>
              <a:cs typeface="Arial" pitchFamily="34" charset="0"/>
            </a:endParaRPr>
          </a:p>
          <a:p>
            <a:endParaRPr lang="es-CO" sz="3300" dirty="0"/>
          </a:p>
        </p:txBody>
      </p:sp>
    </p:spTree>
    <p:extLst>
      <p:ext uri="{BB962C8B-B14F-4D97-AF65-F5344CB8AC3E}">
        <p14:creationId xmlns:p14="http://schemas.microsoft.com/office/powerpoint/2010/main" val="179141243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080120"/>
          </a:xfrm>
        </p:spPr>
        <p:txBody>
          <a:bodyPr>
            <a:noAutofit/>
          </a:bodyPr>
          <a:lstStyle/>
          <a:p>
            <a:r>
              <a:rPr lang="es-ES" sz="4100" b="1" dirty="0">
                <a:solidFill>
                  <a:prstClr val="black"/>
                </a:solidFill>
                <a:effectLst>
                  <a:outerShdw blurRad="38100" dist="38100" dir="2700000" algn="tl">
                    <a:srgbClr val="C0C0C0"/>
                  </a:outerShdw>
                </a:effectLst>
                <a:latin typeface="Arial" pitchFamily="34" charset="0"/>
                <a:cs typeface="Arial" pitchFamily="34" charset="0"/>
              </a:rPr>
              <a:t>PRESTACIONES A CARGO DEL FONDO DE PENSIONES</a:t>
            </a:r>
            <a:r>
              <a:rPr lang="es-ES" sz="4100" dirty="0">
                <a:solidFill>
                  <a:prstClr val="black"/>
                </a:solidFill>
                <a:latin typeface="Arial" pitchFamily="34" charset="0"/>
                <a:cs typeface="Arial" pitchFamily="34" charset="0"/>
              </a:rPr>
              <a:t> </a:t>
            </a:r>
            <a:endParaRPr lang="es-CO" sz="4100" dirty="0"/>
          </a:p>
        </p:txBody>
      </p:sp>
      <p:sp>
        <p:nvSpPr>
          <p:cNvPr id="6" name="5 Subtítulo"/>
          <p:cNvSpPr>
            <a:spLocks noGrp="1"/>
          </p:cNvSpPr>
          <p:nvPr>
            <p:ph type="subTitle" idx="1"/>
          </p:nvPr>
        </p:nvSpPr>
        <p:spPr>
          <a:xfrm>
            <a:off x="306140" y="1476376"/>
            <a:ext cx="10081120" cy="4740664"/>
          </a:xfrm>
        </p:spPr>
        <p:txBody>
          <a:bodyPr>
            <a:normAutofit fontScale="92500" lnSpcReduction="10000"/>
          </a:bodyPr>
          <a:lstStyle/>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VEJEZ</a:t>
            </a:r>
          </a:p>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INDEMNIZACIÓN      SUSTITUTIVA     DE    LA PENSIÓN DE VEJEZ </a:t>
            </a:r>
          </a:p>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INVALIDEZ </a:t>
            </a:r>
          </a:p>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 INDEMNIZACIÓN      SUSTITUTIVA    DE    LA PENSIÓN DE INVALIDEZ </a:t>
            </a:r>
          </a:p>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PENSIÓN DE SOBREVIVIENTES</a:t>
            </a:r>
          </a:p>
          <a:p>
            <a:pPr marL="342786" lvl="0" indent="-342786" algn="l" defTabSz="914096">
              <a:lnSpc>
                <a:spcPct val="90000"/>
              </a:lnSpc>
              <a:buFont typeface="Arial" pitchFamily="34" charset="0"/>
              <a:buChar char="•"/>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AUXILIO FUNERARIO </a:t>
            </a:r>
          </a:p>
          <a:p>
            <a:endParaRPr lang="es-CO" dirty="0"/>
          </a:p>
        </p:txBody>
      </p:sp>
    </p:spTree>
    <p:extLst>
      <p:ext uri="{BB962C8B-B14F-4D97-AF65-F5344CB8AC3E}">
        <p14:creationId xmlns:p14="http://schemas.microsoft.com/office/powerpoint/2010/main" val="2494281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720080"/>
          </a:xfrm>
        </p:spPr>
        <p:txBody>
          <a:bodyPr>
            <a:normAutofit fontScale="90000"/>
          </a:bodyPr>
          <a:lstStyle/>
          <a:p>
            <a:pPr marL="914400" indent="-914400">
              <a:buFont typeface="+mj-lt"/>
              <a:buAutoNum type="arabicPeriod"/>
            </a:pPr>
            <a:r>
              <a:rPr lang="es-ES" altLang="es-CO" sz="4500" b="1" u="sng" dirty="0">
                <a:solidFill>
                  <a:prstClr val="black"/>
                </a:solidFill>
                <a:effectLst>
                  <a:outerShdw blurRad="38100" dist="38100" dir="2700000" algn="tl">
                    <a:srgbClr val="C0C0C0"/>
                  </a:outerShdw>
                </a:effectLst>
                <a:latin typeface="Arial" pitchFamily="34" charset="0"/>
                <a:cs typeface="Arial" pitchFamily="34" charset="0"/>
              </a:rPr>
              <a:t>ASIGNACIÓN BÁSICA</a:t>
            </a:r>
            <a:r>
              <a:rPr lang="es-ES" altLang="es-CO" sz="4500" dirty="0">
                <a:solidFill>
                  <a:prstClr val="black"/>
                </a:solidFill>
                <a:latin typeface="Arial" pitchFamily="34" charset="0"/>
                <a:cs typeface="Arial" pitchFamily="34" charset="0"/>
              </a:rPr>
              <a:t> </a:t>
            </a:r>
            <a:endParaRPr lang="es-CO" dirty="0"/>
          </a:p>
        </p:txBody>
      </p:sp>
      <p:sp>
        <p:nvSpPr>
          <p:cNvPr id="6" name="5 Subtítulo"/>
          <p:cNvSpPr>
            <a:spLocks noGrp="1"/>
          </p:cNvSpPr>
          <p:nvPr>
            <p:ph type="subTitle" idx="1"/>
          </p:nvPr>
        </p:nvSpPr>
        <p:spPr>
          <a:xfrm>
            <a:off x="306140" y="1188344"/>
            <a:ext cx="10009112" cy="5028696"/>
          </a:xfrm>
        </p:spPr>
        <p:txBody>
          <a:bodyPr>
            <a:normAutofit lnSpcReduction="10000"/>
          </a:bodyPr>
          <a:lstStyle/>
          <a:p>
            <a:pPr lvl="0" algn="just" defTabSz="914096">
              <a:lnSpc>
                <a:spcPct val="90000"/>
              </a:lnSpc>
              <a:defRPr/>
            </a:pPr>
            <a:r>
              <a:rPr lang="es-ES" altLang="es-CO" sz="4400" dirty="0">
                <a:solidFill>
                  <a:prstClr val="black"/>
                </a:solidFill>
                <a:effectLst>
                  <a:outerShdw blurRad="38100" dist="38100" dir="2700000" algn="tl">
                    <a:srgbClr val="C0C0C0"/>
                  </a:outerShdw>
                </a:effectLst>
                <a:latin typeface="Arial" pitchFamily="34" charset="0"/>
                <a:cs typeface="Arial" pitchFamily="34" charset="0"/>
              </a:rPr>
              <a:t>Todo cargo tiene una asignación básica, determinada por sus funciones, tareas, competencias laborales y responsabilidades, así como por los requisitos de conocimientos y experiencia requeridos para su ejercicio, según nivel, denominación, código y grado fijado por la autoridad competente para crearlo.</a:t>
            </a:r>
            <a:r>
              <a:rPr lang="es-ES" altLang="es-CO" sz="4400" dirty="0">
                <a:solidFill>
                  <a:prstClr val="black"/>
                </a:solidFill>
                <a:latin typeface="Arial" pitchFamily="34" charset="0"/>
                <a:cs typeface="Arial" pitchFamily="34" charset="0"/>
              </a:rPr>
              <a:t> </a:t>
            </a:r>
          </a:p>
          <a:p>
            <a:endParaRPr lang="es-CO" dirty="0"/>
          </a:p>
        </p:txBody>
      </p:sp>
    </p:spTree>
    <p:extLst>
      <p:ext uri="{BB962C8B-B14F-4D97-AF65-F5344CB8AC3E}">
        <p14:creationId xmlns:p14="http://schemas.microsoft.com/office/powerpoint/2010/main" val="165949802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080120"/>
          </a:xfrm>
        </p:spPr>
        <p:txBody>
          <a:bodyPr>
            <a:noAutofit/>
          </a:bodyPr>
          <a:lstStyle/>
          <a:p>
            <a:r>
              <a:rPr lang="es-ES_tradnl" altLang="es-CO" sz="4100" b="1" dirty="0">
                <a:solidFill>
                  <a:prstClr val="black"/>
                </a:solidFill>
                <a:effectLst>
                  <a:outerShdw blurRad="38100" dist="38100" dir="2700000" algn="tl">
                    <a:srgbClr val="C0C0C0"/>
                  </a:outerShdw>
                </a:effectLst>
                <a:latin typeface="Arial" pitchFamily="34" charset="0"/>
                <a:cs typeface="Arial" pitchFamily="34" charset="0"/>
              </a:rPr>
              <a:t>RÉGIMEN DE TRANSICIÓN PENSIONAL</a:t>
            </a:r>
            <a:endParaRPr lang="es-CO" sz="4100" dirty="0"/>
          </a:p>
        </p:txBody>
      </p:sp>
      <p:sp>
        <p:nvSpPr>
          <p:cNvPr id="6" name="5 Subtítulo"/>
          <p:cNvSpPr>
            <a:spLocks noGrp="1"/>
          </p:cNvSpPr>
          <p:nvPr>
            <p:ph type="subTitle" idx="1"/>
          </p:nvPr>
        </p:nvSpPr>
        <p:spPr>
          <a:xfrm>
            <a:off x="306140" y="1476376"/>
            <a:ext cx="10081120" cy="4740664"/>
          </a:xfrm>
        </p:spPr>
        <p:txBody>
          <a:bodyPr>
            <a:noAutofit/>
          </a:bodyPr>
          <a:lstStyle/>
          <a:p>
            <a:pPr marL="342786" lvl="0" indent="-342786" algn="just" defTabSz="914096">
              <a:buFont typeface="Arial" pitchFamily="34" charset="0"/>
              <a:buChar char="•"/>
              <a:defRPr/>
            </a:pP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SE RESPETA EDAD, TIEMPO DE SERVICIO Y MONTO DE PENSIÓN (%) DEL RÉGIMEN ANTERIOR.</a:t>
            </a:r>
          </a:p>
          <a:p>
            <a:pPr marL="342786" lvl="0" indent="-342786" algn="just" defTabSz="914096">
              <a:buFont typeface="Arial" pitchFamily="34" charset="0"/>
              <a:buChar char="•"/>
              <a:defRPr/>
            </a:pPr>
            <a:r>
              <a:rPr lang="es-ES_tradnl" altLang="es-CO" sz="4400" b="1" dirty="0">
                <a:solidFill>
                  <a:prstClr val="black"/>
                </a:solidFill>
                <a:effectLst>
                  <a:outerShdw blurRad="38100" dist="38100" dir="2700000" algn="tl">
                    <a:srgbClr val="C0C0C0"/>
                  </a:outerShdw>
                </a:effectLst>
                <a:latin typeface="Arial" pitchFamily="34" charset="0"/>
                <a:cs typeface="Arial" pitchFamily="34" charset="0"/>
              </a:rPr>
              <a:t>LEY 100 DE 1993:</a:t>
            </a:r>
            <a:r>
              <a:rPr lang="es-ES_tradnl" altLang="es-CO" sz="4400" dirty="0">
                <a:solidFill>
                  <a:prstClr val="black"/>
                </a:solidFill>
                <a:effectLst>
                  <a:outerShdw blurRad="38100" dist="38100" dir="2700000" algn="tl">
                    <a:srgbClr val="C0C0C0"/>
                  </a:outerShdw>
                </a:effectLst>
                <a:latin typeface="Arial" pitchFamily="34" charset="0"/>
                <a:cs typeface="Arial" pitchFamily="34" charset="0"/>
              </a:rPr>
              <a:t> TENER 15 AÑOS DE SERVICIO O APORTES O 35 AÑOS DE EDAD SI ES MUJER O 40 SI ES HOMBRE.</a:t>
            </a:r>
          </a:p>
          <a:p>
            <a:endParaRPr lang="es-CO" sz="4400" dirty="0"/>
          </a:p>
        </p:txBody>
      </p:sp>
    </p:spTree>
    <p:extLst>
      <p:ext uri="{BB962C8B-B14F-4D97-AF65-F5344CB8AC3E}">
        <p14:creationId xmlns:p14="http://schemas.microsoft.com/office/powerpoint/2010/main" val="314799674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a:xfrm>
            <a:off x="802005" y="180232"/>
            <a:ext cx="9089390" cy="1296144"/>
          </a:xfrm>
        </p:spPr>
        <p:txBody>
          <a:bodyPr>
            <a:noAutofit/>
          </a:bodyPr>
          <a:lstStyle/>
          <a:p>
            <a:r>
              <a:rPr lang="es-ES" altLang="es-CO" sz="4100" b="1" dirty="0">
                <a:solidFill>
                  <a:prstClr val="black"/>
                </a:solidFill>
                <a:effectLst>
                  <a:outerShdw blurRad="38100" dist="38100" dir="2700000" algn="tl">
                    <a:srgbClr val="C0C0C0"/>
                  </a:outerShdw>
                </a:effectLst>
                <a:latin typeface="Arial" pitchFamily="34" charset="0"/>
                <a:cs typeface="Arial" pitchFamily="34" charset="0"/>
              </a:rPr>
              <a:t>PRESTACIONES A CARGO DE LA ARL</a:t>
            </a:r>
            <a:endParaRPr lang="es-CO" sz="4100" dirty="0"/>
          </a:p>
        </p:txBody>
      </p:sp>
      <p:sp>
        <p:nvSpPr>
          <p:cNvPr id="6" name="5 Subtítulo"/>
          <p:cNvSpPr>
            <a:spLocks noGrp="1"/>
          </p:cNvSpPr>
          <p:nvPr>
            <p:ph type="subTitle" idx="1"/>
          </p:nvPr>
        </p:nvSpPr>
        <p:spPr>
          <a:xfrm>
            <a:off x="306140" y="1548384"/>
            <a:ext cx="10081120" cy="4668656"/>
          </a:xfrm>
        </p:spPr>
        <p:txBody>
          <a:bodyPr>
            <a:normAutofit fontScale="77500" lnSpcReduction="20000"/>
          </a:bodyPr>
          <a:lstStyle/>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Asistencia médica, quirúrgica, terapéutica y farmacéutica. </a:t>
            </a:r>
          </a:p>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Subsidio por incapacidad temporal.</a:t>
            </a:r>
          </a:p>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Indemnización por incapacidad permanente. </a:t>
            </a:r>
          </a:p>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Pensión de invalidez. </a:t>
            </a:r>
          </a:p>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Pensión de sobrevivientes.  </a:t>
            </a:r>
          </a:p>
          <a:p>
            <a:pPr marL="342786" lvl="0" indent="-342786" algn="just" defTabSz="914096">
              <a:buFont typeface="Arial" pitchFamily="34" charset="0"/>
              <a:buChar char="•"/>
              <a:defRPr/>
            </a:pPr>
            <a:r>
              <a:rPr lang="es-ES" altLang="es-CO" sz="5200" dirty="0">
                <a:solidFill>
                  <a:prstClr val="black"/>
                </a:solidFill>
                <a:effectLst>
                  <a:outerShdw blurRad="38100" dist="38100" dir="2700000" algn="tl">
                    <a:srgbClr val="C0C0C0"/>
                  </a:outerShdw>
                </a:effectLst>
                <a:latin typeface="Arial" pitchFamily="34" charset="0"/>
                <a:cs typeface="Arial" pitchFamily="34" charset="0"/>
              </a:rPr>
              <a:t>Auxilio funerario. </a:t>
            </a:r>
          </a:p>
          <a:p>
            <a:endParaRPr lang="es-CO" dirty="0"/>
          </a:p>
        </p:txBody>
      </p:sp>
    </p:spTree>
    <p:extLst>
      <p:ext uri="{BB962C8B-B14F-4D97-AF65-F5344CB8AC3E}">
        <p14:creationId xmlns:p14="http://schemas.microsoft.com/office/powerpoint/2010/main" val="110030612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LOSORIOAR\My Documents\Gobernación\iDENTIDAD\PLANTILLA-POWER-PONIN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700140" cy="7561263"/>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ctrTitle"/>
          </p:nvPr>
        </p:nvSpPr>
        <p:spPr/>
        <p:txBody>
          <a:bodyPr>
            <a:noAutofit/>
          </a:bodyPr>
          <a:lstStyle/>
          <a:p>
            <a:r>
              <a:rPr lang="es-ES_tradnl" altLang="es-CO" sz="8000" b="1" dirty="0">
                <a:solidFill>
                  <a:prstClr val="black"/>
                </a:solidFill>
                <a:effectLst>
                  <a:outerShdw blurRad="38100" dist="38100" dir="2700000" algn="tl">
                    <a:srgbClr val="000000">
                      <a:alpha val="43137"/>
                    </a:srgbClr>
                  </a:outerShdw>
                </a:effectLst>
                <a:latin typeface="Arial" pitchFamily="34" charset="0"/>
                <a:cs typeface="Arial" pitchFamily="34" charset="0"/>
              </a:rPr>
              <a:t>MUCHAS GRACIAS POR SU ATENCIÓN</a:t>
            </a:r>
            <a:endParaRPr lang="es-CO" sz="8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8202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NTILLA-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PLANTILLA-POWER-POINT</Template>
  <TotalTime>702</TotalTime>
  <Words>5170</Words>
  <Application>Microsoft Office PowerPoint</Application>
  <PresentationFormat>Personalizado</PresentationFormat>
  <Paragraphs>349</Paragraphs>
  <Slides>92</Slides>
  <Notes>92</Notes>
  <HiddenSlides>0</HiddenSlides>
  <MMClips>0</MMClips>
  <ScaleCrop>false</ScaleCrop>
  <HeadingPairs>
    <vt:vector size="4" baseType="variant">
      <vt:variant>
        <vt:lpstr>Tema</vt:lpstr>
      </vt:variant>
      <vt:variant>
        <vt:i4>1</vt:i4>
      </vt:variant>
      <vt:variant>
        <vt:lpstr>Títulos de diapositiva</vt:lpstr>
      </vt:variant>
      <vt:variant>
        <vt:i4>92</vt:i4>
      </vt:variant>
    </vt:vector>
  </HeadingPairs>
  <TitlesOfParts>
    <vt:vector size="93" baseType="lpstr">
      <vt:lpstr>PLANTILLA-POWER-POINT</vt:lpstr>
      <vt:lpstr>RÉGIMEN SALARIAL Y RÉGIMEN DE PRESTACIONES SOCIALES</vt:lpstr>
      <vt:lpstr>COMPETENCIA</vt:lpstr>
      <vt:lpstr>COMPETENCIA</vt:lpstr>
      <vt:lpstr>COMPETENCIA</vt:lpstr>
      <vt:lpstr>NORMATIVIDAD</vt:lpstr>
      <vt:lpstr>REGIMEN SALARIAL</vt:lpstr>
      <vt:lpstr>REGIMEN SALARIAL</vt:lpstr>
      <vt:lpstr>RÉGIMEN SALARIAL</vt:lpstr>
      <vt:lpstr>ASIGNACIÓN BÁSICA </vt:lpstr>
      <vt:lpstr>JORNADA NOCTURNA</vt:lpstr>
      <vt:lpstr>TRABAJO SUPLEMENTARIO </vt:lpstr>
      <vt:lpstr>TRABAJO SUPLEMENTARIO</vt:lpstr>
      <vt:lpstr>TRABAJO SUPLEMENTARIO</vt:lpstr>
      <vt:lpstr>TRABAJO EN DÍAS DE DESCANSO OBLIGATORIO</vt:lpstr>
      <vt:lpstr>TRABAJO EN DÍAS DE DESCANSO OBLIGATORIO</vt:lpstr>
      <vt:lpstr>TRABAJO EN DÍAS DE DESCANSO OBLIGATORIO</vt:lpstr>
      <vt:lpstr>VIÁTICOS</vt:lpstr>
      <vt:lpstr>VIÁTICOS</vt:lpstr>
      <vt:lpstr>VIÁTICOS</vt:lpstr>
      <vt:lpstr>PRIMA DE SERVICIOS</vt:lpstr>
      <vt:lpstr>PRIMA DE SERVICIOS</vt:lpstr>
      <vt:lpstr>PRIMA DE SERVICIOS</vt:lpstr>
      <vt:lpstr>PRIMA DE SERVICIOS</vt:lpstr>
      <vt:lpstr>PRIMA DE VIDA CARA</vt:lpstr>
      <vt:lpstr>PRIMA DE VIDA CARA</vt:lpstr>
      <vt:lpstr>PRIMA DE VIDA CARA</vt:lpstr>
      <vt:lpstr>SUBSIDIO DE ALIMENTACIÓN </vt:lpstr>
      <vt:lpstr>SUBSIDIO DE ALIMENTACIÓN</vt:lpstr>
      <vt:lpstr>AUXILIO DE TRANSPORTE </vt:lpstr>
      <vt:lpstr>AUXILIO DE TRANSPORTE</vt:lpstr>
      <vt:lpstr>AUXILIO DE TRANSPORTE</vt:lpstr>
      <vt:lpstr>BONIFICACIÓN POR SERVICIOS PRESTADOS</vt:lpstr>
      <vt:lpstr>BONIFICACIÓN POR SERVICIOS PRESTADOS</vt:lpstr>
      <vt:lpstr>BONIFICACIÓN POR SERVICIOS PRESTADOS</vt:lpstr>
      <vt:lpstr>BONIFICACIÓN POR SERVICIOS PRESTADOS</vt:lpstr>
      <vt:lpstr>BONIFICACIÓN POR SERVICIOS PRESTADOS</vt:lpstr>
      <vt:lpstr>REGIMEN PRESTACIONES SOCIALES</vt:lpstr>
      <vt:lpstr>REGIMEN PRESTACIONES SOCIALES</vt:lpstr>
      <vt:lpstr>PRESTACIONES SOCIALES</vt:lpstr>
      <vt:lpstr>PRESTACIONES SOCIALES</vt:lpstr>
      <vt:lpstr>PRESTACIONES SOCIALES</vt:lpstr>
      <vt:lpstr>PRESTACIONES SOCIALES</vt:lpstr>
      <vt:lpstr>VACACIONES</vt:lpstr>
      <vt:lpstr>VACACIONES</vt:lpstr>
      <vt:lpstr>VACACIONES</vt:lpstr>
      <vt:lpstr>VACACIONES</vt:lpstr>
      <vt:lpstr>VACACIONES</vt:lpstr>
      <vt:lpstr>VACACIONES</vt:lpstr>
      <vt:lpstr>VACACIONES</vt:lpstr>
      <vt:lpstr>VACACIONES</vt:lpstr>
      <vt:lpstr>PRIMA DE VACACIONES </vt:lpstr>
      <vt:lpstr>PRIMA DE VACACIONES</vt:lpstr>
      <vt:lpstr>PRIMA DE VACACIONES</vt:lpstr>
      <vt:lpstr>BONIFICACIÓN ESPECIAL DE RECREACIÓN </vt:lpstr>
      <vt:lpstr>BONIFICACIÓN ESPECIAL DE RECREACIÓN</vt:lpstr>
      <vt:lpstr>BONIFICACIÓN ESPECIAL DE RECREACIÓN</vt:lpstr>
      <vt:lpstr>PRIMA DE NAVIDAD</vt:lpstr>
      <vt:lpstr>PRIMA DE NAVIDAD</vt:lpstr>
      <vt:lpstr>PRIMA DE NAVIDAD</vt:lpstr>
      <vt:lpstr>AUXILIO DE CESANTÍA </vt:lpstr>
      <vt:lpstr>AUXILIO DE CESANTÍA</vt:lpstr>
      <vt:lpstr>AUXILIO DE CESANTÍA</vt:lpstr>
      <vt:lpstr>AUXILIO DE CESANTÍA</vt:lpstr>
      <vt:lpstr>AUXILIO DE CESANTÍA</vt:lpstr>
      <vt:lpstr>AUXILIO DE CESANTÍA</vt:lpstr>
      <vt:lpstr>AUXILIO DE CESANTÍA</vt:lpstr>
      <vt:lpstr>AUXILIO DE CESANTÍA</vt:lpstr>
      <vt:lpstr>AUXILIO DE CESANTÍA</vt:lpstr>
      <vt:lpstr>INTERÉS A LA CESANTÍA </vt:lpstr>
      <vt:lpstr>INTERÉS A LA CESANTÍA</vt:lpstr>
      <vt:lpstr>CALZADO Y VESTIDO DE LABOR </vt:lpstr>
      <vt:lpstr>CALZADO Y VESTIDO DE LABOR</vt:lpstr>
      <vt:lpstr>PRESTACIÓN A CARGO DE LA CAJA DE COMPENSACIÓN  FAMILIAR </vt:lpstr>
      <vt:lpstr>Cuota monetaria ordinaria</vt:lpstr>
      <vt:lpstr>BENEFICIARIOS</vt:lpstr>
      <vt:lpstr>BENEFICIARIOS</vt:lpstr>
      <vt:lpstr>Cuota monetaria especial (para beneficiarios con invalidez o capacidad física o mental disminuida).</vt:lpstr>
      <vt:lpstr>Cuota monetaria extraordinaria por muerte de trabajador beneficiario de subsidio</vt:lpstr>
      <vt:lpstr>Cuota monetaria extraordinaria por muerte de persona a cargo beneficiaria</vt:lpstr>
      <vt:lpstr>Cuota monetaria simultánea (Reconocimiento de cuota a ambos cónyuges).</vt:lpstr>
      <vt:lpstr>LIMITES</vt:lpstr>
      <vt:lpstr>Subsidio en especie (Comprobante nutricional)</vt:lpstr>
      <vt:lpstr>BENEFICIARIOS</vt:lpstr>
      <vt:lpstr>PRESTACIONES A CARGO DEL SISTEMA DE SEGURIDAD SOCIAL </vt:lpstr>
      <vt:lpstr>PRESTACIONES A CARGO DE LA E.P.S.</vt:lpstr>
      <vt:lpstr>AUXILIO POR MATERNIDAD</vt:lpstr>
      <vt:lpstr>AUXILIO   POR       MATERNIDAD</vt:lpstr>
      <vt:lpstr>AUXILIO  POR PATERNIDAD</vt:lpstr>
      <vt:lpstr>PRESTACIONES A CARGO DEL FONDO DE PENSIONES </vt:lpstr>
      <vt:lpstr>RÉGIMEN DE TRANSICIÓN PENSIONAL</vt:lpstr>
      <vt:lpstr>PRESTACIONES A CARGO DE LA ARL</vt:lpstr>
      <vt:lpstr>MUCHAS GRACIAS POR SU ATENCIÓN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ANDRES STIBEL LOPEZ AGUDELO</dc:creator>
  <cp:lastModifiedBy>JUAN EUGENIO MAYA LEMA</cp:lastModifiedBy>
  <cp:revision>85</cp:revision>
  <dcterms:created xsi:type="dcterms:W3CDTF">2016-05-27T14:55:43Z</dcterms:created>
  <dcterms:modified xsi:type="dcterms:W3CDTF">2017-01-06T19:11:25Z</dcterms:modified>
</cp:coreProperties>
</file>