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89" r:id="rId3"/>
    <p:sldId id="274" r:id="rId4"/>
    <p:sldId id="285" r:id="rId5"/>
    <p:sldId id="287" r:id="rId6"/>
    <p:sldId id="288" r:id="rId7"/>
    <p:sldId id="286" r:id="rId8"/>
    <p:sldId id="284" r:id="rId9"/>
    <p:sldId id="283" r:id="rId10"/>
    <p:sldId id="282" r:id="rId11"/>
    <p:sldId id="281" r:id="rId12"/>
    <p:sldId id="280" r:id="rId13"/>
    <p:sldId id="279" r:id="rId14"/>
    <p:sldId id="278" r:id="rId15"/>
    <p:sldId id="277" r:id="rId16"/>
    <p:sldId id="276" r:id="rId17"/>
    <p:sldId id="275" r:id="rId18"/>
    <p:sldId id="270" r:id="rId19"/>
    <p:sldId id="271" r:id="rId20"/>
    <p:sldId id="272" r:id="rId21"/>
    <p:sldId id="273" r:id="rId22"/>
    <p:sldId id="269" r:id="rId23"/>
    <p:sldId id="268" r:id="rId24"/>
    <p:sldId id="290" r:id="rId25"/>
    <p:sldId id="291" r:id="rId26"/>
    <p:sldId id="292" r:id="rId27"/>
    <p:sldId id="293" r:id="rId28"/>
    <p:sldId id="294" r:id="rId29"/>
    <p:sldId id="296" r:id="rId30"/>
    <p:sldId id="267" r:id="rId31"/>
  </p:sldIdLst>
  <p:sldSz cx="10693400" cy="7561263"/>
  <p:notesSz cx="6858000" cy="9144000"/>
  <p:defaultTextStyle>
    <a:defPPr>
      <a:defRPr lang="es-CO"/>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382">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288" y="-1008"/>
      </p:cViewPr>
      <p:guideLst>
        <p:guide orient="horz" pos="2382"/>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02005" y="2348893"/>
            <a:ext cx="9089390" cy="1620771"/>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604010" y="4284716"/>
            <a:ext cx="7485380" cy="1932323"/>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B6420657-ED6A-4ECF-A1DE-55E2D6DAA175}" type="datetimeFigureOut">
              <a:rPr lang="es-CO" smtClean="0"/>
              <a:pPr/>
              <a:t>11/01/2017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029BD10-C6A8-42DE-89AB-968C48F13CC0}" type="slidenum">
              <a:rPr lang="es-CO" smtClean="0"/>
              <a:pPr/>
              <a:t>‹Nº›</a:t>
            </a:fld>
            <a:endParaRPr lang="es-CO"/>
          </a:p>
        </p:txBody>
      </p:sp>
    </p:spTree>
    <p:extLst>
      <p:ext uri="{BB962C8B-B14F-4D97-AF65-F5344CB8AC3E}">
        <p14:creationId xmlns:p14="http://schemas.microsoft.com/office/powerpoint/2010/main" val="3850319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6420657-ED6A-4ECF-A1DE-55E2D6DAA175}" type="datetimeFigureOut">
              <a:rPr lang="es-CO" smtClean="0"/>
              <a:pPr/>
              <a:t>11/01/2017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029BD10-C6A8-42DE-89AB-968C48F13CC0}" type="slidenum">
              <a:rPr lang="es-CO" smtClean="0"/>
              <a:pPr/>
              <a:t>‹Nº›</a:t>
            </a:fld>
            <a:endParaRPr lang="es-CO"/>
          </a:p>
        </p:txBody>
      </p:sp>
    </p:spTree>
    <p:extLst>
      <p:ext uri="{BB962C8B-B14F-4D97-AF65-F5344CB8AC3E}">
        <p14:creationId xmlns:p14="http://schemas.microsoft.com/office/powerpoint/2010/main" val="1850631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752715" y="302802"/>
            <a:ext cx="2406015" cy="6451578"/>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534670" y="302802"/>
            <a:ext cx="7039822" cy="645157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6420657-ED6A-4ECF-A1DE-55E2D6DAA175}" type="datetimeFigureOut">
              <a:rPr lang="es-CO" smtClean="0"/>
              <a:pPr/>
              <a:t>11/01/2017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029BD10-C6A8-42DE-89AB-968C48F13CC0}" type="slidenum">
              <a:rPr lang="es-CO" smtClean="0"/>
              <a:pPr/>
              <a:t>‹Nº›</a:t>
            </a:fld>
            <a:endParaRPr lang="es-CO"/>
          </a:p>
        </p:txBody>
      </p:sp>
    </p:spTree>
    <p:extLst>
      <p:ext uri="{BB962C8B-B14F-4D97-AF65-F5344CB8AC3E}">
        <p14:creationId xmlns:p14="http://schemas.microsoft.com/office/powerpoint/2010/main" val="766649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6420657-ED6A-4ECF-A1DE-55E2D6DAA175}" type="datetimeFigureOut">
              <a:rPr lang="es-CO" smtClean="0"/>
              <a:pPr/>
              <a:t>11/01/2017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029BD10-C6A8-42DE-89AB-968C48F13CC0}" type="slidenum">
              <a:rPr lang="es-CO" smtClean="0"/>
              <a:pPr/>
              <a:t>‹Nº›</a:t>
            </a:fld>
            <a:endParaRPr lang="es-CO"/>
          </a:p>
        </p:txBody>
      </p:sp>
    </p:spTree>
    <p:extLst>
      <p:ext uri="{BB962C8B-B14F-4D97-AF65-F5344CB8AC3E}">
        <p14:creationId xmlns:p14="http://schemas.microsoft.com/office/powerpoint/2010/main" val="1044610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844705" y="4858812"/>
            <a:ext cx="9089390" cy="1501751"/>
          </a:xfrm>
        </p:spPr>
        <p:txBody>
          <a:bodyPr anchor="t"/>
          <a:lstStyle>
            <a:lvl1pPr algn="l">
              <a:defRPr sz="46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844705" y="3204786"/>
            <a:ext cx="9089390" cy="1654026"/>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6420657-ED6A-4ECF-A1DE-55E2D6DAA175}" type="datetimeFigureOut">
              <a:rPr lang="es-CO" smtClean="0"/>
              <a:pPr/>
              <a:t>11/01/2017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029BD10-C6A8-42DE-89AB-968C48F13CC0}" type="slidenum">
              <a:rPr lang="es-CO" smtClean="0"/>
              <a:pPr/>
              <a:t>‹Nº›</a:t>
            </a:fld>
            <a:endParaRPr lang="es-CO"/>
          </a:p>
        </p:txBody>
      </p:sp>
    </p:spTree>
    <p:extLst>
      <p:ext uri="{BB962C8B-B14F-4D97-AF65-F5344CB8AC3E}">
        <p14:creationId xmlns:p14="http://schemas.microsoft.com/office/powerpoint/2010/main" val="2594111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534670"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5435812"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B6420657-ED6A-4ECF-A1DE-55E2D6DAA175}" type="datetimeFigureOut">
              <a:rPr lang="es-CO" smtClean="0"/>
              <a:pPr/>
              <a:t>11/01/2017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029BD10-C6A8-42DE-89AB-968C48F13CC0}" type="slidenum">
              <a:rPr lang="es-CO" smtClean="0"/>
              <a:pPr/>
              <a:t>‹Nº›</a:t>
            </a:fld>
            <a:endParaRPr lang="es-CO"/>
          </a:p>
        </p:txBody>
      </p:sp>
    </p:spTree>
    <p:extLst>
      <p:ext uri="{BB962C8B-B14F-4D97-AF65-F5344CB8AC3E}">
        <p14:creationId xmlns:p14="http://schemas.microsoft.com/office/powerpoint/2010/main" val="1431923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534670" y="1692533"/>
            <a:ext cx="4724775"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534670" y="2397901"/>
            <a:ext cx="4724775"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5432099" y="1692533"/>
            <a:ext cx="4726631"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5432099" y="2397901"/>
            <a:ext cx="4726631"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B6420657-ED6A-4ECF-A1DE-55E2D6DAA175}" type="datetimeFigureOut">
              <a:rPr lang="es-CO" smtClean="0"/>
              <a:pPr/>
              <a:t>11/01/2017</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4029BD10-C6A8-42DE-89AB-968C48F13CC0}" type="slidenum">
              <a:rPr lang="es-CO" smtClean="0"/>
              <a:pPr/>
              <a:t>‹Nº›</a:t>
            </a:fld>
            <a:endParaRPr lang="es-CO"/>
          </a:p>
        </p:txBody>
      </p:sp>
    </p:spTree>
    <p:extLst>
      <p:ext uri="{BB962C8B-B14F-4D97-AF65-F5344CB8AC3E}">
        <p14:creationId xmlns:p14="http://schemas.microsoft.com/office/powerpoint/2010/main" val="319383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B6420657-ED6A-4ECF-A1DE-55E2D6DAA175}" type="datetimeFigureOut">
              <a:rPr lang="es-CO" smtClean="0"/>
              <a:pPr/>
              <a:t>11/01/2017</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4029BD10-C6A8-42DE-89AB-968C48F13CC0}" type="slidenum">
              <a:rPr lang="es-CO" smtClean="0"/>
              <a:pPr/>
              <a:t>‹Nº›</a:t>
            </a:fld>
            <a:endParaRPr lang="es-CO"/>
          </a:p>
        </p:txBody>
      </p:sp>
    </p:spTree>
    <p:extLst>
      <p:ext uri="{BB962C8B-B14F-4D97-AF65-F5344CB8AC3E}">
        <p14:creationId xmlns:p14="http://schemas.microsoft.com/office/powerpoint/2010/main" val="957540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6420657-ED6A-4ECF-A1DE-55E2D6DAA175}" type="datetimeFigureOut">
              <a:rPr lang="es-CO" smtClean="0"/>
              <a:pPr/>
              <a:t>11/01/2017</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4029BD10-C6A8-42DE-89AB-968C48F13CC0}" type="slidenum">
              <a:rPr lang="es-CO" smtClean="0"/>
              <a:pPr/>
              <a:t>‹Nº›</a:t>
            </a:fld>
            <a:endParaRPr lang="es-CO"/>
          </a:p>
        </p:txBody>
      </p:sp>
    </p:spTree>
    <p:extLst>
      <p:ext uri="{BB962C8B-B14F-4D97-AF65-F5344CB8AC3E}">
        <p14:creationId xmlns:p14="http://schemas.microsoft.com/office/powerpoint/2010/main" val="1707255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4671" y="301050"/>
            <a:ext cx="3518055" cy="1281214"/>
          </a:xfrm>
        </p:spPr>
        <p:txBody>
          <a:bodyPr anchor="b"/>
          <a:lstStyle>
            <a:lvl1pPr algn="l">
              <a:defRPr sz="23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4180822" y="301051"/>
            <a:ext cx="5977908" cy="64533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534671" y="1582265"/>
            <a:ext cx="3518055" cy="517211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6420657-ED6A-4ECF-A1DE-55E2D6DAA175}" type="datetimeFigureOut">
              <a:rPr lang="es-CO" smtClean="0"/>
              <a:pPr/>
              <a:t>11/01/2017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029BD10-C6A8-42DE-89AB-968C48F13CC0}" type="slidenum">
              <a:rPr lang="es-CO" smtClean="0"/>
              <a:pPr/>
              <a:t>‹Nº›</a:t>
            </a:fld>
            <a:endParaRPr lang="es-CO"/>
          </a:p>
        </p:txBody>
      </p:sp>
    </p:spTree>
    <p:extLst>
      <p:ext uri="{BB962C8B-B14F-4D97-AF65-F5344CB8AC3E}">
        <p14:creationId xmlns:p14="http://schemas.microsoft.com/office/powerpoint/2010/main" val="2465441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095981" y="5292884"/>
            <a:ext cx="6416040" cy="624855"/>
          </a:xfrm>
        </p:spPr>
        <p:txBody>
          <a:bodyPr anchor="b"/>
          <a:lstStyle>
            <a:lvl1pPr algn="l">
              <a:defRPr sz="23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2095981" y="675613"/>
            <a:ext cx="6416040" cy="4536758"/>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lang="es-ES" smtClean="0"/>
              <a:t>Haga clic en el icono para agregar una imagen</a:t>
            </a:r>
            <a:endParaRPr lang="es-CO"/>
          </a:p>
        </p:txBody>
      </p:sp>
      <p:sp>
        <p:nvSpPr>
          <p:cNvPr id="4" name="3 Marcador de texto"/>
          <p:cNvSpPr>
            <a:spLocks noGrp="1"/>
          </p:cNvSpPr>
          <p:nvPr>
            <p:ph type="body" sz="half" idx="2"/>
          </p:nvPr>
        </p:nvSpPr>
        <p:spPr>
          <a:xfrm>
            <a:off x="2095981" y="5917739"/>
            <a:ext cx="6416040" cy="88739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6420657-ED6A-4ECF-A1DE-55E2D6DAA175}" type="datetimeFigureOut">
              <a:rPr lang="es-CO" smtClean="0"/>
              <a:pPr/>
              <a:t>11/01/2017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029BD10-C6A8-42DE-89AB-968C48F13CC0}" type="slidenum">
              <a:rPr lang="es-CO" smtClean="0"/>
              <a:pPr/>
              <a:t>‹Nº›</a:t>
            </a:fld>
            <a:endParaRPr lang="es-CO"/>
          </a:p>
        </p:txBody>
      </p:sp>
    </p:spTree>
    <p:extLst>
      <p:ext uri="{BB962C8B-B14F-4D97-AF65-F5344CB8AC3E}">
        <p14:creationId xmlns:p14="http://schemas.microsoft.com/office/powerpoint/2010/main" val="3186960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534670" y="302801"/>
            <a:ext cx="9624060" cy="1260211"/>
          </a:xfrm>
          <a:prstGeom prst="rect">
            <a:avLst/>
          </a:prstGeom>
        </p:spPr>
        <p:txBody>
          <a:bodyPr vert="horz" lIns="104306" tIns="52153" rIns="104306" bIns="52153"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534670" y="1764295"/>
            <a:ext cx="9624060" cy="4990084"/>
          </a:xfrm>
          <a:prstGeom prst="rect">
            <a:avLst/>
          </a:prstGeom>
        </p:spPr>
        <p:txBody>
          <a:bodyPr vert="horz" lIns="104306" tIns="52153" rIns="104306" bIns="52153"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534670" y="7008171"/>
            <a:ext cx="2495127" cy="402567"/>
          </a:xfrm>
          <a:prstGeom prst="rect">
            <a:avLst/>
          </a:prstGeom>
        </p:spPr>
        <p:txBody>
          <a:bodyPr vert="horz" lIns="104306" tIns="52153" rIns="104306" bIns="52153" rtlCol="0" anchor="ctr"/>
          <a:lstStyle>
            <a:lvl1pPr algn="l">
              <a:defRPr sz="1400">
                <a:solidFill>
                  <a:schemeClr val="tx1">
                    <a:tint val="75000"/>
                  </a:schemeClr>
                </a:solidFill>
              </a:defRPr>
            </a:lvl1pPr>
          </a:lstStyle>
          <a:p>
            <a:fld id="{B6420657-ED6A-4ECF-A1DE-55E2D6DAA175}" type="datetimeFigureOut">
              <a:rPr lang="es-CO" smtClean="0"/>
              <a:pPr/>
              <a:t>11/01/2017</a:t>
            </a:fld>
            <a:endParaRPr lang="es-CO"/>
          </a:p>
        </p:txBody>
      </p:sp>
      <p:sp>
        <p:nvSpPr>
          <p:cNvPr id="5" name="4 Marcador de pie de página"/>
          <p:cNvSpPr>
            <a:spLocks noGrp="1"/>
          </p:cNvSpPr>
          <p:nvPr>
            <p:ph type="ftr" sz="quarter" idx="3"/>
          </p:nvPr>
        </p:nvSpPr>
        <p:spPr>
          <a:xfrm>
            <a:off x="3653579" y="7008171"/>
            <a:ext cx="3386243" cy="402567"/>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7663603" y="7008171"/>
            <a:ext cx="2495127" cy="402567"/>
          </a:xfrm>
          <a:prstGeom prst="rect">
            <a:avLst/>
          </a:prstGeom>
        </p:spPr>
        <p:txBody>
          <a:bodyPr vert="horz" lIns="104306" tIns="52153" rIns="104306" bIns="52153" rtlCol="0" anchor="ctr"/>
          <a:lstStyle>
            <a:lvl1pPr algn="r">
              <a:defRPr sz="1400">
                <a:solidFill>
                  <a:schemeClr val="tx1">
                    <a:tint val="75000"/>
                  </a:schemeClr>
                </a:solidFill>
              </a:defRPr>
            </a:lvl1pPr>
          </a:lstStyle>
          <a:p>
            <a:fld id="{4029BD10-C6A8-42DE-89AB-968C48F13CC0}" type="slidenum">
              <a:rPr lang="es-CO" smtClean="0"/>
              <a:pPr/>
              <a:t>‹Nº›</a:t>
            </a:fld>
            <a:endParaRPr lang="es-CO"/>
          </a:p>
        </p:txBody>
      </p:sp>
    </p:spTree>
    <p:extLst>
      <p:ext uri="{BB962C8B-B14F-4D97-AF65-F5344CB8AC3E}">
        <p14:creationId xmlns:p14="http://schemas.microsoft.com/office/powerpoint/2010/main" val="23063870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p:bodyStyle>
    <p:otherStyle>
      <a:defPPr>
        <a:defRPr lang="es-CO"/>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94972" y="180231"/>
            <a:ext cx="2635234" cy="1048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8 Rectángulo"/>
          <p:cNvSpPr/>
          <p:nvPr/>
        </p:nvSpPr>
        <p:spPr>
          <a:xfrm>
            <a:off x="1242244" y="1916832"/>
            <a:ext cx="8280920" cy="3416320"/>
          </a:xfrm>
          <a:prstGeom prst="rect">
            <a:avLst/>
          </a:prstGeom>
        </p:spPr>
        <p:txBody>
          <a:bodyPr wrap="square">
            <a:spAutoFit/>
          </a:bodyPr>
          <a:lstStyle/>
          <a:p>
            <a:pPr algn="ctr">
              <a:defRPr/>
            </a:pPr>
            <a:r>
              <a:rPr lang="es-ES_tradnl" sz="4400" b="1" i="1" dirty="0">
                <a:solidFill>
                  <a:srgbClr val="008000"/>
                </a:solidFill>
                <a:effectLst>
                  <a:outerShdw blurRad="38100" dist="38100" dir="2700000" algn="tl">
                    <a:srgbClr val="C0C0C0"/>
                  </a:outerShdw>
                </a:effectLst>
                <a:latin typeface="Verdana" pitchFamily="34" charset="0"/>
              </a:rPr>
              <a:t>EVALUACIÓN DEL DESEMPEÑO</a:t>
            </a:r>
          </a:p>
          <a:p>
            <a:pPr algn="ctr">
              <a:defRPr/>
            </a:pPr>
            <a:endParaRPr lang="es-ES_tradnl" sz="4400" b="1" i="1" dirty="0">
              <a:solidFill>
                <a:srgbClr val="003300"/>
              </a:solidFill>
              <a:effectLst>
                <a:outerShdw blurRad="38100" dist="38100" dir="2700000" algn="tl">
                  <a:srgbClr val="C0C0C0"/>
                </a:outerShdw>
              </a:effectLst>
              <a:latin typeface="Verdana" pitchFamily="34" charset="0"/>
            </a:endParaRPr>
          </a:p>
          <a:p>
            <a:pPr algn="ctr">
              <a:defRPr/>
            </a:pPr>
            <a:r>
              <a:rPr lang="es-ES_tradnl" b="1" i="1" dirty="0">
                <a:solidFill>
                  <a:srgbClr val="003300"/>
                </a:solidFill>
                <a:effectLst>
                  <a:outerShdw blurRad="38100" dist="38100" dir="2700000" algn="tl">
                    <a:srgbClr val="C0C0C0"/>
                  </a:outerShdw>
                </a:effectLst>
                <a:latin typeface="Verdana" pitchFamily="34" charset="0"/>
              </a:rPr>
              <a:t>DIRECCIÓN DE PERSONAL</a:t>
            </a:r>
          </a:p>
          <a:p>
            <a:pPr algn="ctr">
              <a:defRPr/>
            </a:pPr>
            <a:endParaRPr lang="es-ES_tradnl" b="1" i="1" dirty="0">
              <a:solidFill>
                <a:srgbClr val="003300"/>
              </a:solidFill>
              <a:effectLst>
                <a:outerShdw blurRad="38100" dist="38100" dir="2700000" algn="tl">
                  <a:srgbClr val="C0C0C0"/>
                </a:outerShdw>
              </a:effectLst>
              <a:latin typeface="Verdana" pitchFamily="34" charset="0"/>
            </a:endParaRPr>
          </a:p>
          <a:p>
            <a:pPr algn="ctr">
              <a:defRPr/>
            </a:pPr>
            <a:r>
              <a:rPr lang="es-ES_tradnl" b="1" i="1" dirty="0">
                <a:solidFill>
                  <a:srgbClr val="003300"/>
                </a:solidFill>
                <a:effectLst>
                  <a:outerShdw blurRad="38100" dist="38100" dir="2700000" algn="tl">
                    <a:srgbClr val="C0C0C0"/>
                  </a:outerShdw>
                </a:effectLst>
                <a:latin typeface="Verdana" pitchFamily="34" charset="0"/>
              </a:rPr>
              <a:t>SECRETARÍA DE GESTIÓN HUMANA Y DESARROLLO ORGANIZACIONAL</a:t>
            </a:r>
          </a:p>
        </p:txBody>
      </p:sp>
    </p:spTree>
    <p:extLst>
      <p:ext uri="{BB962C8B-B14F-4D97-AF65-F5344CB8AC3E}">
        <p14:creationId xmlns:p14="http://schemas.microsoft.com/office/powerpoint/2010/main" val="1939688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10196" y="684287"/>
            <a:ext cx="8640960" cy="523220"/>
          </a:xfrm>
          <a:prstGeom prst="rect">
            <a:avLst/>
          </a:prstGeom>
        </p:spPr>
        <p:txBody>
          <a:bodyPr wrap="square">
            <a:spAutoFit/>
          </a:bodyPr>
          <a:lstStyle/>
          <a:p>
            <a:pPr algn="ctr">
              <a:defRPr/>
            </a:pPr>
            <a:r>
              <a:rPr lang="es-ES_tradnl" sz="2800" b="1" i="1" dirty="0">
                <a:solidFill>
                  <a:srgbClr val="008000"/>
                </a:solidFill>
                <a:effectLst>
                  <a:outerShdw blurRad="38100" dist="38100" dir="2700000" algn="tl">
                    <a:srgbClr val="C0C0C0"/>
                  </a:outerShdw>
                </a:effectLst>
                <a:latin typeface="Verdana" pitchFamily="34" charset="0"/>
              </a:rPr>
              <a:t>FIJACION DE COMPROMISOS</a:t>
            </a:r>
            <a:endParaRPr lang="es-ES_tradnl" sz="2400" dirty="0">
              <a:ln>
                <a:solidFill>
                  <a:srgbClr val="0070C0"/>
                </a:solidFill>
              </a:ln>
              <a:solidFill>
                <a:srgbClr val="008000"/>
              </a:solidFill>
              <a:effectLst>
                <a:innerShdw blurRad="114300">
                  <a:prstClr val="black"/>
                </a:innerShdw>
              </a:effectLst>
              <a:latin typeface="Calibri"/>
            </a:endParaRPr>
          </a:p>
        </p:txBody>
      </p:sp>
      <p:sp>
        <p:nvSpPr>
          <p:cNvPr id="5" name="Rectangle 8"/>
          <p:cNvSpPr txBox="1">
            <a:spLocks noChangeArrowheads="1"/>
          </p:cNvSpPr>
          <p:nvPr/>
        </p:nvSpPr>
        <p:spPr bwMode="auto">
          <a:xfrm>
            <a:off x="485578" y="1916831"/>
            <a:ext cx="8785225" cy="719137"/>
          </a:xfrm>
          <a:prstGeom prst="rect">
            <a:avLst/>
          </a:prstGeom>
          <a:noFill/>
          <a:ln w="9525">
            <a:noFill/>
            <a:miter lim="800000"/>
            <a:headEnd/>
            <a:tailEnd/>
          </a:ln>
        </p:spPr>
        <p:txBody>
          <a:bodyPr/>
          <a:lstStyle/>
          <a:p>
            <a:pPr marL="342900" indent="-342900">
              <a:lnSpc>
                <a:spcPct val="80000"/>
              </a:lnSpc>
              <a:spcBef>
                <a:spcPct val="20000"/>
              </a:spcBef>
              <a:buFont typeface="Wingdings" pitchFamily="2" charset="2"/>
              <a:buChar char="ü"/>
              <a:defRPr/>
            </a:pPr>
            <a:r>
              <a:rPr lang="es-MX" sz="2600" b="1" dirty="0">
                <a:solidFill>
                  <a:srgbClr val="1F497D">
                    <a:lumMod val="50000"/>
                  </a:srgbClr>
                </a:solidFill>
                <a:latin typeface="Calibri"/>
              </a:rPr>
              <a:t>DEFINIR COMPROMISOS</a:t>
            </a:r>
          </a:p>
          <a:p>
            <a:pPr marL="342900" indent="-342900" algn="r">
              <a:lnSpc>
                <a:spcPct val="80000"/>
              </a:lnSpc>
              <a:spcBef>
                <a:spcPct val="20000"/>
              </a:spcBef>
              <a:defRPr/>
            </a:pPr>
            <a:endParaRPr lang="es-ES" sz="2000" dirty="0">
              <a:solidFill>
                <a:srgbClr val="1F497D">
                  <a:lumMod val="50000"/>
                </a:srgbClr>
              </a:solidFill>
              <a:latin typeface="Calibri"/>
            </a:endParaRPr>
          </a:p>
        </p:txBody>
      </p:sp>
      <p:sp>
        <p:nvSpPr>
          <p:cNvPr id="6" name="Rectangle 9"/>
          <p:cNvSpPr>
            <a:spLocks noChangeArrowheads="1"/>
          </p:cNvSpPr>
          <p:nvPr/>
        </p:nvSpPr>
        <p:spPr bwMode="auto">
          <a:xfrm>
            <a:off x="1285875" y="2588520"/>
            <a:ext cx="8501063" cy="865188"/>
          </a:xfrm>
          <a:prstGeom prst="rect">
            <a:avLst/>
          </a:prstGeom>
          <a:noFill/>
          <a:ln w="9525">
            <a:noFill/>
            <a:miter lim="800000"/>
            <a:headEnd/>
            <a:tailEnd/>
          </a:ln>
        </p:spPr>
        <p:txBody>
          <a:bodyPr/>
          <a:lstStyle/>
          <a:p>
            <a:pPr marL="342900" marR="0" lvl="0" indent="-342900" algn="r" defTabSz="914400" eaLnBrk="1" fontAlgn="auto" latinLnBrk="0" hangingPunct="1">
              <a:lnSpc>
                <a:spcPct val="100000"/>
              </a:lnSpc>
              <a:spcBef>
                <a:spcPts val="0"/>
              </a:spcBef>
              <a:spcAft>
                <a:spcPts val="0"/>
              </a:spcAft>
              <a:buClrTx/>
              <a:buSzTx/>
              <a:buFont typeface="Wingdings" pitchFamily="2" charset="2"/>
              <a:buChar char="ü"/>
              <a:tabLst/>
              <a:defRPr/>
            </a:pPr>
            <a:r>
              <a:rPr kumimoji="0" lang="es-MX" sz="2600" b="1" i="0" u="none" strike="noStrike" kern="0" cap="none" spc="0" normalizeH="0" baseline="0" noProof="0" dirty="0">
                <a:ln>
                  <a:noFill/>
                </a:ln>
                <a:solidFill>
                  <a:srgbClr val="1F497D">
                    <a:lumMod val="50000"/>
                  </a:srgbClr>
                </a:solidFill>
                <a:effectLst/>
                <a:uLnTx/>
                <a:uFillTx/>
              </a:rPr>
              <a:t>DEMOSTRAR</a:t>
            </a:r>
            <a:r>
              <a:rPr kumimoji="0" lang="es-MX" sz="2800" b="1" i="0" u="none" strike="noStrike" kern="0" cap="none" spc="0" normalizeH="0" baseline="0" noProof="0" dirty="0">
                <a:ln>
                  <a:noFill/>
                </a:ln>
                <a:solidFill>
                  <a:srgbClr val="1F497D">
                    <a:lumMod val="50000"/>
                  </a:srgbClr>
                </a:solidFill>
                <a:effectLst/>
                <a:uLnTx/>
                <a:uFillTx/>
              </a:rPr>
              <a:t> UNA ACCION EN CONCRETO</a:t>
            </a:r>
            <a:endParaRPr kumimoji="0" lang="es-MX" sz="3200" b="1" i="0" u="none" strike="noStrike" kern="0" cap="none" spc="0" normalizeH="0" baseline="0" noProof="0" dirty="0">
              <a:ln>
                <a:noFill/>
              </a:ln>
              <a:solidFill>
                <a:srgbClr val="1F497D">
                  <a:lumMod val="50000"/>
                </a:srgbClr>
              </a:solidFill>
              <a:effectLst/>
              <a:uLnTx/>
              <a:uFillTx/>
            </a:endParaRPr>
          </a:p>
          <a:p>
            <a:pPr marL="342900" marR="0" lvl="0" indent="-342900" algn="r" defTabSz="914400" eaLnBrk="1" fontAlgn="auto" latinLnBrk="0" hangingPunct="1">
              <a:lnSpc>
                <a:spcPct val="100000"/>
              </a:lnSpc>
              <a:spcBef>
                <a:spcPts val="0"/>
              </a:spcBef>
              <a:spcAft>
                <a:spcPts val="0"/>
              </a:spcAft>
              <a:buClrTx/>
              <a:buSzTx/>
              <a:buFontTx/>
              <a:buNone/>
              <a:tabLst/>
              <a:defRPr/>
            </a:pPr>
            <a:r>
              <a:rPr kumimoji="0" lang="es-MX" sz="2000" b="0" i="0" u="none" strike="noStrike" kern="0" cap="none" spc="0" normalizeH="0" baseline="0" noProof="0" dirty="0">
                <a:ln>
                  <a:noFill/>
                </a:ln>
                <a:solidFill>
                  <a:srgbClr val="1F497D">
                    <a:lumMod val="50000"/>
                  </a:srgbClr>
                </a:solidFill>
                <a:effectLst/>
                <a:uLnTx/>
                <a:uFillTx/>
              </a:rPr>
              <a:t>(RELACIONADA CON LA ENTREGA DE UN PRODUCTO O SERVICIO)</a:t>
            </a:r>
          </a:p>
        </p:txBody>
      </p:sp>
      <p:sp>
        <p:nvSpPr>
          <p:cNvPr id="7" name="Rectangle 10"/>
          <p:cNvSpPr>
            <a:spLocks noChangeArrowheads="1"/>
          </p:cNvSpPr>
          <p:nvPr/>
        </p:nvSpPr>
        <p:spPr bwMode="auto">
          <a:xfrm>
            <a:off x="-2944" y="3779724"/>
            <a:ext cx="8497888" cy="719138"/>
          </a:xfrm>
          <a:prstGeom prst="rect">
            <a:avLst/>
          </a:prstGeom>
          <a:noFill/>
          <a:ln w="9525">
            <a:noFill/>
            <a:miter lim="800000"/>
            <a:headEnd/>
            <a:tailEnd/>
          </a:ln>
        </p:spPr>
        <p:txBody>
          <a:bodyPr/>
          <a:lstStyle/>
          <a:p>
            <a:pPr marL="342900" indent="-342900" algn="ctr">
              <a:lnSpc>
                <a:spcPct val="80000"/>
              </a:lnSpc>
              <a:buFont typeface="Wingdings" pitchFamily="2" charset="2"/>
              <a:buChar char="ü"/>
              <a:defRPr/>
            </a:pPr>
            <a:r>
              <a:rPr lang="es-MX" sz="2600" b="1" dirty="0">
                <a:solidFill>
                  <a:srgbClr val="1F497D">
                    <a:lumMod val="50000"/>
                  </a:srgbClr>
                </a:solidFill>
                <a:latin typeface="Calibri"/>
              </a:rPr>
              <a:t>LA FIJACIÓN DEBE SER ENTONCES </a:t>
            </a:r>
          </a:p>
          <a:p>
            <a:pPr marL="342900" indent="-342900" algn="ctr">
              <a:lnSpc>
                <a:spcPct val="80000"/>
              </a:lnSpc>
              <a:defRPr/>
            </a:pPr>
            <a:r>
              <a:rPr lang="es-MX" sz="2000" dirty="0">
                <a:solidFill>
                  <a:srgbClr val="1F497D">
                    <a:lumMod val="50000"/>
                  </a:srgbClr>
                </a:solidFill>
                <a:latin typeface="Calibri"/>
              </a:rPr>
              <a:t>(REALIZABLE, FACTIBLE, COHERENTE, ADECUADA)</a:t>
            </a:r>
            <a:endParaRPr lang="es-ES" sz="2000" dirty="0">
              <a:solidFill>
                <a:srgbClr val="1F497D">
                  <a:lumMod val="50000"/>
                </a:srgbClr>
              </a:solidFill>
              <a:latin typeface="Calibri"/>
            </a:endParaRPr>
          </a:p>
        </p:txBody>
      </p:sp>
      <p:sp>
        <p:nvSpPr>
          <p:cNvPr id="8" name="Rectangle 9"/>
          <p:cNvSpPr>
            <a:spLocks noChangeArrowheads="1"/>
          </p:cNvSpPr>
          <p:nvPr/>
        </p:nvSpPr>
        <p:spPr bwMode="auto">
          <a:xfrm>
            <a:off x="2265164" y="4707142"/>
            <a:ext cx="7500938" cy="1080120"/>
          </a:xfrm>
          <a:prstGeom prst="rect">
            <a:avLst/>
          </a:prstGeom>
          <a:noFill/>
          <a:ln w="9525">
            <a:noFill/>
            <a:miter lim="800000"/>
            <a:headEnd/>
            <a:tailEnd/>
          </a:ln>
        </p:spPr>
        <p:txBody>
          <a:bodyPr/>
          <a:lstStyle/>
          <a:p>
            <a:pPr marL="342900" indent="-342900" algn="ctr">
              <a:lnSpc>
                <a:spcPct val="80000"/>
              </a:lnSpc>
              <a:spcBef>
                <a:spcPct val="20000"/>
              </a:spcBef>
              <a:defRPr/>
            </a:pPr>
            <a:r>
              <a:rPr lang="es-MX" sz="2000" b="1" i="1" dirty="0">
                <a:solidFill>
                  <a:srgbClr val="1F497D">
                    <a:lumMod val="50000"/>
                  </a:srgbClr>
                </a:solidFill>
                <a:latin typeface="Calibri"/>
              </a:rPr>
              <a:t>SER EQUITATIVA, NO DEBE FUNDAMENTARSE EN LO QUE EL SUPERIOR JERARQUICO “DESEARIA” QUE EL TRABAJADOR ENTREGARA</a:t>
            </a:r>
            <a:endParaRPr lang="es-ES" sz="2000" b="1" i="1" dirty="0">
              <a:solidFill>
                <a:srgbClr val="1F497D">
                  <a:lumMod val="50000"/>
                </a:srgbClr>
              </a:solidFill>
              <a:latin typeface="Calibri"/>
            </a:endParaRPr>
          </a:p>
        </p:txBody>
      </p:sp>
      <p:sp>
        <p:nvSpPr>
          <p:cNvPr id="9" name="8 Botón de acción: Sonido">
            <a:hlinkClick r:id="" action="ppaction://noaction" highlightClick="1">
              <a:snd r:embed="rId2" name="applause.wav"/>
            </a:hlinkClick>
          </p:cNvPr>
          <p:cNvSpPr/>
          <p:nvPr/>
        </p:nvSpPr>
        <p:spPr>
          <a:xfrm>
            <a:off x="428625" y="4860751"/>
            <a:ext cx="1714500" cy="1368152"/>
          </a:xfrm>
          <a:prstGeom prst="actionButtonSound">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CO" sz="1800" b="0" i="0" u="none" strike="noStrike" kern="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10322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txBox="1">
            <a:spLocks noChangeArrowheads="1"/>
          </p:cNvSpPr>
          <p:nvPr/>
        </p:nvSpPr>
        <p:spPr bwMode="auto">
          <a:xfrm>
            <a:off x="378148" y="1192778"/>
            <a:ext cx="3203278" cy="1931094"/>
          </a:xfrm>
          <a:prstGeom prst="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headEnd/>
            <a:tailEnd/>
          </a:ln>
          <a:effectLst>
            <a:outerShdw blurRad="40000" dist="20000" dir="5400000" rotWithShape="0">
              <a:srgbClr val="000000">
                <a:alpha val="38000"/>
              </a:srgbClr>
            </a:outerShdw>
          </a:effectLst>
        </p:spPr>
        <p:txBody>
          <a:bodyPr/>
          <a:lstStyle/>
          <a:p>
            <a:pPr marL="342900" marR="0" lvl="0" indent="-342900" algn="ctr" defTabSz="914400" eaLnBrk="1" fontAlgn="auto" latinLnBrk="0" hangingPunct="1">
              <a:lnSpc>
                <a:spcPct val="100000"/>
              </a:lnSpc>
              <a:spcBef>
                <a:spcPct val="20000"/>
              </a:spcBef>
              <a:spcAft>
                <a:spcPts val="0"/>
              </a:spcAft>
              <a:buClrTx/>
              <a:buSzTx/>
              <a:buFontTx/>
              <a:buNone/>
              <a:tabLst/>
              <a:defRPr/>
            </a:pPr>
            <a:endParaRPr kumimoji="0" lang="es-MX" sz="2000" b="1" i="0" u="none" strike="noStrike" kern="0" cap="none" spc="0" normalizeH="0" baseline="0" noProof="0" dirty="0">
              <a:ln>
                <a:noFill/>
              </a:ln>
              <a:solidFill>
                <a:prstClr val="black"/>
              </a:solidFill>
              <a:effectLst/>
              <a:uLnTx/>
              <a:uFillTx/>
              <a:latin typeface="Calibri"/>
              <a:ea typeface="+mn-ea"/>
              <a:cs typeface="Arial" pitchFamily="34" charset="0"/>
            </a:endParaRPr>
          </a:p>
          <a:p>
            <a:pPr marL="342900" marR="0" lvl="0" indent="-342900" algn="ctr" defTabSz="914400" eaLnBrk="1" fontAlgn="auto" latinLnBrk="0" hangingPunct="1">
              <a:lnSpc>
                <a:spcPct val="100000"/>
              </a:lnSpc>
              <a:spcBef>
                <a:spcPct val="20000"/>
              </a:spcBef>
              <a:spcAft>
                <a:spcPts val="0"/>
              </a:spcAft>
              <a:buClrTx/>
              <a:buSzTx/>
              <a:buFontTx/>
              <a:buNone/>
              <a:tabLst/>
              <a:defRPr/>
            </a:pPr>
            <a:r>
              <a:rPr kumimoji="0" lang="es-MX" sz="2000" b="1" i="0" u="none" strike="noStrike" kern="0" cap="none" spc="0" normalizeH="0" baseline="0" noProof="0" dirty="0">
                <a:ln>
                  <a:noFill/>
                </a:ln>
                <a:solidFill>
                  <a:prstClr val="black"/>
                </a:solidFill>
                <a:effectLst/>
                <a:uLnTx/>
                <a:uFillTx/>
                <a:latin typeface="Calibri"/>
                <a:ea typeface="+mn-ea"/>
                <a:cs typeface="Arial" pitchFamily="34" charset="0"/>
              </a:rPr>
              <a:t>LOS COMPROMISOS DEBERAN FORMULARSE DE ACUERDO CON:</a:t>
            </a:r>
            <a:endParaRPr kumimoji="0" lang="es-ES" sz="2000" b="1" i="0" u="none" strike="noStrike" kern="0" cap="none" spc="0" normalizeH="0" baseline="0" noProof="0" dirty="0">
              <a:ln>
                <a:noFill/>
              </a:ln>
              <a:solidFill>
                <a:prstClr val="black"/>
              </a:solidFill>
              <a:effectLst/>
              <a:uLnTx/>
              <a:uFillTx/>
              <a:latin typeface="Calibri"/>
              <a:ea typeface="+mn-ea"/>
              <a:cs typeface="Arial" pitchFamily="34" charset="0"/>
            </a:endParaRPr>
          </a:p>
        </p:txBody>
      </p:sp>
      <p:sp>
        <p:nvSpPr>
          <p:cNvPr id="8" name="7 Botón de acción: Hacia delante o Siguiente">
            <a:hlinkClick r:id="" action="ppaction://hlinkshowjump?jump=nextslide" highlightClick="1"/>
          </p:cNvPr>
          <p:cNvSpPr/>
          <p:nvPr/>
        </p:nvSpPr>
        <p:spPr>
          <a:xfrm>
            <a:off x="4626620" y="1188343"/>
            <a:ext cx="5500687" cy="2071688"/>
          </a:xfrm>
          <a:prstGeom prst="actionButtonForwardNex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CO" sz="1800" b="0" i="0" u="none" strike="noStrike" kern="0" cap="none" spc="0" normalizeH="0" baseline="0" noProof="0">
              <a:ln>
                <a:noFill/>
              </a:ln>
              <a:solidFill>
                <a:prstClr val="black"/>
              </a:solidFill>
              <a:effectLst/>
              <a:uLnTx/>
              <a:uFillTx/>
              <a:latin typeface="Calibri"/>
              <a:ea typeface="+mn-ea"/>
              <a:cs typeface="+mn-cs"/>
            </a:endParaRPr>
          </a:p>
        </p:txBody>
      </p:sp>
      <p:sp>
        <p:nvSpPr>
          <p:cNvPr id="9" name="Rectangle 7"/>
          <p:cNvSpPr>
            <a:spLocks noChangeArrowheads="1"/>
          </p:cNvSpPr>
          <p:nvPr/>
        </p:nvSpPr>
        <p:spPr bwMode="auto">
          <a:xfrm>
            <a:off x="4698057" y="1477434"/>
            <a:ext cx="5429250" cy="1285875"/>
          </a:xfrm>
          <a:prstGeom prst="rect">
            <a:avLst/>
          </a:prstGeom>
          <a:noFill/>
          <a:ln w="9525">
            <a:noFill/>
            <a:miter lim="800000"/>
            <a:headEnd/>
            <a:tailEnd/>
          </a:ln>
        </p:spPr>
        <p:txBody>
          <a:bodyPr/>
          <a:lstStyle/>
          <a:p>
            <a:pPr marL="342900" indent="-342900" algn="ctr">
              <a:defRPr/>
            </a:pPr>
            <a:r>
              <a:rPr lang="es-MX" sz="2000" b="1" dirty="0">
                <a:solidFill>
                  <a:srgbClr val="1F497D">
                    <a:lumMod val="50000"/>
                  </a:srgbClr>
                </a:solidFill>
                <a:latin typeface="Calibri"/>
              </a:rPr>
              <a:t>LAS PRIORIDADES DE LAS ÁREAS  DE  DESEMPEÑO,  EL MANUAL DE FUNCIONES, EL PROPOSITO PRINCIPAL DEL EMPLEO, CON LAS COMPETENCIAS DEL SERVIDOR, CON SUS CAPACIDADES Y FORTALEZAS</a:t>
            </a:r>
          </a:p>
          <a:p>
            <a:pPr marL="342900" indent="-342900">
              <a:defRPr/>
            </a:pPr>
            <a:endParaRPr lang="es-MX" sz="2000" dirty="0">
              <a:solidFill>
                <a:srgbClr val="FFFFFF"/>
              </a:solidFill>
              <a:latin typeface="Calibri"/>
            </a:endParaRPr>
          </a:p>
          <a:p>
            <a:pPr marL="342900" indent="-342900" algn="ctr">
              <a:defRPr/>
            </a:pPr>
            <a:endParaRPr lang="es-MX" sz="2000" dirty="0">
              <a:solidFill>
                <a:srgbClr val="4F81BD">
                  <a:lumMod val="50000"/>
                </a:srgbClr>
              </a:solidFill>
              <a:latin typeface="Calibri"/>
            </a:endParaRPr>
          </a:p>
          <a:p>
            <a:pPr marL="342900" indent="-342900" algn="ctr">
              <a:defRPr/>
            </a:pPr>
            <a:endParaRPr lang="es-MX" sz="2200" dirty="0">
              <a:solidFill>
                <a:srgbClr val="4F81BD">
                  <a:lumMod val="50000"/>
                </a:srgbClr>
              </a:solidFill>
              <a:latin typeface="Calibri"/>
            </a:endParaRPr>
          </a:p>
          <a:p>
            <a:pPr marL="342900" indent="-342900" algn="ctr">
              <a:defRPr/>
            </a:pPr>
            <a:endParaRPr lang="es-MX" sz="2200" dirty="0">
              <a:solidFill>
                <a:srgbClr val="4F81BD">
                  <a:lumMod val="50000"/>
                </a:srgbClr>
              </a:solidFill>
              <a:latin typeface="Calibri"/>
            </a:endParaRPr>
          </a:p>
        </p:txBody>
      </p:sp>
      <p:sp>
        <p:nvSpPr>
          <p:cNvPr id="10" name="9 Rectángulo"/>
          <p:cNvSpPr/>
          <p:nvPr/>
        </p:nvSpPr>
        <p:spPr>
          <a:xfrm>
            <a:off x="378148" y="4336580"/>
            <a:ext cx="3419302" cy="1015663"/>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wrap="square">
            <a:spAutoFit/>
          </a:bodyPr>
          <a:lstStyle/>
          <a:p>
            <a:pPr marL="342900" marR="0" lvl="0" indent="-342900" algn="ctr" defTabSz="914400" eaLnBrk="1" fontAlgn="auto" latinLnBrk="0" hangingPunct="1">
              <a:lnSpc>
                <a:spcPct val="100000"/>
              </a:lnSpc>
              <a:spcBef>
                <a:spcPct val="20000"/>
              </a:spcBef>
              <a:spcAft>
                <a:spcPts val="0"/>
              </a:spcAft>
              <a:buClrTx/>
              <a:buSzTx/>
              <a:buFontTx/>
              <a:buNone/>
              <a:tabLst/>
              <a:defRPr/>
            </a:pPr>
            <a:r>
              <a:rPr kumimoji="0" lang="es-MX" sz="2000" b="1" i="0" u="none" strike="noStrike" kern="0" cap="none" spc="0" normalizeH="0" baseline="0" noProof="0" dirty="0">
                <a:ln>
                  <a:noFill/>
                </a:ln>
                <a:solidFill>
                  <a:srgbClr val="1F497D">
                    <a:lumMod val="50000"/>
                  </a:srgbClr>
                </a:solidFill>
                <a:effectLst/>
                <a:uLnTx/>
                <a:uFillTx/>
                <a:latin typeface="Calibri"/>
                <a:ea typeface="+mn-ea"/>
                <a:cs typeface="Arial" pitchFamily="34" charset="0"/>
              </a:rPr>
              <a:t>LOS COMPROMISOS DEBERAN ESTRUCTURARSE:</a:t>
            </a:r>
            <a:endParaRPr kumimoji="0" lang="es-ES" sz="2000" b="1" i="0" u="none" strike="noStrike" kern="0" cap="none" spc="0" normalizeH="0" baseline="0" noProof="0" dirty="0">
              <a:ln>
                <a:noFill/>
              </a:ln>
              <a:solidFill>
                <a:srgbClr val="1F497D">
                  <a:lumMod val="50000"/>
                </a:srgbClr>
              </a:solidFill>
              <a:effectLst/>
              <a:uLnTx/>
              <a:uFillTx/>
              <a:latin typeface="Calibri"/>
              <a:ea typeface="+mn-ea"/>
              <a:cs typeface="Arial" pitchFamily="34" charset="0"/>
            </a:endParaRPr>
          </a:p>
        </p:txBody>
      </p:sp>
      <p:sp>
        <p:nvSpPr>
          <p:cNvPr id="11" name="10 Botón de acción: Hacia atrás o Anterior">
            <a:hlinkClick r:id="" action="ppaction://hlinkshowjump?jump=previousslide" highlightClick="1"/>
          </p:cNvPr>
          <p:cNvSpPr/>
          <p:nvPr/>
        </p:nvSpPr>
        <p:spPr>
          <a:xfrm>
            <a:off x="4626620" y="3924647"/>
            <a:ext cx="5472607" cy="1728192"/>
          </a:xfrm>
          <a:prstGeom prst="actionButtonBackPrevious">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CO" sz="1800" b="0" i="0" u="none" strike="noStrike" kern="0" cap="none" spc="0" normalizeH="0" baseline="0" noProof="0">
              <a:ln>
                <a:noFill/>
              </a:ln>
              <a:solidFill>
                <a:prstClr val="black"/>
              </a:solidFill>
              <a:effectLst/>
              <a:uLnTx/>
              <a:uFillTx/>
              <a:latin typeface="Calibri"/>
              <a:ea typeface="+mn-ea"/>
              <a:cs typeface="+mn-cs"/>
            </a:endParaRPr>
          </a:p>
        </p:txBody>
      </p:sp>
      <p:sp>
        <p:nvSpPr>
          <p:cNvPr id="12" name="Rectangle 8"/>
          <p:cNvSpPr>
            <a:spLocks noChangeArrowheads="1"/>
          </p:cNvSpPr>
          <p:nvPr/>
        </p:nvSpPr>
        <p:spPr bwMode="auto">
          <a:xfrm>
            <a:off x="4851925" y="4284687"/>
            <a:ext cx="5072063" cy="2066553"/>
          </a:xfrm>
          <a:prstGeom prst="rect">
            <a:avLst/>
          </a:prstGeom>
          <a:noFill/>
          <a:ln w="9525">
            <a:noFill/>
            <a:miter lim="800000"/>
            <a:headEnd/>
            <a:tailEnd/>
          </a:ln>
        </p:spPr>
        <p:txBody>
          <a:bodyPr/>
          <a:lstStyle/>
          <a:p>
            <a:pPr marL="342900" indent="-342900" algn="ctr">
              <a:defRPr/>
            </a:pPr>
            <a:r>
              <a:rPr lang="es-MX" sz="2000" b="1" dirty="0">
                <a:solidFill>
                  <a:prstClr val="black"/>
                </a:solidFill>
                <a:latin typeface="Calibri"/>
              </a:rPr>
              <a:t>PERMITIR SU SEGUIMIENTO A LO LARGO DEL PERIODO A EVALUAR. </a:t>
            </a:r>
          </a:p>
          <a:p>
            <a:pPr marL="342900" indent="-342900">
              <a:defRPr/>
            </a:pPr>
            <a:endParaRPr lang="es-MX" sz="2400" dirty="0">
              <a:solidFill>
                <a:srgbClr val="4F81BD">
                  <a:lumMod val="50000"/>
                </a:srgbClr>
              </a:solidFill>
              <a:latin typeface="Calibri"/>
            </a:endParaRPr>
          </a:p>
          <a:p>
            <a:pPr marL="342900" indent="-342900">
              <a:defRPr/>
            </a:pPr>
            <a:endParaRPr lang="es-MX" sz="2400" dirty="0">
              <a:solidFill>
                <a:srgbClr val="FFFFFF"/>
              </a:solidFill>
              <a:latin typeface="Calibri"/>
            </a:endParaRPr>
          </a:p>
        </p:txBody>
      </p:sp>
    </p:spTree>
    <p:extLst>
      <p:ext uri="{BB962C8B-B14F-4D97-AF65-F5344CB8AC3E}">
        <p14:creationId xmlns:p14="http://schemas.microsoft.com/office/powerpoint/2010/main" val="22916265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1496612" y="649288"/>
            <a:ext cx="7500937" cy="708025"/>
          </a:xfrm>
          <a:prstGeom prst="rect">
            <a:avLst/>
          </a:prstGeom>
          <a:gradFill rotWithShape="1">
            <a:gsLst>
              <a:gs pos="0">
                <a:srgbClr val="8488C4"/>
              </a:gs>
              <a:gs pos="53000">
                <a:srgbClr val="D4DEFF"/>
              </a:gs>
              <a:gs pos="83000">
                <a:srgbClr val="D4DEFF"/>
              </a:gs>
              <a:gs pos="100000">
                <a:srgbClr val="96AB94"/>
              </a:gs>
            </a:gsLst>
            <a:lin ang="16200000" scaled="0"/>
          </a:gradFill>
          <a:ln w="9525" cap="flat" cmpd="sng" algn="ctr">
            <a:solidFill>
              <a:srgbClr val="4F81BD">
                <a:shade val="95000"/>
                <a:satMod val="105000"/>
              </a:srgbClr>
            </a:solidFill>
            <a:prstDash val="solid"/>
            <a:headEnd/>
            <a:tailEnd/>
          </a:ln>
          <a:effectLst>
            <a:outerShdw blurRad="40000" dist="20000" dir="5400000" rotWithShape="0">
              <a:srgbClr val="000000">
                <a:alpha val="38000"/>
              </a:srgbClr>
            </a:outerShdw>
          </a:effectLst>
        </p:spPr>
        <p:txBody>
          <a:bodyPr anchor="ctr">
            <a:spAutoFit/>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s-MX" sz="2000" b="0" i="0" u="none" strike="noStrike" kern="0" cap="none" spc="0" normalizeH="0" baseline="0" noProof="0" dirty="0">
                <a:ln>
                  <a:noFill/>
                </a:ln>
                <a:solidFill>
                  <a:srgbClr val="1F497D">
                    <a:lumMod val="75000"/>
                  </a:srgbClr>
                </a:solidFill>
                <a:effectLst/>
                <a:uLnTx/>
                <a:uFillTx/>
                <a:latin typeface="Arial Black" pitchFamily="34" charset="0"/>
                <a:ea typeface="+mn-ea"/>
                <a:cs typeface="+mn-cs"/>
              </a:rPr>
              <a:t>INCONFORMIDAD CON LA FIJACIÓN DE</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es-MX" sz="2000" b="0" i="0" u="none" strike="noStrike" kern="0" cap="none" spc="0" normalizeH="0" baseline="0" noProof="0" dirty="0">
                <a:ln>
                  <a:noFill/>
                </a:ln>
                <a:solidFill>
                  <a:srgbClr val="1F497D">
                    <a:lumMod val="75000"/>
                  </a:srgbClr>
                </a:solidFill>
                <a:effectLst/>
                <a:uLnTx/>
                <a:uFillTx/>
                <a:latin typeface="Arial Black" pitchFamily="34" charset="0"/>
                <a:ea typeface="+mn-ea"/>
                <a:cs typeface="+mn-cs"/>
              </a:rPr>
              <a:t>COMPROMISOS</a:t>
            </a:r>
            <a:endParaRPr kumimoji="0" lang="es-ES" sz="2000" b="0" i="0" u="none" strike="noStrike" kern="0" cap="none" spc="0" normalizeH="0" baseline="0" noProof="0" dirty="0">
              <a:ln>
                <a:noFill/>
              </a:ln>
              <a:solidFill>
                <a:srgbClr val="1F497D">
                  <a:lumMod val="75000"/>
                </a:srgbClr>
              </a:solidFill>
              <a:effectLst/>
              <a:uLnTx/>
              <a:uFillTx/>
              <a:latin typeface="Arial Black" pitchFamily="34" charset="0"/>
              <a:ea typeface="+mn-ea"/>
              <a:cs typeface="+mn-cs"/>
            </a:endParaRPr>
          </a:p>
        </p:txBody>
      </p:sp>
      <p:sp>
        <p:nvSpPr>
          <p:cNvPr id="6" name="Rectangle 7"/>
          <p:cNvSpPr>
            <a:spLocks noChangeArrowheads="1"/>
          </p:cNvSpPr>
          <p:nvPr/>
        </p:nvSpPr>
        <p:spPr bwMode="auto">
          <a:xfrm>
            <a:off x="389330" y="3179532"/>
            <a:ext cx="2214563" cy="1498600"/>
          </a:xfrm>
          <a:prstGeom prst="rect">
            <a:avLst/>
          </a:prstGeom>
          <a:gradFill rotWithShape="1">
            <a:gsLst>
              <a:gs pos="0">
                <a:srgbClr val="8064A2">
                  <a:tint val="50000"/>
                  <a:satMod val="300000"/>
                </a:srgbClr>
              </a:gs>
              <a:gs pos="35000">
                <a:srgbClr val="8064A2">
                  <a:tint val="37000"/>
                  <a:satMod val="300000"/>
                </a:srgbClr>
              </a:gs>
              <a:gs pos="100000">
                <a:srgbClr val="8064A2">
                  <a:tint val="15000"/>
                  <a:satMod val="350000"/>
                </a:srgbClr>
              </a:gs>
            </a:gsLst>
            <a:lin ang="16200000" scaled="1"/>
          </a:gradFill>
          <a:ln w="9525" cap="flat" cmpd="sng" algn="ctr">
            <a:solidFill>
              <a:srgbClr val="8064A2">
                <a:shade val="95000"/>
                <a:satMod val="105000"/>
              </a:srgbClr>
            </a:solidFill>
            <a:prstDash val="solid"/>
            <a:headEnd/>
            <a:tailEnd/>
          </a:ln>
          <a:effectLst>
            <a:outerShdw blurRad="40000" dist="20000" dir="5400000" rotWithShape="0">
              <a:srgbClr val="000000">
                <a:alpha val="38000"/>
              </a:srgbClr>
            </a:outerShdw>
          </a:effectLst>
        </p:spPr>
        <p:txBody>
          <a:bodyPr lIns="90000" tIns="46800" rIns="90000" bIns="46800">
            <a:spAutoFit/>
          </a:bodyPr>
          <a:lstStyle/>
          <a:p>
            <a:pPr marL="0" marR="0" lvl="0" indent="0" algn="ctr" defTabSz="914400" eaLnBrk="1" fontAlgn="auto" latinLnBrk="0" hangingPunct="1">
              <a:lnSpc>
                <a:spcPct val="90000"/>
              </a:lnSpc>
              <a:spcBef>
                <a:spcPct val="20000"/>
              </a:spcBef>
              <a:spcAft>
                <a:spcPts val="0"/>
              </a:spcAft>
              <a:buClrTx/>
              <a:buSzTx/>
              <a:buFont typeface="Wingdings" pitchFamily="2" charset="2"/>
              <a:buNone/>
              <a:tabLst/>
              <a:defRPr/>
            </a:pPr>
            <a:r>
              <a:rPr kumimoji="0" lang="es-MX" sz="2000" b="0" i="0" u="none" strike="noStrike" kern="0" cap="none" spc="0" normalizeH="0" baseline="0" noProof="0" dirty="0">
                <a:ln>
                  <a:noFill/>
                </a:ln>
                <a:solidFill>
                  <a:prstClr val="black"/>
                </a:solidFill>
                <a:effectLst/>
                <a:uLnTx/>
                <a:uFillTx/>
                <a:latin typeface="Arial Black" pitchFamily="34" charset="0"/>
                <a:ea typeface="+mn-ea"/>
                <a:cs typeface="+mn-cs"/>
              </a:rPr>
              <a:t>Ante la:</a:t>
            </a:r>
          </a:p>
          <a:p>
            <a:pPr marL="0" marR="0" lvl="0" indent="0" algn="ctr" defTabSz="914400" eaLnBrk="1" fontAlgn="auto" latinLnBrk="0" hangingPunct="1">
              <a:lnSpc>
                <a:spcPct val="90000"/>
              </a:lnSpc>
              <a:spcBef>
                <a:spcPct val="20000"/>
              </a:spcBef>
              <a:spcAft>
                <a:spcPts val="0"/>
              </a:spcAft>
              <a:buClrTx/>
              <a:buSzTx/>
              <a:buFont typeface="Wingdings" pitchFamily="2" charset="2"/>
              <a:buNone/>
              <a:tabLst/>
              <a:defRPr/>
            </a:pPr>
            <a:r>
              <a:rPr kumimoji="0" lang="es-MX" sz="2400" b="0" i="0" u="none" strike="noStrike" kern="0" cap="none" spc="0" normalizeH="0" baseline="0" noProof="0" dirty="0">
                <a:ln>
                  <a:noFill/>
                </a:ln>
                <a:solidFill>
                  <a:prstClr val="black"/>
                </a:solidFill>
                <a:effectLst/>
                <a:uLnTx/>
                <a:uFillTx/>
                <a:latin typeface="Arial Black" pitchFamily="34" charset="0"/>
                <a:ea typeface="+mn-ea"/>
                <a:cs typeface="+mn-cs"/>
              </a:rPr>
              <a:t>COMISIÓN DE PERSONAL</a:t>
            </a:r>
            <a:endParaRPr kumimoji="0" lang="es-ES" sz="2400" b="0" i="0" u="none" strike="noStrike" kern="0" cap="none" spc="0" normalizeH="0" baseline="0" noProof="0" dirty="0">
              <a:ln>
                <a:noFill/>
              </a:ln>
              <a:solidFill>
                <a:prstClr val="black"/>
              </a:solidFill>
              <a:effectLst/>
              <a:uLnTx/>
              <a:uFillTx/>
              <a:latin typeface="Arial Black" pitchFamily="34" charset="0"/>
              <a:ea typeface="+mn-ea"/>
              <a:cs typeface="+mn-cs"/>
            </a:endParaRPr>
          </a:p>
        </p:txBody>
      </p:sp>
      <p:sp>
        <p:nvSpPr>
          <p:cNvPr id="7" name="Rectangle 7"/>
          <p:cNvSpPr>
            <a:spLocks noChangeArrowheads="1"/>
          </p:cNvSpPr>
          <p:nvPr/>
        </p:nvSpPr>
        <p:spPr bwMode="auto">
          <a:xfrm>
            <a:off x="3587158" y="2236825"/>
            <a:ext cx="6143668" cy="1984262"/>
          </a:xfrm>
          <a:prstGeom prst="rect">
            <a:avLst/>
          </a:prstGeom>
          <a:noFill/>
          <a:ln w="9525" algn="ctr">
            <a:noFill/>
            <a:miter lim="800000"/>
            <a:headEnd/>
            <a:tailEnd/>
          </a:ln>
        </p:spPr>
        <p:txBody>
          <a:bodyPr lIns="90000" tIns="46800" rIns="90000" bIns="46800">
            <a:spAutoFit/>
          </a:bodyPr>
          <a:lstStyle/>
          <a:p>
            <a:pPr algn="just">
              <a:lnSpc>
                <a:spcPct val="90000"/>
              </a:lnSpc>
              <a:spcBef>
                <a:spcPct val="20000"/>
              </a:spcBef>
              <a:defRPr/>
            </a:pPr>
            <a:endParaRPr lang="es-ES" dirty="0">
              <a:solidFill>
                <a:srgbClr val="4F81BD">
                  <a:lumMod val="50000"/>
                </a:srgbClr>
              </a:solidFill>
              <a:cs typeface="Arial" pitchFamily="34" charset="0"/>
            </a:endParaRPr>
          </a:p>
          <a:p>
            <a:pPr marL="0" lvl="5" algn="just" fontAlgn="base">
              <a:lnSpc>
                <a:spcPct val="90000"/>
              </a:lnSpc>
              <a:spcBef>
                <a:spcPct val="20000"/>
              </a:spcBef>
              <a:spcAft>
                <a:spcPct val="0"/>
              </a:spcAft>
              <a:buFont typeface="Wingdings" pitchFamily="2" charset="2"/>
              <a:buChar char="ü"/>
              <a:defRPr/>
            </a:pPr>
            <a:r>
              <a:rPr lang="es-ES" dirty="0">
                <a:solidFill>
                  <a:srgbClr val="4F81BD">
                    <a:lumMod val="50000"/>
                  </a:srgbClr>
                </a:solidFill>
                <a:latin typeface="Eras Demi ITC" pitchFamily="34" charset="0"/>
              </a:rPr>
              <a:t> </a:t>
            </a:r>
            <a:r>
              <a:rPr lang="es-ES" dirty="0">
                <a:solidFill>
                  <a:srgbClr val="4F81BD">
                    <a:lumMod val="50000"/>
                  </a:srgbClr>
                </a:solidFill>
                <a:cs typeface="Arial" pitchFamily="34" charset="0"/>
              </a:rPr>
              <a:t>Actuar y responder como única instancia ante las reclamaciones presentadas por los evaluados, con ocasión de las inconformidades que se presenten respecto de la formulación de compromisos que sustentan la evaluación del desempeño</a:t>
            </a:r>
          </a:p>
          <a:p>
            <a:pPr>
              <a:lnSpc>
                <a:spcPct val="90000"/>
              </a:lnSpc>
              <a:spcBef>
                <a:spcPct val="20000"/>
              </a:spcBef>
              <a:buFont typeface="Wingdings" pitchFamily="2" charset="2"/>
              <a:buChar char="ü"/>
              <a:defRPr/>
            </a:pPr>
            <a:endParaRPr lang="es-ES" sz="2000" dirty="0">
              <a:solidFill>
                <a:srgbClr val="4F81BD">
                  <a:lumMod val="50000"/>
                </a:srgbClr>
              </a:solidFill>
              <a:cs typeface="Arial" pitchFamily="34" charset="0"/>
            </a:endParaRPr>
          </a:p>
        </p:txBody>
      </p:sp>
      <p:sp>
        <p:nvSpPr>
          <p:cNvPr id="8" name="7 Abrir llave"/>
          <p:cNvSpPr/>
          <p:nvPr/>
        </p:nvSpPr>
        <p:spPr>
          <a:xfrm>
            <a:off x="3042444" y="2772519"/>
            <a:ext cx="285750" cy="2500313"/>
          </a:xfrm>
          <a:prstGeom prst="leftBrace">
            <a:avLst/>
          </a:prstGeom>
          <a:noFill/>
          <a:ln w="9525" cap="flat" cmpd="sng" algn="ctr">
            <a:solidFill>
              <a:srgbClr val="4F81BD">
                <a:shade val="95000"/>
                <a:satMod val="105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CO" sz="1800" b="0" i="0" u="none" strike="noStrike" kern="0" cap="none" spc="0" normalizeH="0" baseline="0" noProof="0">
              <a:ln>
                <a:noFill/>
              </a:ln>
              <a:solidFill>
                <a:prstClr val="black"/>
              </a:solidFill>
              <a:effectLst/>
              <a:uLnTx/>
              <a:uFillTx/>
              <a:latin typeface="Calibri"/>
              <a:ea typeface="+mn-ea"/>
              <a:cs typeface="+mn-cs"/>
            </a:endParaRPr>
          </a:p>
        </p:txBody>
      </p:sp>
      <p:sp>
        <p:nvSpPr>
          <p:cNvPr id="9" name="Rectangle 7"/>
          <p:cNvSpPr>
            <a:spLocks noChangeArrowheads="1"/>
          </p:cNvSpPr>
          <p:nvPr/>
        </p:nvSpPr>
        <p:spPr bwMode="auto">
          <a:xfrm>
            <a:off x="4565290" y="4262809"/>
            <a:ext cx="3600450" cy="371475"/>
          </a:xfrm>
          <a:prstGeom prst="rect">
            <a:avLst/>
          </a:prstGeom>
          <a:noFill/>
          <a:ln w="9525" algn="ctr">
            <a:noFill/>
            <a:miter lim="800000"/>
            <a:headEnd/>
            <a:tailEnd/>
          </a:ln>
        </p:spPr>
        <p:txBody>
          <a:bodyPr lIns="90000" tIns="46800" rIns="90000" bIns="46800">
            <a:spAutoFit/>
          </a:bodyPr>
          <a:lstStyle/>
          <a:p>
            <a:pPr>
              <a:lnSpc>
                <a:spcPct val="90000"/>
              </a:lnSpc>
              <a:spcBef>
                <a:spcPct val="20000"/>
              </a:spcBef>
              <a:buFont typeface="Wingdings" pitchFamily="2" charset="2"/>
              <a:buNone/>
            </a:pPr>
            <a:r>
              <a:rPr lang="es-MX" sz="2000" b="1" dirty="0">
                <a:solidFill>
                  <a:srgbClr val="C00000"/>
                </a:solidFill>
                <a:latin typeface="Calibri"/>
              </a:rPr>
              <a:t>5 días para interponerlo</a:t>
            </a:r>
            <a:endParaRPr lang="es-ES" sz="2000" b="1" dirty="0">
              <a:solidFill>
                <a:srgbClr val="C00000"/>
              </a:solidFill>
              <a:latin typeface="Calibri"/>
            </a:endParaRPr>
          </a:p>
        </p:txBody>
      </p:sp>
      <p:sp>
        <p:nvSpPr>
          <p:cNvPr id="10" name="AutoShape 10"/>
          <p:cNvSpPr>
            <a:spLocks noChangeArrowheads="1"/>
          </p:cNvSpPr>
          <p:nvPr/>
        </p:nvSpPr>
        <p:spPr bwMode="auto">
          <a:xfrm rot="13679725">
            <a:off x="5050854" y="4551593"/>
            <a:ext cx="1057275" cy="1119188"/>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17694720 60000 65536"/>
              <a:gd name="T17" fmla="*/ 11796480 60000 65536"/>
              <a:gd name="T18" fmla="*/ 17694720 60000 65536"/>
              <a:gd name="T19" fmla="*/ 11796480 60000 65536"/>
              <a:gd name="T20" fmla="*/ 5898240 60000 65536"/>
              <a:gd name="T21" fmla="*/ 5898240 60000 65536"/>
              <a:gd name="T22" fmla="*/ 0 60000 65536"/>
              <a:gd name="T23" fmla="*/ 0 60000 65536"/>
              <a:gd name="T24" fmla="*/ 3085 w 21600"/>
              <a:gd name="T25" fmla="*/ 12343 h 21600"/>
              <a:gd name="T26" fmla="*/ 18514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5429" y="0"/>
                </a:moveTo>
                <a:lnTo>
                  <a:pt x="9257" y="6171"/>
                </a:lnTo>
                <a:lnTo>
                  <a:pt x="12343" y="6171"/>
                </a:lnTo>
                <a:lnTo>
                  <a:pt x="12343" y="12343"/>
                </a:lnTo>
                <a:lnTo>
                  <a:pt x="6171" y="12343"/>
                </a:lnTo>
                <a:lnTo>
                  <a:pt x="6171" y="9257"/>
                </a:lnTo>
                <a:lnTo>
                  <a:pt x="0" y="15429"/>
                </a:lnTo>
                <a:lnTo>
                  <a:pt x="6171" y="21600"/>
                </a:lnTo>
                <a:lnTo>
                  <a:pt x="6171" y="18514"/>
                </a:lnTo>
                <a:lnTo>
                  <a:pt x="18514" y="18514"/>
                </a:lnTo>
                <a:lnTo>
                  <a:pt x="18514" y="6171"/>
                </a:lnTo>
                <a:lnTo>
                  <a:pt x="21600" y="6171"/>
                </a:lnTo>
                <a:close/>
              </a:path>
            </a:pathLst>
          </a:cu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1F497D"/>
            </a:solidFill>
            <a:prstDash val="solid"/>
            <a:headEnd/>
            <a:tailEnd/>
          </a:ln>
          <a:effectLst>
            <a:outerShdw blurRad="40000" dist="20000" dir="5400000" rotWithShape="0">
              <a:srgbClr val="000000">
                <a:alpha val="38000"/>
              </a:srgbClr>
            </a:outerShdw>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a:ln>
                <a:noFill/>
              </a:ln>
              <a:solidFill>
                <a:prstClr val="black"/>
              </a:solidFill>
              <a:effectLst/>
              <a:uLnTx/>
              <a:uFillTx/>
              <a:latin typeface="Calibri"/>
              <a:ea typeface="+mn-ea"/>
              <a:cs typeface="+mn-cs"/>
            </a:endParaRPr>
          </a:p>
        </p:txBody>
      </p:sp>
      <p:sp>
        <p:nvSpPr>
          <p:cNvPr id="11" name="Rectangle 7"/>
          <p:cNvSpPr>
            <a:spLocks noChangeArrowheads="1"/>
          </p:cNvSpPr>
          <p:nvPr/>
        </p:nvSpPr>
        <p:spPr bwMode="auto">
          <a:xfrm>
            <a:off x="2898428" y="5475515"/>
            <a:ext cx="2520950" cy="709612"/>
          </a:xfrm>
          <a:prstGeom prst="rect">
            <a:avLst/>
          </a:prstGeom>
          <a:noFill/>
          <a:ln w="9525" algn="ctr">
            <a:noFill/>
            <a:miter lim="800000"/>
            <a:headEnd/>
            <a:tailEnd/>
          </a:ln>
        </p:spPr>
        <p:txBody>
          <a:bodyPr lIns="90000" tIns="46800" rIns="90000" bIns="46800">
            <a:spAutoFit/>
          </a:bodyPr>
          <a:lstStyle/>
          <a:p>
            <a:pPr algn="ctr">
              <a:lnSpc>
                <a:spcPct val="90000"/>
              </a:lnSpc>
              <a:spcBef>
                <a:spcPct val="20000"/>
              </a:spcBef>
              <a:buFont typeface="Wingdings" pitchFamily="2" charset="2"/>
              <a:buNone/>
            </a:pPr>
            <a:r>
              <a:rPr lang="es-MX" sz="2000" dirty="0">
                <a:solidFill>
                  <a:srgbClr val="C00000"/>
                </a:solidFill>
                <a:latin typeface="Calibri"/>
              </a:rPr>
              <a:t>15 días </a:t>
            </a:r>
          </a:p>
          <a:p>
            <a:pPr algn="ctr">
              <a:lnSpc>
                <a:spcPct val="90000"/>
              </a:lnSpc>
              <a:spcBef>
                <a:spcPct val="20000"/>
              </a:spcBef>
              <a:buFont typeface="Wingdings" pitchFamily="2" charset="2"/>
              <a:buNone/>
            </a:pPr>
            <a:r>
              <a:rPr lang="es-MX" sz="2000" dirty="0">
                <a:solidFill>
                  <a:srgbClr val="C00000"/>
                </a:solidFill>
                <a:latin typeface="Calibri"/>
              </a:rPr>
              <a:t>período anual</a:t>
            </a:r>
            <a:endParaRPr lang="es-ES" sz="2000" dirty="0">
              <a:solidFill>
                <a:srgbClr val="C00000"/>
              </a:solidFill>
              <a:latin typeface="Calibri"/>
            </a:endParaRPr>
          </a:p>
        </p:txBody>
      </p:sp>
      <p:sp>
        <p:nvSpPr>
          <p:cNvPr id="12" name="Rectangle 7"/>
          <p:cNvSpPr>
            <a:spLocks noChangeArrowheads="1"/>
          </p:cNvSpPr>
          <p:nvPr/>
        </p:nvSpPr>
        <p:spPr bwMode="auto">
          <a:xfrm>
            <a:off x="5706740" y="5475515"/>
            <a:ext cx="2159000" cy="649288"/>
          </a:xfrm>
          <a:prstGeom prst="rect">
            <a:avLst/>
          </a:prstGeom>
          <a:noFill/>
          <a:ln w="9525" algn="ctr">
            <a:noFill/>
            <a:miter lim="800000"/>
            <a:headEnd/>
            <a:tailEnd/>
          </a:ln>
        </p:spPr>
        <p:txBody>
          <a:bodyPr lIns="90000" tIns="46800" rIns="90000" bIns="46800">
            <a:spAutoFit/>
          </a:bodyPr>
          <a:lstStyle/>
          <a:p>
            <a:pPr algn="ctr">
              <a:lnSpc>
                <a:spcPct val="90000"/>
              </a:lnSpc>
              <a:spcBef>
                <a:spcPct val="20000"/>
              </a:spcBef>
              <a:buFont typeface="Wingdings" pitchFamily="2" charset="2"/>
              <a:buNone/>
            </a:pPr>
            <a:r>
              <a:rPr lang="es-MX" sz="2000" dirty="0">
                <a:solidFill>
                  <a:srgbClr val="C00000"/>
                </a:solidFill>
                <a:latin typeface="Calibri"/>
              </a:rPr>
              <a:t>10 días período  de prueba</a:t>
            </a:r>
            <a:endParaRPr lang="es-ES" sz="2000" dirty="0">
              <a:solidFill>
                <a:srgbClr val="C00000"/>
              </a:solidFill>
              <a:latin typeface="Calibri"/>
            </a:endParaRPr>
          </a:p>
        </p:txBody>
      </p:sp>
    </p:spTree>
    <p:extLst>
      <p:ext uri="{BB962C8B-B14F-4D97-AF65-F5344CB8AC3E}">
        <p14:creationId xmlns:p14="http://schemas.microsoft.com/office/powerpoint/2010/main" val="35661127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3402484" y="972319"/>
            <a:ext cx="3467616"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CO" sz="3600" b="1" i="1" u="none" strike="noStrike" kern="0" cap="none" spc="0" normalizeH="0" baseline="0" noProof="0" dirty="0" smtClean="0">
                <a:ln>
                  <a:noFill/>
                </a:ln>
                <a:solidFill>
                  <a:srgbClr val="008000"/>
                </a:solidFill>
                <a:effectLst>
                  <a:outerShdw blurRad="38100" dist="38100" dir="2700000" algn="tl">
                    <a:srgbClr val="000000">
                      <a:alpha val="43137"/>
                    </a:srgbClr>
                  </a:outerShdw>
                </a:effectLst>
                <a:uLnTx/>
                <a:uFillTx/>
                <a:latin typeface="Verdana" panose="020B0604030504040204" pitchFamily="34" charset="0"/>
                <a:ea typeface="Verdana" panose="020B0604030504040204" pitchFamily="34" charset="0"/>
                <a:cs typeface="Verdana" panose="020B0604030504040204" pitchFamily="34" charset="0"/>
              </a:rPr>
              <a:t>EVIDENCIAS</a:t>
            </a:r>
            <a:endParaRPr kumimoji="0" lang="es-CO" sz="1800" b="0" i="0" u="none" strike="noStrike" kern="0" cap="none" spc="0" normalizeH="0" baseline="0" noProof="0" dirty="0" smtClean="0">
              <a:ln>
                <a:noFill/>
              </a:ln>
              <a:solidFill>
                <a:srgbClr val="008000"/>
              </a:solidFill>
              <a:effectLst/>
              <a:uLnTx/>
              <a:uFillTx/>
            </a:endParaRPr>
          </a:p>
        </p:txBody>
      </p:sp>
      <p:sp>
        <p:nvSpPr>
          <p:cNvPr id="6" name="5 Rectángulo"/>
          <p:cNvSpPr/>
          <p:nvPr/>
        </p:nvSpPr>
        <p:spPr>
          <a:xfrm>
            <a:off x="1530276" y="2124447"/>
            <a:ext cx="7560840" cy="3970318"/>
          </a:xfrm>
          <a:prstGeom prst="rect">
            <a:avLst/>
          </a:prstGeom>
        </p:spPr>
        <p:txBody>
          <a:bodyPr wrap="square">
            <a:spAutoFit/>
          </a:bodyPr>
          <a:lstStyle/>
          <a:p>
            <a:pPr algn="just"/>
            <a:r>
              <a:rPr lang="es-CO" dirty="0"/>
              <a:t>Son los fundamentos que permiten establecer  objetivamente el avance o cumplimiento de los resultados frente a los compromisos pactados y constituyen los hechos o elementos que sirven de base para determinar la validez de las evidencias. Son fuente de información sobre las circunstancias que pueden afectar el desempeño del evaluado:</a:t>
            </a:r>
          </a:p>
          <a:p>
            <a:pPr algn="just"/>
            <a:endParaRPr lang="es-CO" dirty="0"/>
          </a:p>
          <a:p>
            <a:pPr algn="just"/>
            <a:r>
              <a:rPr lang="es-CO" b="1" i="1" dirty="0">
                <a:solidFill>
                  <a:srgbClr val="00B050"/>
                </a:solidFill>
              </a:rPr>
              <a:t>De Desempeño: </a:t>
            </a:r>
            <a:r>
              <a:rPr lang="es-CO" dirty="0"/>
              <a:t>Cómo lo hace y cómo participa en la ejecución del compromiso</a:t>
            </a:r>
          </a:p>
          <a:p>
            <a:pPr algn="just"/>
            <a:r>
              <a:rPr lang="es-CO" b="1" i="1" dirty="0">
                <a:solidFill>
                  <a:srgbClr val="00B050"/>
                </a:solidFill>
              </a:rPr>
              <a:t>De Producto: </a:t>
            </a:r>
            <a:r>
              <a:rPr lang="es-CO" dirty="0"/>
              <a:t>Resultado concreto o Calidad y Oportunidad</a:t>
            </a:r>
          </a:p>
          <a:p>
            <a:pPr algn="just"/>
            <a:r>
              <a:rPr lang="es-CO" b="1" i="1" dirty="0">
                <a:solidFill>
                  <a:srgbClr val="00B050"/>
                </a:solidFill>
              </a:rPr>
              <a:t>De conocimiento: </a:t>
            </a:r>
            <a:r>
              <a:rPr lang="es-CO" dirty="0"/>
              <a:t>Qué sabe y cómo lo pone en práctica (Conceptualización)</a:t>
            </a:r>
          </a:p>
        </p:txBody>
      </p:sp>
    </p:spTree>
    <p:extLst>
      <p:ext uri="{BB962C8B-B14F-4D97-AF65-F5344CB8AC3E}">
        <p14:creationId xmlns:p14="http://schemas.microsoft.com/office/powerpoint/2010/main" val="17182694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501002" y="756295"/>
            <a:ext cx="7184980" cy="461665"/>
          </a:xfrm>
          <a:prstGeom prst="rect">
            <a:avLst/>
          </a:prstGeom>
        </p:spPr>
        <p:txBody>
          <a:bodyPr wrap="none">
            <a:spAutoFit/>
          </a:bodyPr>
          <a:lstStyle/>
          <a:p>
            <a:pPr lvl="0" algn="ctr"/>
            <a:r>
              <a:rPr lang="es-CO" sz="2400" b="1" i="1" kern="0" dirty="0">
                <a:solidFill>
                  <a:srgbClr val="008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QUÉ ES EL PORTAFOLIO DE EVIDENCIAS</a:t>
            </a:r>
            <a:endParaRPr kumimoji="0" lang="es-CO" sz="2400" b="0" i="0" u="none" strike="noStrike" kern="0" cap="none" spc="0" normalizeH="0" baseline="0" noProof="0" dirty="0" smtClean="0">
              <a:ln>
                <a:noFill/>
              </a:ln>
              <a:solidFill>
                <a:srgbClr val="008000"/>
              </a:solidFill>
              <a:effectLst/>
              <a:uLnTx/>
              <a:uFillTx/>
            </a:endParaRPr>
          </a:p>
        </p:txBody>
      </p:sp>
      <p:sp>
        <p:nvSpPr>
          <p:cNvPr id="6" name="2 Marcador de contenido"/>
          <p:cNvSpPr txBox="1">
            <a:spLocks/>
          </p:cNvSpPr>
          <p:nvPr/>
        </p:nvSpPr>
        <p:spPr>
          <a:xfrm>
            <a:off x="978692" y="1692399"/>
            <a:ext cx="8229600" cy="4244687"/>
          </a:xfrm>
          <a:prstGeom prst="rect">
            <a:avLst/>
          </a:prstGeom>
        </p:spPr>
        <p:txBody>
          <a:bodyPr>
            <a:normAutofit fontScale="92500" lnSpcReduction="10000"/>
          </a:bodyPr>
          <a:lstStyle>
            <a:lvl1pPr marL="391146" indent="-391146" algn="l" defTabSz="1043056"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pPr algn="ctr"/>
            <a:r>
              <a:rPr lang="es-CO" sz="2600" b="1" i="1" dirty="0" smtClean="0"/>
              <a:t>Es el medio físico o virtual de recolección y conservación de pruebas que permiten emitir juicios objetivos del desempeño del servidor, respecto de los compromisos fijados</a:t>
            </a:r>
          </a:p>
          <a:p>
            <a:pPr algn="ctr"/>
            <a:r>
              <a:rPr lang="es-CO" sz="2600" b="1" i="1" dirty="0" smtClean="0"/>
              <a:t>Es un proceso de selección sistemático, ordenado, convenido desde la fase de fijación, respecto de los soportes que deben dar cuenta del desarrollo y ejecución de los compromisos</a:t>
            </a:r>
          </a:p>
          <a:p>
            <a:pPr algn="ctr"/>
            <a:r>
              <a:rPr lang="es-CO" sz="2600" b="1" i="1" dirty="0" smtClean="0"/>
              <a:t>Se basa en la ejecución de los compromisos, incluye los logros, avances obtenidos, su cumplimiento o incumplimiento, documenta las dificultades o circunstancias que inciden en el proceso</a:t>
            </a:r>
          </a:p>
          <a:p>
            <a:endParaRPr lang="es-CO" dirty="0"/>
          </a:p>
        </p:txBody>
      </p:sp>
    </p:spTree>
    <p:extLst>
      <p:ext uri="{BB962C8B-B14F-4D97-AF65-F5344CB8AC3E}">
        <p14:creationId xmlns:p14="http://schemas.microsoft.com/office/powerpoint/2010/main" val="4796790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2394372" y="828303"/>
            <a:ext cx="5351144" cy="461665"/>
          </a:xfrm>
          <a:prstGeom prst="rect">
            <a:avLst/>
          </a:prstGeom>
        </p:spPr>
        <p:txBody>
          <a:bodyPr wrap="none">
            <a:spAutoFit/>
          </a:bodyPr>
          <a:lstStyle/>
          <a:p>
            <a:pPr lvl="0" algn="ctr"/>
            <a:r>
              <a:rPr lang="es-CO" sz="2400" b="1" i="1" kern="0" dirty="0">
                <a:solidFill>
                  <a:srgbClr val="008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EN CUANTO AL SEGUIMIENTO</a:t>
            </a:r>
            <a:endParaRPr kumimoji="0" lang="es-CO" sz="2400" b="0" i="0" u="none" strike="noStrike" kern="0" cap="none" spc="0" normalizeH="0" baseline="0" noProof="0" dirty="0" smtClean="0">
              <a:ln>
                <a:noFill/>
              </a:ln>
              <a:solidFill>
                <a:srgbClr val="008000"/>
              </a:solidFill>
              <a:effectLst/>
              <a:uLnTx/>
              <a:uFillTx/>
            </a:endParaRPr>
          </a:p>
        </p:txBody>
      </p:sp>
      <p:sp>
        <p:nvSpPr>
          <p:cNvPr id="6" name="2 Marcador de contenido"/>
          <p:cNvSpPr txBox="1">
            <a:spLocks/>
          </p:cNvSpPr>
          <p:nvPr/>
        </p:nvSpPr>
        <p:spPr>
          <a:xfrm>
            <a:off x="1098228" y="1881476"/>
            <a:ext cx="8229600" cy="4244687"/>
          </a:xfrm>
          <a:prstGeom prst="rect">
            <a:avLst/>
          </a:prstGeom>
        </p:spPr>
        <p:txBody>
          <a:bodyPr>
            <a:normAutofit fontScale="85000" lnSpcReduction="20000"/>
          </a:bodyPr>
          <a:lstStyle>
            <a:lvl1pPr marL="391146" indent="-391146" algn="l" defTabSz="1043056"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pPr marL="0" indent="0">
              <a:buFont typeface="Arial" panose="020B0604020202020204" pitchFamily="34" charset="0"/>
              <a:buNone/>
            </a:pPr>
            <a:r>
              <a:rPr lang="es-CO" sz="2800" b="1" i="1" dirty="0" smtClean="0">
                <a:solidFill>
                  <a:srgbClr val="008000"/>
                </a:solidFill>
              </a:rPr>
              <a:t>Busca recopilar evidencias para:</a:t>
            </a:r>
          </a:p>
          <a:p>
            <a:r>
              <a:rPr lang="es-CO" sz="2800" b="1" i="1" dirty="0" smtClean="0"/>
              <a:t>Verificar avances,</a:t>
            </a:r>
          </a:p>
          <a:p>
            <a:r>
              <a:rPr lang="es-CO" sz="2800" b="1" i="1" dirty="0" smtClean="0"/>
              <a:t>Incorporar mejoras al desempeño</a:t>
            </a:r>
          </a:p>
          <a:p>
            <a:r>
              <a:rPr lang="es-CO" sz="2800" b="1" i="1" dirty="0" smtClean="0"/>
              <a:t>Constituirse en insumo para la formulación de Planes de mejoramiento</a:t>
            </a:r>
          </a:p>
          <a:p>
            <a:r>
              <a:rPr lang="es-CO" sz="2800" b="1" i="1" dirty="0" smtClean="0"/>
              <a:t>Valorar las circunstancias que afectan el desempeño</a:t>
            </a:r>
          </a:p>
          <a:p>
            <a:r>
              <a:rPr lang="es-CO" sz="2800" b="1" i="1" dirty="0" smtClean="0"/>
              <a:t>Retroalimentar y reconocer el desempeño</a:t>
            </a:r>
          </a:p>
          <a:p>
            <a:endParaRPr lang="es-CO" sz="2800" b="1" i="1" dirty="0" smtClean="0"/>
          </a:p>
          <a:p>
            <a:pPr marL="0" indent="0" algn="ctr">
              <a:buFont typeface="Arial" panose="020B0604020202020204" pitchFamily="34" charset="0"/>
              <a:buNone/>
            </a:pPr>
            <a:r>
              <a:rPr lang="es-CO" sz="2800" b="1" i="1" dirty="0" smtClean="0">
                <a:solidFill>
                  <a:srgbClr val="008000"/>
                </a:solidFill>
              </a:rPr>
              <a:t>Quién es el responsable de su conformación:</a:t>
            </a:r>
          </a:p>
          <a:p>
            <a:pPr algn="ctr"/>
            <a:r>
              <a:rPr lang="es-CO" sz="2800" b="1" i="1" dirty="0" smtClean="0"/>
              <a:t>Evaluador y Evaluado</a:t>
            </a:r>
          </a:p>
          <a:p>
            <a:pPr algn="ctr"/>
            <a:r>
              <a:rPr lang="es-CO" sz="2800" b="1" i="1" dirty="0" smtClean="0"/>
              <a:t>Terceros si están habilitados dentro del proceso</a:t>
            </a:r>
            <a:endParaRPr lang="es-CO" sz="2800" b="1" i="1" dirty="0"/>
          </a:p>
        </p:txBody>
      </p:sp>
    </p:spTree>
    <p:extLst>
      <p:ext uri="{BB962C8B-B14F-4D97-AF65-F5344CB8AC3E}">
        <p14:creationId xmlns:p14="http://schemas.microsoft.com/office/powerpoint/2010/main" val="5996727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2538388" y="828303"/>
            <a:ext cx="5351144" cy="461665"/>
          </a:xfrm>
          <a:prstGeom prst="rect">
            <a:avLst/>
          </a:prstGeom>
        </p:spPr>
        <p:txBody>
          <a:bodyPr wrap="none">
            <a:spAutoFit/>
          </a:bodyPr>
          <a:lstStyle/>
          <a:p>
            <a:pPr lvl="0" algn="ctr"/>
            <a:r>
              <a:rPr lang="es-CO" sz="2400" b="1" i="1" kern="0" dirty="0">
                <a:solidFill>
                  <a:srgbClr val="008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EN CUANTO AL SEGUIMIENTO</a:t>
            </a:r>
            <a:endParaRPr kumimoji="0" lang="es-CO" sz="2400" b="0" i="0" u="none" strike="noStrike" kern="0" cap="none" spc="0" normalizeH="0" baseline="0" noProof="0" dirty="0" smtClean="0">
              <a:ln>
                <a:noFill/>
              </a:ln>
              <a:solidFill>
                <a:srgbClr val="008000"/>
              </a:solidFill>
              <a:effectLst/>
              <a:uLnTx/>
              <a:uFillTx/>
            </a:endParaRPr>
          </a:p>
        </p:txBody>
      </p:sp>
      <p:sp>
        <p:nvSpPr>
          <p:cNvPr id="6" name="2 Marcador de contenido"/>
          <p:cNvSpPr txBox="1">
            <a:spLocks/>
          </p:cNvSpPr>
          <p:nvPr/>
        </p:nvSpPr>
        <p:spPr>
          <a:xfrm>
            <a:off x="1099160" y="1881475"/>
            <a:ext cx="8229600" cy="4244687"/>
          </a:xfrm>
          <a:prstGeom prst="rect">
            <a:avLst/>
          </a:prstGeom>
        </p:spPr>
        <p:txBody>
          <a:bodyPr>
            <a:normAutofit/>
          </a:bodyPr>
          <a:lstStyle>
            <a:lvl1pPr marL="391146" indent="-391146" algn="l" defTabSz="1043056"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pPr marL="0" indent="0">
              <a:buFont typeface="Arial" panose="020B0604020202020204" pitchFamily="34" charset="0"/>
              <a:buNone/>
            </a:pPr>
            <a:r>
              <a:rPr lang="es-CO" sz="2400" b="1" i="1" dirty="0" smtClean="0">
                <a:solidFill>
                  <a:srgbClr val="008000"/>
                </a:solidFill>
                <a:effectLst>
                  <a:outerShdw blurRad="38100" dist="38100" dir="2700000" algn="tl">
                    <a:srgbClr val="000000">
                      <a:alpha val="43137"/>
                    </a:srgbClr>
                  </a:outerShdw>
                </a:effectLst>
              </a:rPr>
              <a:t>Qué NO es el PORTAFOLIO DE EVIDENCIAS:</a:t>
            </a:r>
          </a:p>
          <a:p>
            <a:pPr marL="0" indent="0">
              <a:buFont typeface="Arial" panose="020B0604020202020204" pitchFamily="34" charset="0"/>
              <a:buNone/>
            </a:pPr>
            <a:endParaRPr lang="es-CO" sz="2400" b="1" i="1" dirty="0" smtClean="0">
              <a:solidFill>
                <a:srgbClr val="FF0000"/>
              </a:solidFill>
              <a:effectLst>
                <a:outerShdw blurRad="38100" dist="38100" dir="2700000" algn="tl">
                  <a:srgbClr val="000000">
                    <a:alpha val="43137"/>
                  </a:srgbClr>
                </a:outerShdw>
              </a:effectLst>
            </a:endParaRPr>
          </a:p>
          <a:p>
            <a:pPr algn="ctr"/>
            <a:r>
              <a:rPr lang="es-CO" sz="2400" dirty="0" smtClean="0">
                <a:solidFill>
                  <a:srgbClr val="008000"/>
                </a:solidFill>
              </a:rPr>
              <a:t>NO</a:t>
            </a:r>
            <a:r>
              <a:rPr lang="es-CO" sz="2400" dirty="0" smtClean="0"/>
              <a:t> </a:t>
            </a:r>
            <a:r>
              <a:rPr lang="es-CO" sz="2400" b="1" i="1" dirty="0" smtClean="0"/>
              <a:t>es copia de todo lo que hace el evaluado en</a:t>
            </a:r>
          </a:p>
          <a:p>
            <a:pPr marL="0" indent="0" algn="ctr">
              <a:buFont typeface="Arial" panose="020B0604020202020204" pitchFamily="34" charset="0"/>
              <a:buNone/>
            </a:pPr>
            <a:r>
              <a:rPr lang="es-CO" sz="2400" b="1" i="1" dirty="0" smtClean="0"/>
              <a:t>desarrollo de los compromisos</a:t>
            </a:r>
          </a:p>
          <a:p>
            <a:pPr marL="0" indent="0" algn="ctr">
              <a:buFont typeface="Arial" panose="020B0604020202020204" pitchFamily="34" charset="0"/>
              <a:buNone/>
            </a:pPr>
            <a:endParaRPr lang="es-CO" sz="2400" b="1" i="1" dirty="0" smtClean="0"/>
          </a:p>
          <a:p>
            <a:pPr algn="ctr"/>
            <a:r>
              <a:rPr lang="es-CO" sz="2400" dirty="0" smtClean="0">
                <a:solidFill>
                  <a:srgbClr val="008000"/>
                </a:solidFill>
              </a:rPr>
              <a:t>NO </a:t>
            </a:r>
            <a:r>
              <a:rPr lang="es-CO" sz="2400" b="1" i="1" dirty="0" smtClean="0"/>
              <a:t>es el registro de todo lo que hace o deja de hacer el evaluado</a:t>
            </a:r>
          </a:p>
          <a:p>
            <a:pPr algn="ctr"/>
            <a:endParaRPr lang="es-CO" sz="2400" b="1" i="1" dirty="0" smtClean="0"/>
          </a:p>
          <a:p>
            <a:pPr algn="ctr"/>
            <a:r>
              <a:rPr lang="es-CO" sz="2400" dirty="0" smtClean="0">
                <a:solidFill>
                  <a:srgbClr val="008000"/>
                </a:solidFill>
              </a:rPr>
              <a:t>NO </a:t>
            </a:r>
            <a:r>
              <a:rPr lang="es-CO" sz="2400" b="1" i="1" dirty="0" smtClean="0"/>
              <a:t>es un proceso de auditoría</a:t>
            </a:r>
            <a:endParaRPr lang="es-CO" sz="2400" b="1" i="1" dirty="0"/>
          </a:p>
        </p:txBody>
      </p:sp>
    </p:spTree>
    <p:extLst>
      <p:ext uri="{BB962C8B-B14F-4D97-AF65-F5344CB8AC3E}">
        <p14:creationId xmlns:p14="http://schemas.microsoft.com/office/powerpoint/2010/main" val="23262733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2394372" y="684287"/>
            <a:ext cx="5351144" cy="461665"/>
          </a:xfrm>
          <a:prstGeom prst="rect">
            <a:avLst/>
          </a:prstGeom>
        </p:spPr>
        <p:txBody>
          <a:bodyPr wrap="none">
            <a:spAutoFit/>
          </a:bodyPr>
          <a:lstStyle/>
          <a:p>
            <a:pPr lvl="0" algn="ctr"/>
            <a:r>
              <a:rPr lang="es-CO" sz="2400" b="1" i="1" kern="0" dirty="0">
                <a:solidFill>
                  <a:srgbClr val="008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EN CUANTO AL SEGUIMIENTO</a:t>
            </a:r>
            <a:endParaRPr kumimoji="0" lang="es-CO" sz="2400" b="0" i="0" u="none" strike="noStrike" kern="0" cap="none" spc="0" normalizeH="0" baseline="0" noProof="0" dirty="0" smtClean="0">
              <a:ln>
                <a:noFill/>
              </a:ln>
              <a:solidFill>
                <a:srgbClr val="008000"/>
              </a:solidFill>
              <a:effectLst/>
              <a:uLnTx/>
              <a:uFillTx/>
            </a:endParaRPr>
          </a:p>
        </p:txBody>
      </p:sp>
      <p:sp>
        <p:nvSpPr>
          <p:cNvPr id="6" name="2 Marcador de contenido"/>
          <p:cNvSpPr txBox="1">
            <a:spLocks/>
          </p:cNvSpPr>
          <p:nvPr/>
        </p:nvSpPr>
        <p:spPr>
          <a:xfrm>
            <a:off x="955144" y="1692399"/>
            <a:ext cx="8229600" cy="4244687"/>
          </a:xfrm>
          <a:prstGeom prst="rect">
            <a:avLst/>
          </a:prstGeom>
        </p:spPr>
        <p:txBody>
          <a:bodyPr>
            <a:normAutofit/>
          </a:bodyPr>
          <a:lstStyle>
            <a:lvl1pPr marL="391146" indent="-391146" algn="l" defTabSz="1043056"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pPr marL="0" indent="0">
              <a:buFont typeface="Arial" panose="020B0604020202020204" pitchFamily="34" charset="0"/>
              <a:buNone/>
            </a:pPr>
            <a:r>
              <a:rPr lang="es-CO" sz="2400" b="1" i="1" dirty="0" smtClean="0">
                <a:solidFill>
                  <a:srgbClr val="008000"/>
                </a:solidFill>
              </a:rPr>
              <a:t>Cómo constituir </a:t>
            </a:r>
            <a:r>
              <a:rPr lang="es-CO" sz="2400" b="1" i="1" dirty="0" smtClean="0"/>
              <a:t>el PORTAFOLIO DE EVIDENCIAS:</a:t>
            </a:r>
          </a:p>
          <a:p>
            <a:pPr marL="0" indent="0">
              <a:lnSpc>
                <a:spcPct val="90000"/>
              </a:lnSpc>
              <a:spcBef>
                <a:spcPts val="400"/>
              </a:spcBef>
              <a:buFont typeface="Arial" panose="020B0604020202020204" pitchFamily="34" charset="0"/>
              <a:buNone/>
            </a:pPr>
            <a:endParaRPr lang="es-CO" sz="2400" dirty="0" smtClean="0"/>
          </a:p>
          <a:p>
            <a:pPr algn="ctr">
              <a:lnSpc>
                <a:spcPct val="90000"/>
              </a:lnSpc>
              <a:spcBef>
                <a:spcPts val="400"/>
              </a:spcBef>
            </a:pPr>
            <a:r>
              <a:rPr lang="es-CO" sz="2400" b="1" i="1" dirty="0" smtClean="0"/>
              <a:t>Mantenga una carpeta por cada evaluado</a:t>
            </a:r>
          </a:p>
          <a:p>
            <a:pPr marL="0" indent="0" algn="ctr">
              <a:lnSpc>
                <a:spcPct val="90000"/>
              </a:lnSpc>
              <a:spcBef>
                <a:spcPts val="400"/>
              </a:spcBef>
              <a:buFont typeface="Arial" panose="020B0604020202020204" pitchFamily="34" charset="0"/>
              <a:buNone/>
            </a:pPr>
            <a:endParaRPr lang="es-CO" sz="2400" b="1" i="1" dirty="0" smtClean="0"/>
          </a:p>
          <a:p>
            <a:pPr algn="ctr">
              <a:lnSpc>
                <a:spcPct val="90000"/>
              </a:lnSpc>
              <a:spcBef>
                <a:spcPts val="400"/>
              </a:spcBef>
            </a:pPr>
            <a:r>
              <a:rPr lang="es-CO" sz="2400" b="1" i="1" dirty="0" smtClean="0"/>
              <a:t>Utilice el Formato de Acopio de Evidencias</a:t>
            </a:r>
          </a:p>
          <a:p>
            <a:pPr marL="0" indent="0" algn="ctr">
              <a:lnSpc>
                <a:spcPct val="90000"/>
              </a:lnSpc>
              <a:spcBef>
                <a:spcPts val="400"/>
              </a:spcBef>
              <a:buFont typeface="Arial" panose="020B0604020202020204" pitchFamily="34" charset="0"/>
              <a:buNone/>
            </a:pPr>
            <a:endParaRPr lang="es-CO" sz="2400" b="1" i="1" dirty="0" smtClean="0"/>
          </a:p>
          <a:p>
            <a:pPr algn="ctr">
              <a:lnSpc>
                <a:spcPct val="90000"/>
              </a:lnSpc>
              <a:spcBef>
                <a:spcPts val="400"/>
              </a:spcBef>
            </a:pPr>
            <a:r>
              <a:rPr lang="es-CO" sz="2400" b="1" i="1" dirty="0" smtClean="0"/>
              <a:t>Registre en él las referencias asociadas a cada compromiso que pretenda documentar</a:t>
            </a:r>
          </a:p>
          <a:p>
            <a:pPr marL="0" indent="0" algn="ctr">
              <a:lnSpc>
                <a:spcPct val="90000"/>
              </a:lnSpc>
              <a:spcBef>
                <a:spcPts val="400"/>
              </a:spcBef>
              <a:buFont typeface="Arial" panose="020B0604020202020204" pitchFamily="34" charset="0"/>
              <a:buNone/>
            </a:pPr>
            <a:endParaRPr lang="es-CO" sz="2400" b="1" i="1" dirty="0" smtClean="0"/>
          </a:p>
          <a:p>
            <a:pPr algn="ctr">
              <a:lnSpc>
                <a:spcPct val="90000"/>
              </a:lnSpc>
              <a:spcBef>
                <a:spcPts val="400"/>
              </a:spcBef>
            </a:pPr>
            <a:r>
              <a:rPr lang="es-CO" sz="2400" b="1" i="1" dirty="0" smtClean="0"/>
              <a:t>Describa la evidencia, no se limite a enunciarla</a:t>
            </a:r>
            <a:endParaRPr lang="es-CO" sz="2400" b="1" i="1" dirty="0"/>
          </a:p>
        </p:txBody>
      </p:sp>
    </p:spTree>
    <p:extLst>
      <p:ext uri="{BB962C8B-B14F-4D97-AF65-F5344CB8AC3E}">
        <p14:creationId xmlns:p14="http://schemas.microsoft.com/office/powerpoint/2010/main" val="1770132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322364" y="958146"/>
            <a:ext cx="5351144" cy="461665"/>
          </a:xfrm>
          <a:prstGeom prst="rect">
            <a:avLst/>
          </a:prstGeom>
        </p:spPr>
        <p:txBody>
          <a:bodyPr wrap="none">
            <a:spAutoFit/>
          </a:bodyPr>
          <a:lstStyle/>
          <a:p>
            <a:pPr lvl="0" algn="ctr"/>
            <a:r>
              <a:rPr lang="es-CO" sz="2400" b="1" i="1" kern="0" dirty="0">
                <a:solidFill>
                  <a:srgbClr val="008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EN CUANTO AL SEGUIMIENTO</a:t>
            </a:r>
            <a:endParaRPr kumimoji="0" lang="es-CO" sz="2400" b="0" i="0" u="none" strike="noStrike" kern="0" cap="none" spc="0" normalizeH="0" baseline="0" noProof="0" dirty="0" smtClean="0">
              <a:ln>
                <a:noFill/>
              </a:ln>
              <a:solidFill>
                <a:srgbClr val="008000"/>
              </a:solidFill>
              <a:effectLst/>
              <a:uLnTx/>
              <a:uFillTx/>
            </a:endParaRPr>
          </a:p>
        </p:txBody>
      </p:sp>
      <p:sp>
        <p:nvSpPr>
          <p:cNvPr id="5" name="2 Marcador de contenido"/>
          <p:cNvSpPr txBox="1">
            <a:spLocks/>
          </p:cNvSpPr>
          <p:nvPr/>
        </p:nvSpPr>
        <p:spPr>
          <a:xfrm>
            <a:off x="1242244" y="1692399"/>
            <a:ext cx="8229600" cy="4244687"/>
          </a:xfrm>
          <a:prstGeom prst="rect">
            <a:avLst/>
          </a:prstGeom>
        </p:spPr>
        <p:txBody>
          <a:bodyPr>
            <a:normAutofit lnSpcReduction="10000"/>
          </a:bodyPr>
          <a:lstStyle>
            <a:lvl1pPr marL="391146" indent="-391146" algn="l" defTabSz="1043056"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pPr marL="0" indent="0">
              <a:buFont typeface="Arial" panose="020B0604020202020204" pitchFamily="34" charset="0"/>
              <a:buNone/>
            </a:pPr>
            <a:r>
              <a:rPr lang="es-CO" sz="2400" b="1" i="1" dirty="0" smtClean="0">
                <a:solidFill>
                  <a:srgbClr val="008000"/>
                </a:solidFill>
              </a:rPr>
              <a:t>Cómo constituir </a:t>
            </a:r>
            <a:r>
              <a:rPr lang="es-CO" sz="2400" b="1" i="1" dirty="0" smtClean="0"/>
              <a:t>el PORTAFOLIO DE EVIDENCIAS:</a:t>
            </a:r>
          </a:p>
          <a:p>
            <a:pPr marL="0" indent="0">
              <a:spcBef>
                <a:spcPts val="400"/>
              </a:spcBef>
              <a:buFont typeface="Arial" panose="020B0604020202020204" pitchFamily="34" charset="0"/>
              <a:buNone/>
            </a:pPr>
            <a:endParaRPr lang="es-CO" sz="2400" dirty="0" smtClean="0"/>
          </a:p>
          <a:p>
            <a:pPr algn="ctr">
              <a:spcBef>
                <a:spcPts val="400"/>
              </a:spcBef>
            </a:pPr>
            <a:r>
              <a:rPr lang="es-CO" sz="2400" b="1" i="1" dirty="0" smtClean="0"/>
              <a:t>Indique la ubicación física o virtual de la fuente primaria de la evidencia que sustenta el compromiso</a:t>
            </a:r>
          </a:p>
          <a:p>
            <a:pPr marL="0" indent="0" algn="ctr">
              <a:spcBef>
                <a:spcPts val="400"/>
              </a:spcBef>
              <a:buFont typeface="Arial" panose="020B0604020202020204" pitchFamily="34" charset="0"/>
              <a:buNone/>
            </a:pPr>
            <a:endParaRPr lang="es-CO" sz="2400" b="1" i="1" dirty="0" smtClean="0"/>
          </a:p>
          <a:p>
            <a:pPr algn="ctr">
              <a:spcBef>
                <a:spcPts val="400"/>
              </a:spcBef>
            </a:pPr>
            <a:r>
              <a:rPr lang="es-CO" sz="2400" b="1" i="1" dirty="0" smtClean="0"/>
              <a:t>De acuerdo a las condiciones de calidad acordadas, efectúe las observaciones pertinentes (la evidencia corresponde a lo esperado, supera dicha expectativa, es inferior a esta)</a:t>
            </a:r>
          </a:p>
          <a:p>
            <a:pPr marL="0" indent="0" algn="ctr">
              <a:spcBef>
                <a:spcPts val="400"/>
              </a:spcBef>
              <a:buFont typeface="Arial" panose="020B0604020202020204" pitchFamily="34" charset="0"/>
              <a:buNone/>
            </a:pPr>
            <a:endParaRPr lang="es-CO" sz="2400" b="1" i="1" dirty="0" smtClean="0"/>
          </a:p>
          <a:p>
            <a:pPr algn="ctr">
              <a:spcBef>
                <a:spcPts val="400"/>
              </a:spcBef>
            </a:pPr>
            <a:r>
              <a:rPr lang="es-CO" sz="2400" b="1" i="1" dirty="0" smtClean="0"/>
              <a:t>Referencie la fecha de inclusión en el portafolio e indique</a:t>
            </a:r>
          </a:p>
          <a:p>
            <a:pPr marL="0" indent="0" algn="ctr">
              <a:spcBef>
                <a:spcPts val="400"/>
              </a:spcBef>
              <a:buFont typeface="Arial" panose="020B0604020202020204" pitchFamily="34" charset="0"/>
              <a:buNone/>
            </a:pPr>
            <a:r>
              <a:rPr lang="es-CO" sz="2400" b="1" i="1" dirty="0" smtClean="0"/>
              <a:t>quién aporta la evidencia</a:t>
            </a:r>
            <a:endParaRPr lang="es-CO" sz="2400" b="1" i="1" dirty="0"/>
          </a:p>
        </p:txBody>
      </p:sp>
    </p:spTree>
    <p:extLst>
      <p:ext uri="{BB962C8B-B14F-4D97-AF65-F5344CB8AC3E}">
        <p14:creationId xmlns:p14="http://schemas.microsoft.com/office/powerpoint/2010/main" val="3350732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2466380" y="756295"/>
            <a:ext cx="5351144" cy="461665"/>
          </a:xfrm>
          <a:prstGeom prst="rect">
            <a:avLst/>
          </a:prstGeom>
        </p:spPr>
        <p:txBody>
          <a:bodyPr wrap="none">
            <a:spAutoFit/>
          </a:bodyPr>
          <a:lstStyle/>
          <a:p>
            <a:pPr lvl="0" algn="ctr"/>
            <a:r>
              <a:rPr lang="es-CO" sz="2400" b="1" i="1" kern="0" dirty="0">
                <a:solidFill>
                  <a:srgbClr val="008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EN CUANTO AL SEGUIMIENTO</a:t>
            </a:r>
            <a:endParaRPr kumimoji="0" lang="es-CO" sz="2400" b="0" i="0" u="none" strike="noStrike" kern="0" cap="none" spc="0" normalizeH="0" baseline="0" noProof="0" dirty="0" smtClean="0">
              <a:ln>
                <a:noFill/>
              </a:ln>
              <a:solidFill>
                <a:srgbClr val="008000"/>
              </a:solidFill>
              <a:effectLst/>
              <a:uLnTx/>
              <a:uFillTx/>
            </a:endParaRPr>
          </a:p>
        </p:txBody>
      </p:sp>
      <p:sp>
        <p:nvSpPr>
          <p:cNvPr id="6" name="2 Marcador de contenido"/>
          <p:cNvSpPr txBox="1">
            <a:spLocks/>
          </p:cNvSpPr>
          <p:nvPr/>
        </p:nvSpPr>
        <p:spPr>
          <a:xfrm>
            <a:off x="882204" y="1692399"/>
            <a:ext cx="8424936" cy="4464496"/>
          </a:xfrm>
          <a:prstGeom prst="rect">
            <a:avLst/>
          </a:prstGeom>
        </p:spPr>
        <p:txBody>
          <a:bodyPr>
            <a:normAutofit fontScale="85000" lnSpcReduction="20000"/>
          </a:bodyPr>
          <a:lstStyle>
            <a:lvl1pPr marL="391146" indent="-391146" algn="l" defTabSz="1043056"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pPr marL="0" indent="0">
              <a:buFont typeface="Arial" panose="020B0604020202020204" pitchFamily="34" charset="0"/>
              <a:buNone/>
            </a:pPr>
            <a:r>
              <a:rPr lang="es-CO" sz="2400" b="1" i="1" dirty="0" smtClean="0">
                <a:solidFill>
                  <a:srgbClr val="008000"/>
                </a:solidFill>
              </a:rPr>
              <a:t>Cuáles son las características que deben tener las evidencias acopiadas:</a:t>
            </a:r>
          </a:p>
          <a:p>
            <a:pPr marL="0" indent="0">
              <a:buFont typeface="Arial" panose="020B0604020202020204" pitchFamily="34" charset="0"/>
              <a:buNone/>
            </a:pPr>
            <a:endParaRPr lang="es-CO" sz="2400" dirty="0" smtClean="0"/>
          </a:p>
          <a:p>
            <a:r>
              <a:rPr lang="es-CO" sz="2400" b="1" i="1" dirty="0" smtClean="0">
                <a:solidFill>
                  <a:srgbClr val="00B050"/>
                </a:solidFill>
              </a:rPr>
              <a:t>Autenticidad:</a:t>
            </a:r>
          </a:p>
          <a:p>
            <a:pPr marL="0" indent="0">
              <a:buFont typeface="Arial" panose="020B0604020202020204" pitchFamily="34" charset="0"/>
              <a:buNone/>
            </a:pPr>
            <a:r>
              <a:rPr lang="es-CO" sz="2400" dirty="0" smtClean="0"/>
              <a:t>		</a:t>
            </a:r>
            <a:r>
              <a:rPr lang="es-CO" sz="2400" b="1" i="1" dirty="0" smtClean="0"/>
              <a:t>Corresponden al desempeño del evaluado</a:t>
            </a:r>
          </a:p>
          <a:p>
            <a:r>
              <a:rPr lang="es-CO" sz="2400" b="1" i="1" dirty="0" smtClean="0">
                <a:solidFill>
                  <a:srgbClr val="00B050"/>
                </a:solidFill>
              </a:rPr>
              <a:t>Suficiencia</a:t>
            </a:r>
            <a:r>
              <a:rPr lang="es-CO" sz="2400" b="1" i="1" dirty="0" smtClean="0">
                <a:solidFill>
                  <a:srgbClr val="00B050"/>
                </a:solidFill>
                <a:effectLst>
                  <a:outerShdw blurRad="38100" dist="38100" dir="2700000" algn="tl">
                    <a:srgbClr val="000000">
                      <a:alpha val="43137"/>
                    </a:srgbClr>
                  </a:outerShdw>
                </a:effectLst>
              </a:rPr>
              <a:t>:</a:t>
            </a:r>
          </a:p>
          <a:p>
            <a:pPr marL="0" indent="0">
              <a:buFont typeface="Arial" panose="020B0604020202020204" pitchFamily="34" charset="0"/>
              <a:buNone/>
            </a:pPr>
            <a:r>
              <a:rPr lang="es-CO" sz="2400" b="1" i="1" dirty="0" smtClean="0"/>
              <a:t>		Son descriptivas de lo que se pretende documentar</a:t>
            </a:r>
          </a:p>
          <a:p>
            <a:r>
              <a:rPr lang="es-CO" sz="2400" b="1" i="1" dirty="0" smtClean="0">
                <a:solidFill>
                  <a:srgbClr val="00B050"/>
                </a:solidFill>
              </a:rPr>
              <a:t>Actualidad</a:t>
            </a:r>
            <a:r>
              <a:rPr lang="es-CO" sz="2400" b="1" i="1" dirty="0" smtClean="0">
                <a:solidFill>
                  <a:srgbClr val="00B050"/>
                </a:solidFill>
                <a:effectLst>
                  <a:outerShdw blurRad="38100" dist="38100" dir="2700000" algn="tl">
                    <a:srgbClr val="000000">
                      <a:alpha val="43137"/>
                    </a:srgbClr>
                  </a:outerShdw>
                </a:effectLst>
              </a:rPr>
              <a:t>:</a:t>
            </a:r>
          </a:p>
          <a:p>
            <a:pPr marL="0" indent="0">
              <a:buFont typeface="Arial" panose="020B0604020202020204" pitchFamily="34" charset="0"/>
              <a:buNone/>
            </a:pPr>
            <a:r>
              <a:rPr lang="es-CO" sz="2400" b="1" i="1" dirty="0" smtClean="0"/>
              <a:t>		Corresponden al período objeto de calificación</a:t>
            </a:r>
          </a:p>
          <a:p>
            <a:r>
              <a:rPr lang="es-CO" sz="2400" b="1" i="1" dirty="0" smtClean="0">
                <a:solidFill>
                  <a:srgbClr val="00B050"/>
                </a:solidFill>
              </a:rPr>
              <a:t>Pertinencia</a:t>
            </a:r>
            <a:r>
              <a:rPr lang="es-CO" sz="2400" b="1" i="1" dirty="0" smtClean="0">
                <a:solidFill>
                  <a:srgbClr val="00B050"/>
                </a:solidFill>
                <a:effectLst>
                  <a:outerShdw blurRad="38100" dist="38100" dir="2700000" algn="tl">
                    <a:srgbClr val="000000">
                      <a:alpha val="43137"/>
                    </a:srgbClr>
                  </a:outerShdw>
                </a:effectLst>
              </a:rPr>
              <a:t>:</a:t>
            </a:r>
          </a:p>
          <a:p>
            <a:pPr marL="0" indent="0">
              <a:buFont typeface="Arial" panose="020B0604020202020204" pitchFamily="34" charset="0"/>
              <a:buNone/>
            </a:pPr>
            <a:r>
              <a:rPr lang="es-CO" sz="2400" b="1" i="1" dirty="0" smtClean="0"/>
              <a:t>		Están asociadas a los compromisos fijados o a los</a:t>
            </a:r>
          </a:p>
          <a:p>
            <a:pPr marL="0" indent="0">
              <a:buFont typeface="Arial" panose="020B0604020202020204" pitchFamily="34" charset="0"/>
              <a:buNone/>
            </a:pPr>
            <a:r>
              <a:rPr lang="es-CO" sz="2400" b="1" i="1" dirty="0" smtClean="0"/>
              <a:t>		aportes sobresalientes</a:t>
            </a:r>
          </a:p>
          <a:p>
            <a:r>
              <a:rPr lang="es-CO" sz="2400" b="1" i="1" dirty="0" smtClean="0">
                <a:solidFill>
                  <a:srgbClr val="00B050"/>
                </a:solidFill>
              </a:rPr>
              <a:t>Validez</a:t>
            </a:r>
            <a:r>
              <a:rPr lang="es-CO" sz="2400" b="1" i="1" dirty="0" smtClean="0">
                <a:solidFill>
                  <a:srgbClr val="00B050"/>
                </a:solidFill>
                <a:effectLst>
                  <a:outerShdw blurRad="38100" dist="38100" dir="2700000" algn="tl">
                    <a:srgbClr val="000000">
                      <a:alpha val="43137"/>
                    </a:srgbClr>
                  </a:outerShdw>
                </a:effectLst>
              </a:rPr>
              <a:t>:</a:t>
            </a:r>
          </a:p>
          <a:p>
            <a:pPr marL="0" indent="0">
              <a:buFont typeface="Arial" panose="020B0604020202020204" pitchFamily="34" charset="0"/>
              <a:buNone/>
            </a:pPr>
            <a:r>
              <a:rPr lang="es-CO" sz="2400" b="1" i="1" dirty="0" smtClean="0"/>
              <a:t>		Pueden ser verificadas en las fuentes documentales</a:t>
            </a:r>
          </a:p>
          <a:p>
            <a:pPr marL="0" indent="0">
              <a:buFont typeface="Arial" panose="020B0604020202020204" pitchFamily="34" charset="0"/>
              <a:buNone/>
            </a:pPr>
            <a:r>
              <a:rPr lang="es-CO" sz="2400" b="1" i="1" dirty="0" smtClean="0"/>
              <a:t>		primarias</a:t>
            </a:r>
            <a:endParaRPr lang="es-CO" sz="2400" b="1" i="1" dirty="0"/>
          </a:p>
        </p:txBody>
      </p:sp>
    </p:spTree>
    <p:extLst>
      <p:ext uri="{BB962C8B-B14F-4D97-AF65-F5344CB8AC3E}">
        <p14:creationId xmlns:p14="http://schemas.microsoft.com/office/powerpoint/2010/main" val="3021618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p:cNvSpPr/>
          <p:nvPr/>
        </p:nvSpPr>
        <p:spPr>
          <a:xfrm>
            <a:off x="1098228" y="831524"/>
            <a:ext cx="8640960" cy="5970865"/>
          </a:xfrm>
          <a:prstGeom prst="rect">
            <a:avLst/>
          </a:prstGeom>
        </p:spPr>
        <p:txBody>
          <a:bodyPr wrap="square">
            <a:spAutoFit/>
          </a:bodyPr>
          <a:lstStyle/>
          <a:p>
            <a:pPr algn="ctr">
              <a:defRPr/>
            </a:pPr>
            <a:r>
              <a:rPr lang="es-ES_tradnl" sz="4400" b="1" i="1" dirty="0" smtClean="0">
                <a:solidFill>
                  <a:srgbClr val="008000"/>
                </a:solidFill>
                <a:effectLst>
                  <a:outerShdw blurRad="38100" dist="38100" dir="2700000" algn="tl">
                    <a:srgbClr val="C0C0C0"/>
                  </a:outerShdw>
                </a:effectLst>
                <a:latin typeface="Verdana" pitchFamily="34" charset="0"/>
              </a:rPr>
              <a:t>NORMATIVIDAD</a:t>
            </a:r>
          </a:p>
          <a:p>
            <a:pPr algn="ctr">
              <a:defRPr/>
            </a:pPr>
            <a:endParaRPr lang="es-ES_tradnl" sz="4400" b="1" i="1" dirty="0" smtClean="0">
              <a:solidFill>
                <a:srgbClr val="003300"/>
              </a:solidFill>
              <a:effectLst>
                <a:outerShdw blurRad="38100" dist="38100" dir="2700000" algn="tl">
                  <a:srgbClr val="C0C0C0"/>
                </a:outerShdw>
              </a:effectLst>
              <a:latin typeface="Verdana" pitchFamily="34" charset="0"/>
            </a:endParaRPr>
          </a:p>
          <a:p>
            <a:pPr>
              <a:defRPr/>
            </a:pPr>
            <a:r>
              <a:rPr lang="es-ES_tradnl" b="1" i="1" dirty="0" smtClean="0">
                <a:solidFill>
                  <a:srgbClr val="003300"/>
                </a:solidFill>
                <a:effectLst>
                  <a:outerShdw blurRad="38100" dist="38100" dir="2700000" algn="tl">
                    <a:srgbClr val="C0C0C0"/>
                  </a:outerShdw>
                </a:effectLst>
                <a:latin typeface="Verdana" pitchFamily="34" charset="0"/>
              </a:rPr>
              <a:t>Ley 909 de 2004</a:t>
            </a:r>
          </a:p>
          <a:p>
            <a:pPr>
              <a:defRPr/>
            </a:pPr>
            <a:r>
              <a:rPr lang="es-ES_tradnl" b="1" i="1" dirty="0" smtClean="0">
                <a:solidFill>
                  <a:srgbClr val="003300"/>
                </a:solidFill>
                <a:effectLst>
                  <a:outerShdw blurRad="38100" dist="38100" dir="2700000" algn="tl">
                    <a:srgbClr val="C0C0C0"/>
                  </a:outerShdw>
                </a:effectLst>
                <a:latin typeface="Verdana" pitchFamily="34" charset="0"/>
              </a:rPr>
              <a:t>Acuerdo 137 de 2010 CNSC         Evaluación del desempeño</a:t>
            </a:r>
          </a:p>
          <a:p>
            <a:pPr>
              <a:defRPr/>
            </a:pPr>
            <a:r>
              <a:rPr lang="es-ES_tradnl" b="1" i="1" dirty="0" smtClean="0">
                <a:solidFill>
                  <a:srgbClr val="003300"/>
                </a:solidFill>
                <a:effectLst>
                  <a:outerShdw blurRad="38100" dist="38100" dir="2700000" algn="tl">
                    <a:srgbClr val="C0C0C0"/>
                  </a:outerShdw>
                </a:effectLst>
                <a:latin typeface="Verdana" pitchFamily="34" charset="0"/>
              </a:rPr>
              <a:t>Decreto 760 de 2005                   laboral </a:t>
            </a:r>
          </a:p>
          <a:p>
            <a:pPr>
              <a:defRPr/>
            </a:pPr>
            <a:endParaRPr lang="es-ES_tradnl" b="1" i="1" dirty="0">
              <a:solidFill>
                <a:srgbClr val="003300"/>
              </a:solidFill>
              <a:effectLst>
                <a:outerShdw blurRad="38100" dist="38100" dir="2700000" algn="tl">
                  <a:srgbClr val="C0C0C0"/>
                </a:outerShdw>
              </a:effectLst>
              <a:latin typeface="Verdana" pitchFamily="34" charset="0"/>
            </a:endParaRPr>
          </a:p>
          <a:p>
            <a:pPr>
              <a:defRPr/>
            </a:pPr>
            <a:endParaRPr lang="es-ES_tradnl" b="1" i="1" dirty="0" smtClean="0">
              <a:solidFill>
                <a:srgbClr val="003300"/>
              </a:solidFill>
              <a:effectLst>
                <a:outerShdw blurRad="38100" dist="38100" dir="2700000" algn="tl">
                  <a:srgbClr val="C0C0C0"/>
                </a:outerShdw>
              </a:effectLst>
              <a:latin typeface="Verdana" pitchFamily="34" charset="0"/>
            </a:endParaRPr>
          </a:p>
          <a:p>
            <a:pPr>
              <a:defRPr/>
            </a:pPr>
            <a:r>
              <a:rPr lang="es-ES_tradnl" b="1" i="1" dirty="0" smtClean="0">
                <a:solidFill>
                  <a:srgbClr val="003300"/>
                </a:solidFill>
                <a:effectLst>
                  <a:outerShdw blurRad="38100" dist="38100" dir="2700000" algn="tl">
                    <a:srgbClr val="C0C0C0"/>
                  </a:outerShdw>
                </a:effectLst>
                <a:latin typeface="Verdana" pitchFamily="34" charset="0"/>
              </a:rPr>
              <a:t>Decreto </a:t>
            </a:r>
            <a:r>
              <a:rPr lang="es-ES_tradnl" b="1" i="1" dirty="0" err="1" smtClean="0">
                <a:solidFill>
                  <a:srgbClr val="003300"/>
                </a:solidFill>
                <a:effectLst>
                  <a:outerShdw blurRad="38100" dist="38100" dir="2700000" algn="tl">
                    <a:srgbClr val="C0C0C0"/>
                  </a:outerShdw>
                </a:effectLst>
                <a:latin typeface="Verdana" pitchFamily="34" charset="0"/>
              </a:rPr>
              <a:t>Deptal</a:t>
            </a:r>
            <a:r>
              <a:rPr lang="es-ES_tradnl" b="1" i="1" dirty="0" smtClean="0">
                <a:solidFill>
                  <a:srgbClr val="003300"/>
                </a:solidFill>
                <a:effectLst>
                  <a:outerShdw blurRad="38100" dist="38100" dir="2700000" algn="tl">
                    <a:srgbClr val="C0C0C0"/>
                  </a:outerShdw>
                </a:effectLst>
                <a:latin typeface="Verdana" pitchFamily="34" charset="0"/>
              </a:rPr>
              <a:t> 0222 de 2011                 Plan de </a:t>
            </a:r>
            <a:r>
              <a:rPr lang="es-ES_tradnl" b="1" i="1" dirty="0" smtClean="0">
                <a:solidFill>
                  <a:srgbClr val="003300"/>
                </a:solidFill>
                <a:effectLst>
                  <a:outerShdw blurRad="38100" dist="38100" dir="2700000" algn="tl">
                    <a:srgbClr val="C0C0C0"/>
                  </a:outerShdw>
                </a:effectLst>
                <a:latin typeface="Verdana" pitchFamily="34" charset="0"/>
              </a:rPr>
              <a:t>							        Mejoramiento </a:t>
            </a:r>
            <a:r>
              <a:rPr lang="es-ES_tradnl" b="1" i="1" dirty="0" smtClean="0">
                <a:solidFill>
                  <a:srgbClr val="003300"/>
                </a:solidFill>
                <a:effectLst>
                  <a:outerShdw blurRad="38100" dist="38100" dir="2700000" algn="tl">
                    <a:srgbClr val="C0C0C0"/>
                  </a:outerShdw>
                </a:effectLst>
                <a:latin typeface="Verdana" pitchFamily="34" charset="0"/>
              </a:rPr>
              <a:t>					    </a:t>
            </a:r>
            <a:r>
              <a:rPr lang="es-ES_tradnl" b="1" i="1" dirty="0" smtClean="0">
                <a:solidFill>
                  <a:srgbClr val="003300"/>
                </a:solidFill>
                <a:effectLst>
                  <a:outerShdw blurRad="38100" dist="38100" dir="2700000" algn="tl">
                    <a:srgbClr val="C0C0C0"/>
                  </a:outerShdw>
                </a:effectLst>
                <a:latin typeface="Verdana" pitchFamily="34" charset="0"/>
              </a:rPr>
              <a:t>               Individual</a:t>
            </a:r>
            <a:endParaRPr lang="es-ES_tradnl" b="1" i="1" dirty="0" smtClean="0">
              <a:solidFill>
                <a:srgbClr val="003300"/>
              </a:solidFill>
              <a:effectLst>
                <a:outerShdw blurRad="38100" dist="38100" dir="2700000" algn="tl">
                  <a:srgbClr val="C0C0C0"/>
                </a:outerShdw>
              </a:effectLst>
              <a:latin typeface="Verdana" pitchFamily="34" charset="0"/>
            </a:endParaRPr>
          </a:p>
          <a:p>
            <a:pPr>
              <a:defRPr/>
            </a:pPr>
            <a:endParaRPr lang="es-ES_tradnl" b="1" i="1" dirty="0">
              <a:solidFill>
                <a:srgbClr val="003300"/>
              </a:solidFill>
              <a:effectLst>
                <a:outerShdw blurRad="38100" dist="38100" dir="2700000" algn="tl">
                  <a:srgbClr val="C0C0C0"/>
                </a:outerShdw>
              </a:effectLst>
              <a:latin typeface="Verdana" pitchFamily="34" charset="0"/>
            </a:endParaRPr>
          </a:p>
          <a:p>
            <a:pPr>
              <a:defRPr/>
            </a:pPr>
            <a:endParaRPr lang="es-ES_tradnl" b="1" i="1" dirty="0" smtClean="0">
              <a:solidFill>
                <a:srgbClr val="003300"/>
              </a:solidFill>
              <a:effectLst>
                <a:outerShdw blurRad="38100" dist="38100" dir="2700000" algn="tl">
                  <a:srgbClr val="C0C0C0"/>
                </a:outerShdw>
              </a:effectLst>
              <a:latin typeface="Verdana" pitchFamily="34" charset="0"/>
            </a:endParaRPr>
          </a:p>
          <a:p>
            <a:pPr>
              <a:defRPr/>
            </a:pPr>
            <a:r>
              <a:rPr lang="es-ES_tradnl" b="1" i="1" dirty="0" smtClean="0">
                <a:solidFill>
                  <a:srgbClr val="003300"/>
                </a:solidFill>
                <a:effectLst>
                  <a:outerShdw blurRad="38100" dist="38100" dir="2700000" algn="tl">
                    <a:srgbClr val="C0C0C0"/>
                  </a:outerShdw>
                </a:effectLst>
                <a:latin typeface="Verdana" pitchFamily="34" charset="0"/>
              </a:rPr>
              <a:t>Ley 909 de 2004           Acuerdo de Gestión</a:t>
            </a:r>
          </a:p>
          <a:p>
            <a:pPr>
              <a:defRPr/>
            </a:pPr>
            <a:r>
              <a:rPr lang="es-ES_tradnl" b="1" i="1" dirty="0" smtClean="0">
                <a:solidFill>
                  <a:srgbClr val="003300"/>
                </a:solidFill>
                <a:effectLst>
                  <a:outerShdw blurRad="38100" dist="38100" dir="2700000" algn="tl">
                    <a:srgbClr val="C0C0C0"/>
                  </a:outerShdw>
                </a:effectLst>
                <a:latin typeface="Verdana" pitchFamily="34" charset="0"/>
              </a:rPr>
              <a:t>DAFP                             </a:t>
            </a:r>
          </a:p>
          <a:p>
            <a:pPr>
              <a:defRPr/>
            </a:pPr>
            <a:endParaRPr lang="es-ES_tradnl" b="1" i="1" dirty="0">
              <a:solidFill>
                <a:srgbClr val="003300"/>
              </a:solidFill>
              <a:effectLst>
                <a:outerShdw blurRad="38100" dist="38100" dir="2700000" algn="tl">
                  <a:srgbClr val="C0C0C0"/>
                </a:outerShdw>
              </a:effectLst>
              <a:latin typeface="Verdana" pitchFamily="34" charset="0"/>
            </a:endParaRPr>
          </a:p>
        </p:txBody>
      </p:sp>
      <p:sp>
        <p:nvSpPr>
          <p:cNvPr id="13" name="12 Cerrar llave"/>
          <p:cNvSpPr/>
          <p:nvPr/>
        </p:nvSpPr>
        <p:spPr>
          <a:xfrm>
            <a:off x="3823466" y="5533654"/>
            <a:ext cx="432048" cy="842392"/>
          </a:xfrm>
          <a:prstGeom prst="rightBrace">
            <a:avLst/>
          </a:prstGeom>
          <a:ln>
            <a:solidFill>
              <a:srgbClr val="008000">
                <a:alpha val="97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a:p>
        </p:txBody>
      </p:sp>
      <p:sp>
        <p:nvSpPr>
          <p:cNvPr id="14" name="13 Flecha derecha"/>
          <p:cNvSpPr/>
          <p:nvPr/>
        </p:nvSpPr>
        <p:spPr>
          <a:xfrm>
            <a:off x="5850756" y="4275099"/>
            <a:ext cx="978408" cy="484632"/>
          </a:xfrm>
          <a:prstGeom prst="rightArrow">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rgbClr val="FF0000"/>
              </a:solidFill>
            </a:endParaRPr>
          </a:p>
        </p:txBody>
      </p:sp>
      <p:sp>
        <p:nvSpPr>
          <p:cNvPr id="15" name="14 Cerrar llave"/>
          <p:cNvSpPr/>
          <p:nvPr/>
        </p:nvSpPr>
        <p:spPr>
          <a:xfrm>
            <a:off x="5279623" y="2196455"/>
            <a:ext cx="725938" cy="1231771"/>
          </a:xfrm>
          <a:prstGeom prst="rightBrace">
            <a:avLst/>
          </a:prstGeom>
          <a:ln>
            <a:solidFill>
              <a:srgbClr val="008000">
                <a:alpha val="98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a:solidFill>
                <a:srgbClr val="008000"/>
              </a:solidFill>
            </a:endParaRPr>
          </a:p>
        </p:txBody>
      </p:sp>
    </p:spTree>
    <p:extLst>
      <p:ext uri="{BB962C8B-B14F-4D97-AF65-F5344CB8AC3E}">
        <p14:creationId xmlns:p14="http://schemas.microsoft.com/office/powerpoint/2010/main" val="9203759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2610396" y="897505"/>
            <a:ext cx="4853893" cy="523220"/>
          </a:xfrm>
          <a:prstGeom prst="rect">
            <a:avLst/>
          </a:prstGeom>
        </p:spPr>
        <p:txBody>
          <a:bodyPr wrap="none">
            <a:spAutoFit/>
          </a:bodyPr>
          <a:lstStyle/>
          <a:p>
            <a:pPr lvl="0" algn="ctr"/>
            <a:r>
              <a:rPr lang="es-CO" sz="2800" b="1" i="1" dirty="0">
                <a:solidFill>
                  <a:srgbClr val="008000"/>
                </a:solidFill>
                <a:effectLst>
                  <a:outerShdw blurRad="38100" dist="38100" dir="2700000" algn="tl">
                    <a:srgbClr val="000000">
                      <a:alpha val="43137"/>
                    </a:srgbClr>
                  </a:outerShdw>
                </a:effectLst>
              </a:rPr>
              <a:t>EN CUANTO A LA CALIFICACIÓN</a:t>
            </a:r>
            <a:endParaRPr kumimoji="0" lang="es-CO" sz="2800" b="0" i="0" u="none" strike="noStrike" kern="0" cap="none" spc="0" normalizeH="0" baseline="0" noProof="0" dirty="0" smtClean="0">
              <a:ln>
                <a:noFill/>
              </a:ln>
              <a:solidFill>
                <a:srgbClr val="008000"/>
              </a:solidFill>
              <a:effectLst/>
              <a:uLnTx/>
              <a:uFillTx/>
            </a:endParaRPr>
          </a:p>
        </p:txBody>
      </p:sp>
      <p:sp>
        <p:nvSpPr>
          <p:cNvPr id="8" name="2 Marcador de contenido"/>
          <p:cNvSpPr txBox="1">
            <a:spLocks/>
          </p:cNvSpPr>
          <p:nvPr/>
        </p:nvSpPr>
        <p:spPr>
          <a:xfrm>
            <a:off x="457200" y="1764407"/>
            <a:ext cx="9209980" cy="4779475"/>
          </a:xfrm>
          <a:prstGeom prst="rect">
            <a:avLst/>
          </a:prstGeom>
        </p:spPr>
        <p:txBody>
          <a:bodyPr>
            <a:normAutofit fontScale="92500" lnSpcReduction="10000"/>
          </a:bodyPr>
          <a:lstStyle>
            <a:lvl1pPr marL="391146" indent="-391146" algn="l" defTabSz="1043056"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r>
              <a:rPr lang="es-CO" sz="2000" b="1" i="1" dirty="0" smtClean="0">
                <a:solidFill>
                  <a:srgbClr val="008000"/>
                </a:solidFill>
                <a:effectLst>
                  <a:outerShdw blurRad="38100" dist="38100" dir="2700000" algn="tl">
                    <a:srgbClr val="000000">
                      <a:alpha val="43137"/>
                    </a:srgbClr>
                  </a:outerShdw>
                </a:effectLst>
              </a:rPr>
              <a:t>Cómo se evalúa</a:t>
            </a:r>
          </a:p>
          <a:p>
            <a:pPr algn="ctr"/>
            <a:r>
              <a:rPr lang="es-CO" sz="2000" b="1" i="1" dirty="0" smtClean="0">
                <a:solidFill>
                  <a:srgbClr val="00B050"/>
                </a:solidFill>
              </a:rPr>
              <a:t>Comparando:</a:t>
            </a:r>
          </a:p>
          <a:p>
            <a:pPr marL="0" indent="0" algn="ctr">
              <a:buFont typeface="Arial" panose="020B0604020202020204" pitchFamily="34" charset="0"/>
              <a:buNone/>
            </a:pPr>
            <a:r>
              <a:rPr lang="es-CO" sz="2000" b="1" i="1" dirty="0" smtClean="0"/>
              <a:t>compromisos adquiridos -vs- logros obtenidos</a:t>
            </a:r>
          </a:p>
          <a:p>
            <a:pPr algn="ctr"/>
            <a:r>
              <a:rPr lang="es-CO" sz="2000" b="1" i="1" dirty="0" smtClean="0">
                <a:solidFill>
                  <a:srgbClr val="00B050"/>
                </a:solidFill>
              </a:rPr>
              <a:t>Verificando:</a:t>
            </a:r>
          </a:p>
          <a:p>
            <a:pPr marL="0" indent="0" algn="ctr">
              <a:buFont typeface="Arial" panose="020B0604020202020204" pitchFamily="34" charset="0"/>
              <a:buNone/>
            </a:pPr>
            <a:r>
              <a:rPr lang="es-CO" sz="2000" b="1" i="1" dirty="0" smtClean="0"/>
              <a:t>las evidencias aportadas en cada compromiso, a partir de las condiciones de calidad y criterios establecidos</a:t>
            </a:r>
          </a:p>
          <a:p>
            <a:pPr algn="ctr"/>
            <a:r>
              <a:rPr lang="es-CO" sz="2000" b="1" i="1" dirty="0" smtClean="0">
                <a:solidFill>
                  <a:srgbClr val="00B050"/>
                </a:solidFill>
              </a:rPr>
              <a:t>Asignando:</a:t>
            </a:r>
          </a:p>
          <a:p>
            <a:pPr marL="0" indent="0" algn="ctr">
              <a:buFont typeface="Arial" panose="020B0604020202020204" pitchFamily="34" charset="0"/>
              <a:buNone/>
            </a:pPr>
            <a:r>
              <a:rPr lang="es-CO" sz="2000" b="1" i="1" dirty="0" smtClean="0"/>
              <a:t>los porcentajes de avance de acuerdo a lo esperado y al tiempo transcurrido</a:t>
            </a:r>
          </a:p>
          <a:p>
            <a:r>
              <a:rPr lang="es-CO" sz="2000" b="1" i="1" dirty="0" smtClean="0">
                <a:solidFill>
                  <a:srgbClr val="008000"/>
                </a:solidFill>
                <a:effectLst>
                  <a:outerShdw blurRad="38100" dist="38100" dir="2700000" algn="tl">
                    <a:srgbClr val="000000">
                      <a:alpha val="43137"/>
                    </a:srgbClr>
                  </a:outerShdw>
                </a:effectLst>
              </a:rPr>
              <a:t>Cuándo se evalúa</a:t>
            </a:r>
          </a:p>
          <a:p>
            <a:pPr marL="0" indent="0" algn="ctr">
              <a:buFont typeface="Arial" panose="020B0604020202020204" pitchFamily="34" charset="0"/>
              <a:buNone/>
            </a:pPr>
            <a:r>
              <a:rPr lang="es-CO" sz="2000" b="1" i="1" dirty="0" smtClean="0">
                <a:solidFill>
                  <a:srgbClr val="00B050"/>
                </a:solidFill>
              </a:rPr>
              <a:t>Al consolidarse:</a:t>
            </a:r>
          </a:p>
          <a:p>
            <a:pPr algn="ctr"/>
            <a:r>
              <a:rPr lang="es-CO" sz="2000" b="1" i="1" dirty="0" smtClean="0"/>
              <a:t>Parcial Semestral</a:t>
            </a:r>
          </a:p>
          <a:p>
            <a:pPr algn="ctr"/>
            <a:r>
              <a:rPr lang="es-CO" sz="2000" b="1" i="1" dirty="0" smtClean="0"/>
              <a:t>Parcial Eventual</a:t>
            </a:r>
          </a:p>
          <a:p>
            <a:pPr algn="ctr"/>
            <a:r>
              <a:rPr lang="es-CO" sz="2000" b="1" i="1" dirty="0" smtClean="0"/>
              <a:t>Final del Período</a:t>
            </a:r>
          </a:p>
          <a:p>
            <a:pPr algn="ctr"/>
            <a:r>
              <a:rPr lang="es-CO" sz="2000" b="1" i="1" dirty="0" smtClean="0"/>
              <a:t>Extraordinaria</a:t>
            </a:r>
            <a:endParaRPr lang="es-CO" sz="2000" b="1" i="1" dirty="0"/>
          </a:p>
        </p:txBody>
      </p:sp>
    </p:spTree>
    <p:extLst>
      <p:ext uri="{BB962C8B-B14F-4D97-AF65-F5344CB8AC3E}">
        <p14:creationId xmlns:p14="http://schemas.microsoft.com/office/powerpoint/2010/main" val="36703168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2682404" y="896591"/>
            <a:ext cx="4990469" cy="523220"/>
          </a:xfrm>
          <a:prstGeom prst="rect">
            <a:avLst/>
          </a:prstGeom>
        </p:spPr>
        <p:txBody>
          <a:bodyPr wrap="none">
            <a:spAutoFit/>
          </a:bodyPr>
          <a:lstStyle/>
          <a:p>
            <a:pPr lvl="0" algn="ctr"/>
            <a:r>
              <a:rPr lang="es-CO" sz="2800" b="1" i="1" dirty="0" smtClean="0">
                <a:solidFill>
                  <a:srgbClr val="008000"/>
                </a:solidFill>
                <a:effectLst>
                  <a:outerShdw blurRad="38100" dist="38100" dir="2700000" algn="tl">
                    <a:srgbClr val="000000">
                      <a:alpha val="43137"/>
                    </a:srgbClr>
                  </a:outerShdw>
                </a:effectLst>
              </a:rPr>
              <a:t>EVALUACIÓN PRIMER SEMESTRE</a:t>
            </a:r>
            <a:endParaRPr kumimoji="0" lang="es-CO" sz="2800" b="0" i="0" u="none" strike="noStrike" kern="0" cap="none" spc="0" normalizeH="0" baseline="0" noProof="0" dirty="0" smtClean="0">
              <a:ln>
                <a:noFill/>
              </a:ln>
              <a:solidFill>
                <a:srgbClr val="008000"/>
              </a:solidFill>
              <a:effectLst/>
              <a:uLnTx/>
              <a:uFillTx/>
            </a:endParaRPr>
          </a:p>
        </p:txBody>
      </p:sp>
      <p:sp>
        <p:nvSpPr>
          <p:cNvPr id="8" name="2 Marcador de contenido"/>
          <p:cNvSpPr txBox="1">
            <a:spLocks/>
          </p:cNvSpPr>
          <p:nvPr/>
        </p:nvSpPr>
        <p:spPr>
          <a:xfrm>
            <a:off x="882204" y="1692399"/>
            <a:ext cx="8229600" cy="4244687"/>
          </a:xfrm>
          <a:prstGeom prst="rect">
            <a:avLst/>
          </a:prstGeom>
        </p:spPr>
        <p:txBody>
          <a:bodyPr>
            <a:normAutofit/>
          </a:bodyPr>
          <a:lstStyle>
            <a:lvl1pPr marL="391146" indent="-391146" algn="l" defTabSz="1043056"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pPr>
              <a:buClr>
                <a:srgbClr val="008000"/>
              </a:buClr>
            </a:pPr>
            <a:r>
              <a:rPr lang="es-CO" sz="2000" b="1" i="1" dirty="0" smtClean="0">
                <a:effectLst>
                  <a:outerShdw blurRad="38100" dist="38100" dir="2700000" algn="tl">
                    <a:srgbClr val="000000">
                      <a:alpha val="43137"/>
                    </a:srgbClr>
                  </a:outerShdw>
                </a:effectLst>
              </a:rPr>
              <a:t>Se valora cuantitativamente el avance porcentual de cumplimiento de los compromisos</a:t>
            </a:r>
          </a:p>
          <a:p>
            <a:pPr>
              <a:buClr>
                <a:srgbClr val="FF0000"/>
              </a:buClr>
            </a:pPr>
            <a:endParaRPr lang="es-CO" sz="2000" b="1" i="1" dirty="0" smtClean="0">
              <a:effectLst>
                <a:outerShdw blurRad="38100" dist="38100" dir="2700000" algn="tl">
                  <a:srgbClr val="000000">
                    <a:alpha val="43137"/>
                  </a:srgbClr>
                </a:outerShdw>
              </a:effectLst>
            </a:endParaRPr>
          </a:p>
          <a:p>
            <a:pPr>
              <a:buClr>
                <a:srgbClr val="008000"/>
              </a:buClr>
            </a:pPr>
            <a:r>
              <a:rPr lang="es-CO" sz="2000" b="1" i="1" dirty="0" smtClean="0">
                <a:effectLst>
                  <a:outerShdw blurRad="38100" dist="38100" dir="2700000" algn="tl">
                    <a:srgbClr val="000000">
                      <a:alpha val="43137"/>
                    </a:srgbClr>
                  </a:outerShdw>
                </a:effectLst>
              </a:rPr>
              <a:t>Se verifica su cumplimiento, condiciones y eventualidades que hayan incidido o impidieron la consecución de los resultados esperados.</a:t>
            </a:r>
          </a:p>
          <a:p>
            <a:pPr>
              <a:buClr>
                <a:srgbClr val="FF0000"/>
              </a:buClr>
            </a:pPr>
            <a:endParaRPr lang="es-CO" sz="2000" b="1" i="1" dirty="0" smtClean="0">
              <a:effectLst>
                <a:outerShdw blurRad="38100" dist="38100" dir="2700000" algn="tl">
                  <a:srgbClr val="000000">
                    <a:alpha val="43137"/>
                  </a:srgbClr>
                </a:outerShdw>
              </a:effectLst>
            </a:endParaRPr>
          </a:p>
          <a:p>
            <a:pPr>
              <a:buClr>
                <a:srgbClr val="008000"/>
              </a:buClr>
            </a:pPr>
            <a:r>
              <a:rPr lang="es-CO" sz="2000" b="1" i="1" dirty="0" smtClean="0">
                <a:effectLst>
                  <a:outerShdw blurRad="38100" dist="38100" dir="2700000" algn="tl">
                    <a:srgbClr val="000000">
                      <a:alpha val="43137"/>
                    </a:srgbClr>
                  </a:outerShdw>
                </a:effectLst>
              </a:rPr>
              <a:t>Igualmente se valoran los compromisos comportamentales con fines de establecer planes de mejoramiento.</a:t>
            </a:r>
          </a:p>
          <a:p>
            <a:pPr marL="0" indent="0">
              <a:buClr>
                <a:srgbClr val="FF0000"/>
              </a:buClr>
              <a:buFont typeface="Arial" panose="020B0604020202020204" pitchFamily="34" charset="0"/>
              <a:buNone/>
            </a:pPr>
            <a:endParaRPr lang="es-CO" sz="2000" b="1" i="1" dirty="0" smtClean="0">
              <a:effectLst>
                <a:outerShdw blurRad="38100" dist="38100" dir="2700000" algn="tl">
                  <a:srgbClr val="000000">
                    <a:alpha val="43137"/>
                  </a:srgbClr>
                </a:outerShdw>
              </a:effectLst>
            </a:endParaRPr>
          </a:p>
          <a:p>
            <a:pPr>
              <a:buClr>
                <a:srgbClr val="008000"/>
              </a:buClr>
            </a:pPr>
            <a:r>
              <a:rPr lang="es-CO" sz="2000" b="1" i="1" dirty="0" smtClean="0">
                <a:effectLst>
                  <a:outerShdw blurRad="38100" dist="38100" dir="2700000" algn="tl">
                    <a:srgbClr val="000000">
                      <a:alpha val="43137"/>
                    </a:srgbClr>
                  </a:outerShdw>
                </a:effectLst>
              </a:rPr>
              <a:t>En caso de existir evaluaciones parciales eventuales, estas se suman y su resultado será el consolidado semestral.</a:t>
            </a:r>
            <a:endParaRPr lang="es-CO" sz="2000" b="1" i="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692055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2682404" y="945897"/>
            <a:ext cx="4990469" cy="523220"/>
          </a:xfrm>
          <a:prstGeom prst="rect">
            <a:avLst/>
          </a:prstGeom>
        </p:spPr>
        <p:txBody>
          <a:bodyPr wrap="none">
            <a:spAutoFit/>
          </a:bodyPr>
          <a:lstStyle/>
          <a:p>
            <a:pPr lvl="0" algn="ctr"/>
            <a:r>
              <a:rPr lang="es-CO" sz="2800" b="1" i="1" dirty="0" smtClean="0">
                <a:solidFill>
                  <a:srgbClr val="008000"/>
                </a:solidFill>
                <a:effectLst>
                  <a:outerShdw blurRad="38100" dist="38100" dir="2700000" algn="tl">
                    <a:srgbClr val="000000">
                      <a:alpha val="43137"/>
                    </a:srgbClr>
                  </a:outerShdw>
                </a:effectLst>
              </a:rPr>
              <a:t>EVALUACIÓN PRIMER SEMESTRE</a:t>
            </a:r>
            <a:endParaRPr kumimoji="0" lang="es-CO" sz="2800" b="0" i="0" u="none" strike="noStrike" kern="0" cap="none" spc="0" normalizeH="0" baseline="0" noProof="0" dirty="0" smtClean="0">
              <a:ln>
                <a:noFill/>
              </a:ln>
              <a:solidFill>
                <a:srgbClr val="008000"/>
              </a:solidFill>
              <a:effectLst/>
              <a:uLnTx/>
              <a:uFillTx/>
            </a:endParaRPr>
          </a:p>
        </p:txBody>
      </p:sp>
      <p:sp>
        <p:nvSpPr>
          <p:cNvPr id="8" name="2 Marcador de contenido"/>
          <p:cNvSpPr txBox="1">
            <a:spLocks/>
          </p:cNvSpPr>
          <p:nvPr/>
        </p:nvSpPr>
        <p:spPr>
          <a:xfrm>
            <a:off x="1026220" y="1836415"/>
            <a:ext cx="8568952" cy="4536504"/>
          </a:xfrm>
          <a:prstGeom prst="rect">
            <a:avLst/>
          </a:prstGeom>
        </p:spPr>
        <p:txBody>
          <a:bodyPr>
            <a:normAutofit/>
          </a:bodyPr>
          <a:lstStyle>
            <a:lvl1pPr marL="391146" indent="-391146" algn="l" defTabSz="1043056"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pPr>
              <a:buClr>
                <a:srgbClr val="008000"/>
              </a:buClr>
            </a:pPr>
            <a:r>
              <a:rPr lang="es-CO" sz="2000" b="1" i="1" dirty="0" smtClean="0">
                <a:effectLst>
                  <a:outerShdw blurRad="38100" dist="38100" dir="2700000" algn="tl">
                    <a:srgbClr val="000000">
                      <a:alpha val="43137"/>
                    </a:srgbClr>
                  </a:outerShdw>
                </a:effectLst>
              </a:rPr>
              <a:t>Estas evaluaciones no tienen incidencia en la permanencia o retiro del servidor, solo la calificación anual tiene esta facultad.</a:t>
            </a:r>
          </a:p>
          <a:p>
            <a:pPr>
              <a:buClr>
                <a:srgbClr val="FF0000"/>
              </a:buClr>
            </a:pPr>
            <a:endParaRPr lang="es-CO" sz="2000" b="1" i="1" dirty="0" smtClean="0">
              <a:effectLst>
                <a:outerShdw blurRad="38100" dist="38100" dir="2700000" algn="tl">
                  <a:srgbClr val="000000">
                    <a:alpha val="43137"/>
                  </a:srgbClr>
                </a:outerShdw>
              </a:effectLst>
            </a:endParaRPr>
          </a:p>
          <a:p>
            <a:pPr>
              <a:buClr>
                <a:srgbClr val="008000"/>
              </a:buClr>
            </a:pPr>
            <a:r>
              <a:rPr lang="es-CO" sz="2000" b="1" i="1" dirty="0" smtClean="0">
                <a:effectLst>
                  <a:outerShdw blurRad="38100" dist="38100" dir="2700000" algn="tl">
                    <a:srgbClr val="000000">
                      <a:alpha val="43137"/>
                    </a:srgbClr>
                  </a:outerShdw>
                </a:effectLst>
              </a:rPr>
              <a:t>El resultado de las evaluaciones eventuales o semestrales se deberá tener en cuenta sobre el número de días efectivamente laborados por el evaluado.</a:t>
            </a:r>
          </a:p>
          <a:p>
            <a:pPr marL="0" indent="0">
              <a:buClr>
                <a:srgbClr val="FF0000"/>
              </a:buClr>
              <a:buFont typeface="Arial" panose="020B0604020202020204" pitchFamily="34" charset="0"/>
              <a:buNone/>
            </a:pPr>
            <a:endParaRPr lang="es-CO" sz="2000" b="1" i="1" dirty="0" smtClean="0">
              <a:effectLst>
                <a:outerShdw blurRad="38100" dist="38100" dir="2700000" algn="tl">
                  <a:srgbClr val="000000">
                    <a:alpha val="43137"/>
                  </a:srgbClr>
                </a:outerShdw>
              </a:effectLst>
            </a:endParaRPr>
          </a:p>
          <a:p>
            <a:pPr>
              <a:buClr>
                <a:srgbClr val="008000"/>
              </a:buClr>
            </a:pPr>
            <a:r>
              <a:rPr lang="es-CO" sz="2000" b="1" i="1" dirty="0" smtClean="0">
                <a:effectLst>
                  <a:outerShdw blurRad="38100" dist="38100" dir="2700000" algn="tl">
                    <a:srgbClr val="000000">
                      <a:alpha val="43137"/>
                    </a:srgbClr>
                  </a:outerShdw>
                </a:effectLst>
              </a:rPr>
              <a:t>Es preciso señalar y recordar que frente a las evaluaciones parciales eventuales y/o semestrales no admiten la interposición de recursos </a:t>
            </a:r>
            <a:endParaRPr lang="es-CO" sz="2000" b="1" i="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497083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2754412" y="868529"/>
            <a:ext cx="4990469" cy="523220"/>
          </a:xfrm>
          <a:prstGeom prst="rect">
            <a:avLst/>
          </a:prstGeom>
        </p:spPr>
        <p:txBody>
          <a:bodyPr wrap="none">
            <a:spAutoFit/>
          </a:bodyPr>
          <a:lstStyle/>
          <a:p>
            <a:pPr lvl="0" algn="ctr"/>
            <a:r>
              <a:rPr lang="es-CO" sz="2800" b="1" i="1" dirty="0" smtClean="0">
                <a:solidFill>
                  <a:srgbClr val="008000"/>
                </a:solidFill>
                <a:effectLst>
                  <a:outerShdw blurRad="38100" dist="38100" dir="2700000" algn="tl">
                    <a:srgbClr val="000000">
                      <a:alpha val="43137"/>
                    </a:srgbClr>
                  </a:outerShdw>
                </a:effectLst>
              </a:rPr>
              <a:t>EVALUACIÓN PRIMER SEMESTRE</a:t>
            </a:r>
            <a:endParaRPr kumimoji="0" lang="es-CO" sz="2800" b="0" i="0" u="none" strike="noStrike" kern="0" cap="none" spc="0" normalizeH="0" baseline="0" noProof="0" dirty="0" smtClean="0">
              <a:ln>
                <a:noFill/>
              </a:ln>
              <a:solidFill>
                <a:srgbClr val="008000"/>
              </a:solidFill>
              <a:effectLst/>
              <a:uLnTx/>
              <a:uFillTx/>
            </a:endParaRPr>
          </a:p>
        </p:txBody>
      </p:sp>
      <p:sp>
        <p:nvSpPr>
          <p:cNvPr id="8" name="2 Marcador de contenido"/>
          <p:cNvSpPr txBox="1">
            <a:spLocks/>
          </p:cNvSpPr>
          <p:nvPr/>
        </p:nvSpPr>
        <p:spPr>
          <a:xfrm>
            <a:off x="1134846" y="1853413"/>
            <a:ext cx="8229600" cy="4244687"/>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FF0000"/>
              </a:buClr>
            </a:pPr>
            <a:r>
              <a:rPr lang="es-CO" sz="2000" b="1" i="1" dirty="0" smtClean="0"/>
              <a:t>Es una etapa de retroalimentación.</a:t>
            </a:r>
          </a:p>
          <a:p>
            <a:pPr>
              <a:buClr>
                <a:srgbClr val="FF0000"/>
              </a:buClr>
            </a:pPr>
            <a:endParaRPr lang="es-CO" sz="2000" b="1" i="1" dirty="0" smtClean="0"/>
          </a:p>
          <a:p>
            <a:pPr>
              <a:buClr>
                <a:srgbClr val="FF0000"/>
              </a:buClr>
            </a:pPr>
            <a:r>
              <a:rPr lang="es-CO" sz="2000" b="1" i="1" dirty="0" smtClean="0"/>
              <a:t>Da lugar al establecimiento de acciones correctivas si hay la necesidad.</a:t>
            </a:r>
          </a:p>
          <a:p>
            <a:pPr marL="0" indent="0">
              <a:buClr>
                <a:srgbClr val="FF0000"/>
              </a:buClr>
              <a:buFont typeface="Arial" panose="020B0604020202020204" pitchFamily="34" charset="0"/>
              <a:buNone/>
            </a:pPr>
            <a:endParaRPr lang="es-CO" sz="2000" b="1" i="1" dirty="0" smtClean="0"/>
          </a:p>
          <a:p>
            <a:pPr>
              <a:buClr>
                <a:srgbClr val="FF0000"/>
              </a:buClr>
            </a:pPr>
            <a:r>
              <a:rPr lang="es-CO" sz="2000" b="1" i="1" dirty="0" smtClean="0"/>
              <a:t>La evaluación es un proceso de corresponsabilidad, de no realizarse en los plazos establecidos es responsabilidad y obligación del servidor solicitar ser evaluado dentro de los 5 días al vencimiento del plazo para evaluar.</a:t>
            </a:r>
          </a:p>
          <a:p>
            <a:pPr>
              <a:buClr>
                <a:srgbClr val="FF0000"/>
              </a:buClr>
            </a:pPr>
            <a:endParaRPr lang="es-CO" sz="2000" b="1" i="1" dirty="0" smtClean="0"/>
          </a:p>
          <a:p>
            <a:pPr>
              <a:buClr>
                <a:srgbClr val="FF0000"/>
              </a:buClr>
            </a:pPr>
            <a:r>
              <a:rPr lang="es-CO" sz="2000" b="1" i="1" dirty="0" smtClean="0"/>
              <a:t>De no evaluarse, el resultado de la evaluación semestral se entenderá en el mínimo satisfactorio, salvo que se demuestre con evidencias que puede mejorar el porcentaje obtenido.</a:t>
            </a:r>
          </a:p>
          <a:p>
            <a:pPr>
              <a:buClr>
                <a:srgbClr val="FF0000"/>
              </a:buClr>
            </a:pPr>
            <a:endParaRPr lang="es-CO" sz="2000" b="1" i="1" dirty="0" smtClean="0"/>
          </a:p>
          <a:p>
            <a:pPr>
              <a:buClr>
                <a:srgbClr val="FF0000"/>
              </a:buClr>
            </a:pPr>
            <a:r>
              <a:rPr lang="es-CO" sz="2000" b="1" i="1" dirty="0" smtClean="0"/>
              <a:t>El responsable de consolidar  la calificación del primer semestre será quien obre como evaluador  dentro de los plazos  establecidos.</a:t>
            </a:r>
          </a:p>
          <a:p>
            <a:pPr>
              <a:buClr>
                <a:srgbClr val="FF0000"/>
              </a:buClr>
            </a:pPr>
            <a:endParaRPr lang="es-CO" sz="2000" b="1" i="1" dirty="0"/>
          </a:p>
        </p:txBody>
      </p:sp>
    </p:spTree>
    <p:extLst>
      <p:ext uri="{BB962C8B-B14F-4D97-AF65-F5344CB8AC3E}">
        <p14:creationId xmlns:p14="http://schemas.microsoft.com/office/powerpoint/2010/main" val="1398824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98228" y="612279"/>
            <a:ext cx="8640960" cy="1323439"/>
          </a:xfrm>
          <a:prstGeom prst="rect">
            <a:avLst/>
          </a:prstGeom>
        </p:spPr>
        <p:txBody>
          <a:bodyPr wrap="square">
            <a:spAutoFit/>
          </a:bodyPr>
          <a:lstStyle/>
          <a:p>
            <a:pPr algn="ctr">
              <a:defRPr/>
            </a:pPr>
            <a:r>
              <a:rPr lang="es-ES_tradnl" sz="2800" b="1" i="1" dirty="0" smtClean="0">
                <a:solidFill>
                  <a:srgbClr val="008000"/>
                </a:solidFill>
                <a:effectLst>
                  <a:outerShdw blurRad="38100" dist="38100" dir="2700000" algn="tl">
                    <a:srgbClr val="C0C0C0"/>
                  </a:outerShdw>
                </a:effectLst>
                <a:latin typeface="Verdana" pitchFamily="34" charset="0"/>
              </a:rPr>
              <a:t>ESCALA CALIFICACIÓN EDL CARRERA ADMINISTRATIVA Y LNR</a:t>
            </a:r>
            <a:endParaRPr lang="es-ES_tradnl" b="1" i="1" dirty="0" smtClean="0">
              <a:solidFill>
                <a:srgbClr val="008000"/>
              </a:solidFill>
              <a:effectLst>
                <a:outerShdw blurRad="38100" dist="38100" dir="2700000" algn="tl">
                  <a:srgbClr val="C0C0C0"/>
                </a:outerShdw>
              </a:effectLst>
              <a:latin typeface="Verdana" pitchFamily="34" charset="0"/>
            </a:endParaRPr>
          </a:p>
          <a:p>
            <a:pPr>
              <a:defRPr/>
            </a:pPr>
            <a:endParaRPr lang="es-ES_tradnl" sz="2400" dirty="0">
              <a:ln>
                <a:solidFill>
                  <a:srgbClr val="0070C0"/>
                </a:solidFill>
              </a:ln>
              <a:solidFill>
                <a:srgbClr val="008000"/>
              </a:solidFill>
              <a:effectLst>
                <a:innerShdw blurRad="114300">
                  <a:prstClr val="black"/>
                </a:innerShdw>
              </a:effectLst>
              <a:latin typeface="Calibri"/>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6260" y="1836415"/>
            <a:ext cx="7488832" cy="4378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21382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954212" y="751056"/>
            <a:ext cx="8640960" cy="1323439"/>
          </a:xfrm>
          <a:prstGeom prst="rect">
            <a:avLst/>
          </a:prstGeom>
        </p:spPr>
        <p:txBody>
          <a:bodyPr wrap="square">
            <a:spAutoFit/>
          </a:bodyPr>
          <a:lstStyle/>
          <a:p>
            <a:pPr algn="ctr">
              <a:defRPr/>
            </a:pPr>
            <a:r>
              <a:rPr lang="es-ES_tradnl" sz="2800" b="1" i="1" dirty="0" smtClean="0">
                <a:solidFill>
                  <a:srgbClr val="008000"/>
                </a:solidFill>
                <a:effectLst>
                  <a:outerShdw blurRad="38100" dist="38100" dir="2700000" algn="tl">
                    <a:srgbClr val="C0C0C0"/>
                  </a:outerShdw>
                </a:effectLst>
                <a:latin typeface="Verdana" pitchFamily="34" charset="0"/>
              </a:rPr>
              <a:t>ESCALA CALIFICACIÓN EDL CARRERA ADMINISTRATIVA Y LNR</a:t>
            </a:r>
            <a:endParaRPr lang="es-ES_tradnl" b="1" i="1" dirty="0" smtClean="0">
              <a:solidFill>
                <a:srgbClr val="008000"/>
              </a:solidFill>
              <a:effectLst>
                <a:outerShdw blurRad="38100" dist="38100" dir="2700000" algn="tl">
                  <a:srgbClr val="C0C0C0"/>
                </a:outerShdw>
              </a:effectLst>
              <a:latin typeface="Verdana" pitchFamily="34" charset="0"/>
            </a:endParaRPr>
          </a:p>
          <a:p>
            <a:pPr>
              <a:defRPr/>
            </a:pPr>
            <a:endParaRPr lang="es-ES_tradnl" sz="2400" dirty="0">
              <a:ln>
                <a:solidFill>
                  <a:srgbClr val="0070C0"/>
                </a:solidFill>
              </a:ln>
              <a:solidFill>
                <a:srgbClr val="008000"/>
              </a:solidFill>
              <a:effectLst>
                <a:innerShdw blurRad="114300">
                  <a:prstClr val="black"/>
                </a:innerShdw>
              </a:effectLst>
              <a:latin typeface="Calibri"/>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0276" y="1764406"/>
            <a:ext cx="7488832" cy="4378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5419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8"/>
          <p:cNvSpPr txBox="1">
            <a:spLocks noChangeArrowheads="1"/>
          </p:cNvSpPr>
          <p:nvPr/>
        </p:nvSpPr>
        <p:spPr bwMode="auto">
          <a:xfrm>
            <a:off x="379412" y="1385887"/>
            <a:ext cx="3544888" cy="1135062"/>
          </a:xfrm>
          <a:prstGeom prst="rect">
            <a:avLst/>
          </a:prstGeom>
          <a:noFill/>
          <a:ln w="9525" algn="ctr">
            <a:noFill/>
            <a:miter lim="800000"/>
            <a:headEnd/>
            <a:tailEnd/>
          </a:ln>
        </p:spPr>
        <p:txBody>
          <a:bodyPr wrap="none" lIns="90000" tIns="46800" rIns="90000" bIns="46800">
            <a:spAutoFit/>
          </a:bodyPr>
          <a:lstStyle/>
          <a:p>
            <a:pPr marL="0" marR="0" lvl="0" indent="0" defTabSz="914400" eaLnBrk="1" fontAlgn="auto" latinLnBrk="0" hangingPunct="1">
              <a:lnSpc>
                <a:spcPct val="90000"/>
              </a:lnSpc>
              <a:spcBef>
                <a:spcPct val="20000"/>
              </a:spcBef>
              <a:spcAft>
                <a:spcPts val="0"/>
              </a:spcAft>
              <a:buClrTx/>
              <a:buSzTx/>
              <a:buFontTx/>
              <a:buNone/>
              <a:tabLst/>
              <a:defRPr/>
            </a:pPr>
            <a:r>
              <a:rPr kumimoji="0" lang="es-MX" sz="2000" b="0" i="0" u="none" strike="noStrike" kern="0" cap="none" spc="0" normalizeH="0" baseline="0" noProof="0" dirty="0" smtClean="0">
                <a:ln>
                  <a:noFill/>
                </a:ln>
                <a:solidFill>
                  <a:srgbClr val="10253F"/>
                </a:solidFill>
                <a:effectLst/>
                <a:uLnTx/>
                <a:uFillTx/>
                <a:latin typeface="Arial Black" pitchFamily="34" charset="0"/>
              </a:rPr>
              <a:t>NIVEL SOBRESALIENTE</a:t>
            </a:r>
            <a:endParaRPr kumimoji="0" lang="es-MX" sz="1600" b="0" i="0" u="none" strike="noStrike" kern="0" cap="none" spc="0" normalizeH="0" baseline="0" noProof="0" dirty="0" smtClean="0">
              <a:ln>
                <a:noFill/>
              </a:ln>
              <a:solidFill>
                <a:srgbClr val="10253F"/>
              </a:solidFill>
              <a:effectLst/>
              <a:uLnTx/>
              <a:uFillTx/>
              <a:latin typeface="Arial Black" pitchFamily="34" charset="0"/>
            </a:endParaRPr>
          </a:p>
          <a:p>
            <a:pPr marL="0" marR="0" lvl="0" indent="0" defTabSz="914400" eaLnBrk="0" fontAlgn="auto" latinLnBrk="0" hangingPunct="0">
              <a:lnSpc>
                <a:spcPct val="100000"/>
              </a:lnSpc>
              <a:spcBef>
                <a:spcPts val="0"/>
              </a:spcBef>
              <a:spcAft>
                <a:spcPts val="0"/>
              </a:spcAft>
              <a:buClrTx/>
              <a:buSzTx/>
              <a:buFontTx/>
              <a:buNone/>
              <a:tabLst/>
              <a:defRPr/>
            </a:pPr>
            <a:endParaRPr kumimoji="0" lang="es-ES" sz="1600" b="0" i="0" u="none" strike="noStrike" kern="0" cap="none" spc="0" normalizeH="0" baseline="0" noProof="0" dirty="0" smtClean="0">
              <a:ln>
                <a:noFill/>
              </a:ln>
              <a:solidFill>
                <a:srgbClr val="10253F"/>
              </a:solidFill>
              <a:effectLst/>
              <a:uLnTx/>
              <a:uFillTx/>
            </a:endParaRPr>
          </a:p>
          <a:p>
            <a:pPr marL="0" marR="0" lvl="0" indent="0" defTabSz="914400" eaLnBrk="0" fontAlgn="auto" latinLnBrk="0" hangingPunct="0">
              <a:lnSpc>
                <a:spcPct val="100000"/>
              </a:lnSpc>
              <a:spcBef>
                <a:spcPts val="0"/>
              </a:spcBef>
              <a:spcAft>
                <a:spcPts val="0"/>
              </a:spcAft>
              <a:buClrTx/>
              <a:buSzTx/>
              <a:buFontTx/>
              <a:buNone/>
              <a:tabLst/>
              <a:defRPr/>
            </a:pPr>
            <a:endParaRPr kumimoji="0" lang="es-ES" sz="1600" b="0" i="0" u="none" strike="noStrike" kern="0" cap="none" spc="0" normalizeH="0" baseline="0" noProof="0" dirty="0" smtClean="0">
              <a:ln>
                <a:noFill/>
              </a:ln>
              <a:solidFill>
                <a:srgbClr val="10253F"/>
              </a:solidFill>
              <a:effectLst/>
              <a:uLnTx/>
              <a:uFillTx/>
            </a:endParaRPr>
          </a:p>
          <a:p>
            <a:pPr marL="0" marR="0" lvl="0" indent="0" defTabSz="914400" eaLnBrk="1" fontAlgn="auto" latinLnBrk="0" hangingPunct="1">
              <a:lnSpc>
                <a:spcPct val="90000"/>
              </a:lnSpc>
              <a:spcBef>
                <a:spcPct val="20000"/>
              </a:spcBef>
              <a:spcAft>
                <a:spcPts val="0"/>
              </a:spcAft>
              <a:buClrTx/>
              <a:buSzTx/>
              <a:buFontTx/>
              <a:buNone/>
              <a:tabLst/>
              <a:defRPr/>
            </a:pPr>
            <a:endParaRPr kumimoji="0" lang="es-ES" sz="1600" b="0" i="0" u="none" strike="noStrike" kern="0" cap="none" spc="0" normalizeH="0" baseline="0" noProof="0" dirty="0" smtClean="0">
              <a:ln>
                <a:noFill/>
              </a:ln>
              <a:solidFill>
                <a:srgbClr val="10253F"/>
              </a:solidFill>
              <a:effectLst/>
              <a:uLnTx/>
              <a:uFillTx/>
              <a:latin typeface="Arial Black" pitchFamily="34" charset="0"/>
            </a:endParaRPr>
          </a:p>
        </p:txBody>
      </p:sp>
      <p:sp>
        <p:nvSpPr>
          <p:cNvPr id="3" name="AutoShape 6"/>
          <p:cNvSpPr>
            <a:spLocks noChangeArrowheads="1"/>
          </p:cNvSpPr>
          <p:nvPr/>
        </p:nvSpPr>
        <p:spPr bwMode="auto">
          <a:xfrm rot="16200000">
            <a:off x="4292600" y="1343048"/>
            <a:ext cx="433388" cy="430213"/>
          </a:xfrm>
          <a:prstGeom prst="downArrow">
            <a:avLst>
              <a:gd name="adj1" fmla="val 50000"/>
              <a:gd name="adj2" fmla="val 29029"/>
            </a:avLst>
          </a:prstGeom>
          <a:gradFill rotWithShape="1">
            <a:gsLst>
              <a:gs pos="0">
                <a:srgbClr val="03D4A8"/>
              </a:gs>
              <a:gs pos="25000">
                <a:srgbClr val="21D6E0"/>
              </a:gs>
              <a:gs pos="75000">
                <a:srgbClr val="0087E6"/>
              </a:gs>
              <a:gs pos="100000">
                <a:srgbClr val="005CBF"/>
              </a:gs>
            </a:gsLst>
            <a:lin ang="16200000" scaled="0"/>
          </a:gradFill>
          <a:ln w="9525" cap="flat" cmpd="sng" algn="ctr">
            <a:solidFill>
              <a:srgbClr val="4F81BD">
                <a:shade val="95000"/>
                <a:satMod val="105000"/>
              </a:srgbClr>
            </a:solidFill>
            <a:prstDash val="solid"/>
            <a:headEnd/>
            <a:tailEnd/>
          </a:ln>
          <a:effectLst>
            <a:outerShdw blurRad="40000" dist="20000" dir="5400000" rotWithShape="0">
              <a:srgbClr val="000000">
                <a:alpha val="38000"/>
              </a:srgbClr>
            </a:outerShdw>
          </a:effectLst>
        </p:spPr>
        <p:txBody>
          <a:bodyPr wrap="none" anchor="ct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s-ES" sz="1800" b="0" i="0" u="none" strike="noStrike" kern="0" cap="none" spc="0" normalizeH="0" baseline="0" noProof="0" dirty="0">
              <a:ln>
                <a:noFill/>
              </a:ln>
              <a:solidFill>
                <a:srgbClr val="4F81BD">
                  <a:lumMod val="50000"/>
                </a:srgbClr>
              </a:solidFill>
              <a:effectLst/>
              <a:uLnTx/>
              <a:uFillTx/>
              <a:latin typeface="Calibri"/>
              <a:ea typeface="+mn-ea"/>
              <a:cs typeface="+mn-cs"/>
            </a:endParaRPr>
          </a:p>
        </p:txBody>
      </p:sp>
      <p:sp>
        <p:nvSpPr>
          <p:cNvPr id="4" name="Text Box 12"/>
          <p:cNvSpPr txBox="1">
            <a:spLocks noChangeArrowheads="1"/>
          </p:cNvSpPr>
          <p:nvPr/>
        </p:nvSpPr>
        <p:spPr bwMode="auto">
          <a:xfrm>
            <a:off x="5431631" y="1341460"/>
            <a:ext cx="3424237" cy="946150"/>
          </a:xfrm>
          <a:prstGeom prst="rect">
            <a:avLst/>
          </a:prstGeom>
          <a:noFill/>
          <a:ln w="9525" algn="ctr">
            <a:noFill/>
            <a:miter lim="800000"/>
            <a:headEnd/>
            <a:tailEnd/>
          </a:ln>
        </p:spPr>
        <p:txBody>
          <a:bodyPr wrap="none" lIns="90000" tIns="46800" rIns="90000" bIns="46800">
            <a:spAutoFit/>
          </a:bodyPr>
          <a:lstStyle/>
          <a:p>
            <a:pPr>
              <a:lnSpc>
                <a:spcPct val="90000"/>
              </a:lnSpc>
              <a:spcBef>
                <a:spcPct val="20000"/>
              </a:spcBef>
            </a:pPr>
            <a:r>
              <a:rPr lang="es-MX" dirty="0">
                <a:solidFill>
                  <a:srgbClr val="10253F"/>
                </a:solidFill>
                <a:latin typeface="Calibri"/>
              </a:rPr>
              <a:t>Es requisito tener mínimo el</a:t>
            </a:r>
          </a:p>
          <a:p>
            <a:pPr>
              <a:lnSpc>
                <a:spcPct val="90000"/>
              </a:lnSpc>
              <a:spcBef>
                <a:spcPct val="20000"/>
              </a:spcBef>
            </a:pPr>
            <a:r>
              <a:rPr lang="es-MX" dirty="0">
                <a:solidFill>
                  <a:srgbClr val="10253F"/>
                </a:solidFill>
                <a:latin typeface="Calibri"/>
              </a:rPr>
              <a:t>95% de cumplimiento de </a:t>
            </a:r>
          </a:p>
          <a:p>
            <a:pPr>
              <a:lnSpc>
                <a:spcPct val="90000"/>
              </a:lnSpc>
              <a:spcBef>
                <a:spcPct val="20000"/>
              </a:spcBef>
            </a:pPr>
            <a:r>
              <a:rPr lang="es-MX" dirty="0">
                <a:solidFill>
                  <a:srgbClr val="10253F"/>
                </a:solidFill>
                <a:latin typeface="Calibri"/>
              </a:rPr>
              <a:t>los compromisos para acceder</a:t>
            </a:r>
            <a:endParaRPr lang="es-ES" dirty="0">
              <a:solidFill>
                <a:srgbClr val="10253F"/>
              </a:solidFill>
              <a:latin typeface="Calibri"/>
            </a:endParaRPr>
          </a:p>
        </p:txBody>
      </p:sp>
      <p:sp>
        <p:nvSpPr>
          <p:cNvPr id="5" name="Text Box 12"/>
          <p:cNvSpPr txBox="1">
            <a:spLocks noChangeArrowheads="1"/>
          </p:cNvSpPr>
          <p:nvPr/>
        </p:nvSpPr>
        <p:spPr bwMode="auto">
          <a:xfrm>
            <a:off x="5764759" y="2587302"/>
            <a:ext cx="1308100" cy="371475"/>
          </a:xfrm>
          <a:prstGeom prst="rect">
            <a:avLst/>
          </a:prstGeom>
          <a:noFill/>
          <a:ln w="9525" algn="ctr">
            <a:noFill/>
            <a:miter lim="800000"/>
            <a:headEnd/>
            <a:tailEnd/>
          </a:ln>
        </p:spPr>
        <p:txBody>
          <a:bodyPr wrap="none" lIns="90000" tIns="46800" rIns="90000" bIns="46800">
            <a:spAutoFit/>
          </a:bodyPr>
          <a:lstStyle/>
          <a:p>
            <a:pPr>
              <a:lnSpc>
                <a:spcPct val="90000"/>
              </a:lnSpc>
              <a:spcBef>
                <a:spcPct val="20000"/>
              </a:spcBef>
            </a:pPr>
            <a:r>
              <a:rPr lang="es-MX" sz="2000" b="1" dirty="0">
                <a:solidFill>
                  <a:srgbClr val="10253F"/>
                </a:solidFill>
                <a:latin typeface="Calibri"/>
              </a:rPr>
              <a:t>RANGOS</a:t>
            </a:r>
            <a:endParaRPr lang="es-ES" sz="2000" b="1" dirty="0">
              <a:solidFill>
                <a:srgbClr val="10253F"/>
              </a:solidFill>
              <a:latin typeface="Calibri"/>
            </a:endParaRPr>
          </a:p>
        </p:txBody>
      </p:sp>
      <p:sp>
        <p:nvSpPr>
          <p:cNvPr id="6" name="AutoShape 8"/>
          <p:cNvSpPr>
            <a:spLocks noChangeArrowheads="1"/>
          </p:cNvSpPr>
          <p:nvPr/>
        </p:nvSpPr>
        <p:spPr bwMode="auto">
          <a:xfrm rot="13679725">
            <a:off x="5395079" y="2905239"/>
            <a:ext cx="1507660" cy="1643543"/>
          </a:xfrm>
          <a:custGeom>
            <a:avLst/>
            <a:gdLst>
              <a:gd name="T0" fmla="*/ 807737136 w 21600"/>
              <a:gd name="T1" fmla="*/ 0 h 21600"/>
              <a:gd name="T2" fmla="*/ 484621063 w 21600"/>
              <a:gd name="T3" fmla="*/ 394395902 h 21600"/>
              <a:gd name="T4" fmla="*/ 323063999 w 21600"/>
              <a:gd name="T5" fmla="*/ 591626078 h 21600"/>
              <a:gd name="T6" fmla="*/ 0 w 21600"/>
              <a:gd name="T7" fmla="*/ 986084671 h 21600"/>
              <a:gd name="T8" fmla="*/ 323063999 w 21600"/>
              <a:gd name="T9" fmla="*/ 1380480733 h 21600"/>
              <a:gd name="T10" fmla="*/ 646179473 w 21600"/>
              <a:gd name="T11" fmla="*/ 1183250237 h 21600"/>
              <a:gd name="T12" fmla="*/ 969242126 w 21600"/>
              <a:gd name="T13" fmla="*/ 788854495 h 21600"/>
              <a:gd name="T14" fmla="*/ 1130800985 w 21600"/>
              <a:gd name="T15" fmla="*/ 394395902 h 21600"/>
              <a:gd name="T16" fmla="*/ 17694720 60000 65536"/>
              <a:gd name="T17" fmla="*/ 11796480 60000 65536"/>
              <a:gd name="T18" fmla="*/ 17694720 60000 65536"/>
              <a:gd name="T19" fmla="*/ 11796480 60000 65536"/>
              <a:gd name="T20" fmla="*/ 5898240 60000 65536"/>
              <a:gd name="T21" fmla="*/ 5898240 60000 65536"/>
              <a:gd name="T22" fmla="*/ 0 60000 65536"/>
              <a:gd name="T23" fmla="*/ 0 60000 65536"/>
              <a:gd name="T24" fmla="*/ 3085 w 21600"/>
              <a:gd name="T25" fmla="*/ 12343 h 21600"/>
              <a:gd name="T26" fmla="*/ 18514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5429" y="0"/>
                </a:moveTo>
                <a:lnTo>
                  <a:pt x="9257" y="6171"/>
                </a:lnTo>
                <a:lnTo>
                  <a:pt x="12343" y="6171"/>
                </a:lnTo>
                <a:lnTo>
                  <a:pt x="12343" y="12343"/>
                </a:lnTo>
                <a:lnTo>
                  <a:pt x="6171" y="12343"/>
                </a:lnTo>
                <a:lnTo>
                  <a:pt x="6171" y="9257"/>
                </a:lnTo>
                <a:lnTo>
                  <a:pt x="0" y="15429"/>
                </a:lnTo>
                <a:lnTo>
                  <a:pt x="6171" y="21600"/>
                </a:lnTo>
                <a:lnTo>
                  <a:pt x="6171" y="18514"/>
                </a:lnTo>
                <a:lnTo>
                  <a:pt x="18514" y="18514"/>
                </a:lnTo>
                <a:lnTo>
                  <a:pt x="18514" y="6171"/>
                </a:lnTo>
                <a:lnTo>
                  <a:pt x="21600" y="6171"/>
                </a:lnTo>
                <a:close/>
              </a:path>
            </a:pathLst>
          </a:custGeom>
          <a:gradFill rotWithShape="1">
            <a:gsLst>
              <a:gs pos="0">
                <a:srgbClr val="03D4A8"/>
              </a:gs>
              <a:gs pos="25000">
                <a:srgbClr val="21D6E0"/>
              </a:gs>
              <a:gs pos="75000">
                <a:srgbClr val="0087E6"/>
              </a:gs>
              <a:gs pos="100000">
                <a:srgbClr val="005CBF"/>
              </a:gs>
            </a:gsLst>
            <a:lin ang="16200000" scaled="0"/>
          </a:gradFill>
          <a:ln w="9525" cap="flat" cmpd="sng" algn="ctr">
            <a:solidFill>
              <a:srgbClr val="4F81BD">
                <a:shade val="95000"/>
                <a:satMod val="105000"/>
              </a:srgbClr>
            </a:solidFill>
            <a:prstDash val="solid"/>
            <a:headEnd/>
            <a:tailEnd/>
          </a:ln>
          <a:effectLst>
            <a:outerShdw blurRad="40000" dist="20000" dir="5400000" rotWithShape="0">
              <a:srgbClr val="000000">
                <a:alpha val="38000"/>
              </a:srgbClr>
            </a:outerShdw>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a:ln>
                <a:noFill/>
              </a:ln>
              <a:solidFill>
                <a:srgbClr val="4F81BD">
                  <a:lumMod val="50000"/>
                </a:srgbClr>
              </a:solidFill>
              <a:effectLst/>
              <a:uLnTx/>
              <a:uFillTx/>
              <a:latin typeface="Calibri"/>
              <a:ea typeface="+mn-ea"/>
              <a:cs typeface="+mn-cs"/>
            </a:endParaRPr>
          </a:p>
        </p:txBody>
      </p:sp>
      <p:sp>
        <p:nvSpPr>
          <p:cNvPr id="7" name="Text Box 12"/>
          <p:cNvSpPr txBox="1">
            <a:spLocks noChangeArrowheads="1"/>
          </p:cNvSpPr>
          <p:nvPr/>
        </p:nvSpPr>
        <p:spPr bwMode="auto">
          <a:xfrm>
            <a:off x="3786981" y="3909853"/>
            <a:ext cx="1444625" cy="344488"/>
          </a:xfrm>
          <a:prstGeom prst="rect">
            <a:avLst/>
          </a:prstGeom>
          <a:noFill/>
          <a:ln w="9525" algn="ctr">
            <a:noFill/>
            <a:miter lim="800000"/>
            <a:headEnd/>
            <a:tailEnd/>
          </a:ln>
        </p:spPr>
        <p:txBody>
          <a:bodyPr wrap="none" lIns="90000" tIns="46800" rIns="90000" bIns="46800">
            <a:spAutoFit/>
          </a:bodyPr>
          <a:lstStyle/>
          <a:p>
            <a:pPr marL="0" marR="0" lvl="0" indent="0" defTabSz="914400" eaLnBrk="1" fontAlgn="auto" latinLnBrk="0" hangingPunct="1">
              <a:lnSpc>
                <a:spcPct val="90000"/>
              </a:lnSpc>
              <a:spcBef>
                <a:spcPct val="20000"/>
              </a:spcBef>
              <a:spcAft>
                <a:spcPts val="0"/>
              </a:spcAft>
              <a:buClrTx/>
              <a:buSzTx/>
              <a:buFontTx/>
              <a:buNone/>
              <a:tabLst/>
              <a:defRPr/>
            </a:pPr>
            <a:r>
              <a:rPr kumimoji="0" lang="es-MX" sz="1800" b="0" i="0" u="none" strike="noStrike" kern="0" cap="none" spc="0" normalizeH="0" baseline="0" noProof="0" dirty="0" smtClean="0">
                <a:ln>
                  <a:noFill/>
                </a:ln>
                <a:solidFill>
                  <a:srgbClr val="254061"/>
                </a:solidFill>
                <a:effectLst/>
                <a:uLnTx/>
                <a:uFillTx/>
              </a:rPr>
              <a:t>95% al 99%</a:t>
            </a:r>
            <a:endParaRPr kumimoji="0" lang="es-ES" sz="1800" b="0" i="0" u="none" strike="noStrike" kern="0" cap="none" spc="0" normalizeH="0" baseline="0" noProof="0" dirty="0" smtClean="0">
              <a:ln>
                <a:noFill/>
              </a:ln>
              <a:solidFill>
                <a:srgbClr val="254061"/>
              </a:solidFill>
              <a:effectLst/>
              <a:uLnTx/>
              <a:uFillTx/>
            </a:endParaRPr>
          </a:p>
        </p:txBody>
      </p:sp>
      <p:sp>
        <p:nvSpPr>
          <p:cNvPr id="8" name="Text Box 12"/>
          <p:cNvSpPr txBox="1">
            <a:spLocks noChangeArrowheads="1"/>
          </p:cNvSpPr>
          <p:nvPr/>
        </p:nvSpPr>
        <p:spPr bwMode="auto">
          <a:xfrm>
            <a:off x="7080660" y="3608356"/>
            <a:ext cx="800100" cy="344488"/>
          </a:xfrm>
          <a:prstGeom prst="rect">
            <a:avLst/>
          </a:prstGeom>
          <a:noFill/>
          <a:ln w="9525" algn="ctr">
            <a:noFill/>
            <a:miter lim="800000"/>
            <a:headEnd/>
            <a:tailEnd/>
          </a:ln>
        </p:spPr>
        <p:txBody>
          <a:bodyPr wrap="none" lIns="90000" tIns="46800" rIns="90000" bIns="46800">
            <a:spAutoFit/>
          </a:bodyPr>
          <a:lstStyle/>
          <a:p>
            <a:pPr>
              <a:lnSpc>
                <a:spcPct val="90000"/>
              </a:lnSpc>
              <a:spcBef>
                <a:spcPct val="20000"/>
              </a:spcBef>
            </a:pPr>
            <a:r>
              <a:rPr lang="es-MX" dirty="0">
                <a:solidFill>
                  <a:srgbClr val="254061"/>
                </a:solidFill>
                <a:latin typeface="Calibri"/>
              </a:rPr>
              <a:t>100%</a:t>
            </a:r>
            <a:endParaRPr lang="es-ES" dirty="0">
              <a:solidFill>
                <a:srgbClr val="254061"/>
              </a:solidFill>
              <a:latin typeface="Calibri"/>
            </a:endParaRPr>
          </a:p>
        </p:txBody>
      </p:sp>
      <p:sp>
        <p:nvSpPr>
          <p:cNvPr id="9" name="AutoShape 22"/>
          <p:cNvSpPr>
            <a:spLocks noChangeArrowheads="1"/>
          </p:cNvSpPr>
          <p:nvPr/>
        </p:nvSpPr>
        <p:spPr bwMode="auto">
          <a:xfrm>
            <a:off x="4077493" y="4307909"/>
            <a:ext cx="433388" cy="503237"/>
          </a:xfrm>
          <a:prstGeom prst="downArrow">
            <a:avLst>
              <a:gd name="adj1" fmla="val 50000"/>
              <a:gd name="adj2" fmla="val 29029"/>
            </a:avLst>
          </a:prstGeom>
          <a:gradFill rotWithShape="1">
            <a:gsLst>
              <a:gs pos="0">
                <a:srgbClr val="03D4A8"/>
              </a:gs>
              <a:gs pos="25000">
                <a:srgbClr val="21D6E0"/>
              </a:gs>
              <a:gs pos="75000">
                <a:srgbClr val="0087E6"/>
              </a:gs>
              <a:gs pos="100000">
                <a:srgbClr val="005CBF"/>
              </a:gs>
            </a:gsLst>
            <a:lin ang="16200000" scaled="0"/>
          </a:gradFill>
          <a:ln w="9525" cap="flat" cmpd="sng" algn="ctr">
            <a:solidFill>
              <a:srgbClr val="4F81BD">
                <a:shade val="95000"/>
                <a:satMod val="105000"/>
              </a:srgbClr>
            </a:solidFill>
            <a:prstDash val="solid"/>
            <a:headEnd/>
            <a:tailEnd/>
          </a:ln>
          <a:effectLst>
            <a:outerShdw blurRad="40000" dist="20000" dir="5400000" rotWithShape="0">
              <a:srgbClr val="000000">
                <a:alpha val="38000"/>
              </a:srgbClr>
            </a:outerShdw>
          </a:effectLst>
        </p:spPr>
        <p:txBody>
          <a:bodyPr wrap="none" anchor="ct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s-ES" sz="1800" b="0" i="0" u="none" strike="noStrike" kern="0" cap="none" spc="0" normalizeH="0" baseline="0" noProof="0" dirty="0">
              <a:ln>
                <a:noFill/>
              </a:ln>
              <a:solidFill>
                <a:srgbClr val="4F81BD">
                  <a:lumMod val="50000"/>
                </a:srgbClr>
              </a:solidFill>
              <a:effectLst/>
              <a:uLnTx/>
              <a:uFillTx/>
              <a:latin typeface="Calibri"/>
              <a:ea typeface="+mn-ea"/>
              <a:cs typeface="+mn-cs"/>
            </a:endParaRPr>
          </a:p>
        </p:txBody>
      </p:sp>
      <p:sp>
        <p:nvSpPr>
          <p:cNvPr id="10" name="AutoShape 22"/>
          <p:cNvSpPr>
            <a:spLocks noChangeArrowheads="1"/>
          </p:cNvSpPr>
          <p:nvPr/>
        </p:nvSpPr>
        <p:spPr bwMode="auto">
          <a:xfrm>
            <a:off x="7264016" y="4058761"/>
            <a:ext cx="433388" cy="503237"/>
          </a:xfrm>
          <a:prstGeom prst="downArrow">
            <a:avLst>
              <a:gd name="adj1" fmla="val 50000"/>
              <a:gd name="adj2" fmla="val 29029"/>
            </a:avLst>
          </a:prstGeom>
          <a:gradFill rotWithShape="1">
            <a:gsLst>
              <a:gs pos="0">
                <a:srgbClr val="03D4A8"/>
              </a:gs>
              <a:gs pos="25000">
                <a:srgbClr val="21D6E0"/>
              </a:gs>
              <a:gs pos="75000">
                <a:srgbClr val="0087E6"/>
              </a:gs>
              <a:gs pos="100000">
                <a:srgbClr val="005CBF"/>
              </a:gs>
            </a:gsLst>
            <a:lin ang="16200000" scaled="0"/>
          </a:gradFill>
          <a:ln w="9525" cap="flat" cmpd="sng" algn="ctr">
            <a:solidFill>
              <a:srgbClr val="4F81BD">
                <a:shade val="95000"/>
                <a:satMod val="105000"/>
              </a:srgbClr>
            </a:solidFill>
            <a:prstDash val="solid"/>
            <a:headEnd/>
            <a:tailEnd/>
          </a:ln>
          <a:effectLst>
            <a:outerShdw blurRad="40000" dist="20000" dir="5400000" rotWithShape="0">
              <a:srgbClr val="000000">
                <a:alpha val="38000"/>
              </a:srgbClr>
            </a:outerShdw>
          </a:effectLst>
        </p:spPr>
        <p:txBody>
          <a:bodyPr wrap="none" anchor="ct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s-ES" sz="1800" b="0" i="0" u="none" strike="noStrike" kern="0" cap="none" spc="0" normalizeH="0" baseline="0" noProof="0" dirty="0">
              <a:ln>
                <a:noFill/>
              </a:ln>
              <a:solidFill>
                <a:srgbClr val="4F81BD">
                  <a:lumMod val="50000"/>
                </a:srgbClr>
              </a:solidFill>
              <a:effectLst/>
              <a:uLnTx/>
              <a:uFillTx/>
              <a:latin typeface="Calibri"/>
              <a:ea typeface="+mn-ea"/>
              <a:cs typeface="+mn-cs"/>
            </a:endParaRPr>
          </a:p>
        </p:txBody>
      </p:sp>
      <p:sp>
        <p:nvSpPr>
          <p:cNvPr id="11" name="Text Box 12"/>
          <p:cNvSpPr txBox="1">
            <a:spLocks noChangeArrowheads="1"/>
          </p:cNvSpPr>
          <p:nvPr/>
        </p:nvSpPr>
        <p:spPr bwMode="auto">
          <a:xfrm>
            <a:off x="2518998" y="4850180"/>
            <a:ext cx="3545829" cy="1031694"/>
          </a:xfrm>
          <a:prstGeom prst="rect">
            <a:avLst/>
          </a:prstGeom>
          <a:noFill/>
          <a:ln w="9525" algn="ctr">
            <a:noFill/>
            <a:miter lim="800000"/>
            <a:headEnd/>
            <a:tailEnd/>
          </a:ln>
        </p:spPr>
        <p:txBody>
          <a:bodyPr wrap="square" lIns="90000" tIns="46800" rIns="90000" bIns="46800">
            <a:spAutoFit/>
          </a:bodyPr>
          <a:lstStyle/>
          <a:p>
            <a:pPr>
              <a:lnSpc>
                <a:spcPct val="90000"/>
              </a:lnSpc>
              <a:spcBef>
                <a:spcPct val="20000"/>
              </a:spcBef>
            </a:pPr>
            <a:r>
              <a:rPr lang="es-MX" dirty="0">
                <a:solidFill>
                  <a:srgbClr val="254061"/>
                </a:solidFill>
                <a:latin typeface="Calibri"/>
              </a:rPr>
              <a:t>Se debe cumplir con</a:t>
            </a:r>
          </a:p>
          <a:p>
            <a:pPr>
              <a:lnSpc>
                <a:spcPct val="90000"/>
              </a:lnSpc>
              <a:spcBef>
                <a:spcPct val="20000"/>
              </a:spcBef>
            </a:pPr>
            <a:r>
              <a:rPr lang="es-MX" dirty="0">
                <a:solidFill>
                  <a:srgbClr val="254061"/>
                </a:solidFill>
                <a:latin typeface="Calibri"/>
              </a:rPr>
              <a:t>por lo menos </a:t>
            </a:r>
            <a:r>
              <a:rPr lang="es-MX" dirty="0">
                <a:solidFill>
                  <a:srgbClr val="C00000"/>
                </a:solidFill>
                <a:latin typeface="Calibri"/>
              </a:rPr>
              <a:t>2 </a:t>
            </a:r>
            <a:r>
              <a:rPr lang="es-MX" dirty="0">
                <a:solidFill>
                  <a:srgbClr val="254061"/>
                </a:solidFill>
                <a:latin typeface="Calibri"/>
              </a:rPr>
              <a:t>de los factores establecidos por la entidad</a:t>
            </a:r>
            <a:endParaRPr lang="es-ES" dirty="0">
              <a:solidFill>
                <a:srgbClr val="254061"/>
              </a:solidFill>
              <a:latin typeface="Calibri"/>
            </a:endParaRPr>
          </a:p>
        </p:txBody>
      </p:sp>
      <p:sp>
        <p:nvSpPr>
          <p:cNvPr id="12" name="Text Box 12"/>
          <p:cNvSpPr txBox="1">
            <a:spLocks noChangeArrowheads="1"/>
          </p:cNvSpPr>
          <p:nvPr/>
        </p:nvSpPr>
        <p:spPr bwMode="auto">
          <a:xfrm>
            <a:off x="6399156" y="4727185"/>
            <a:ext cx="2979992" cy="1257909"/>
          </a:xfrm>
          <a:prstGeom prst="rect">
            <a:avLst/>
          </a:prstGeom>
          <a:noFill/>
          <a:ln w="9525" algn="ctr">
            <a:noFill/>
            <a:miter lim="800000"/>
            <a:headEnd/>
            <a:tailEnd/>
          </a:ln>
        </p:spPr>
        <p:txBody>
          <a:bodyPr wrap="square" lIns="90000" tIns="46800" rIns="90000" bIns="46800">
            <a:spAutoFit/>
          </a:bodyPr>
          <a:lstStyle/>
          <a:p>
            <a:pPr algn="r">
              <a:lnSpc>
                <a:spcPct val="90000"/>
              </a:lnSpc>
              <a:spcBef>
                <a:spcPct val="20000"/>
              </a:spcBef>
            </a:pPr>
            <a:r>
              <a:rPr lang="es-MX" dirty="0">
                <a:solidFill>
                  <a:srgbClr val="254061"/>
                </a:solidFill>
                <a:latin typeface="Calibri"/>
              </a:rPr>
              <a:t>Se debe cumplir con por lo menos </a:t>
            </a:r>
            <a:r>
              <a:rPr lang="es-MX" dirty="0">
                <a:solidFill>
                  <a:srgbClr val="C00000"/>
                </a:solidFill>
                <a:latin typeface="Calibri"/>
              </a:rPr>
              <a:t>1</a:t>
            </a:r>
            <a:r>
              <a:rPr lang="es-MX" dirty="0">
                <a:solidFill>
                  <a:srgbClr val="254061"/>
                </a:solidFill>
                <a:latin typeface="Calibri"/>
              </a:rPr>
              <a:t> de los factores establecidos por la entidad</a:t>
            </a:r>
            <a:endParaRPr lang="es-ES" dirty="0">
              <a:solidFill>
                <a:srgbClr val="254061"/>
              </a:solidFill>
              <a:latin typeface="Calibri"/>
            </a:endParaRPr>
          </a:p>
        </p:txBody>
      </p:sp>
    </p:spTree>
    <p:extLst>
      <p:ext uri="{BB962C8B-B14F-4D97-AF65-F5344CB8AC3E}">
        <p14:creationId xmlns:p14="http://schemas.microsoft.com/office/powerpoint/2010/main" val="17079279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6498" y="2355246"/>
            <a:ext cx="2000250"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onector recto 3"/>
          <p:cNvSpPr/>
          <p:nvPr/>
        </p:nvSpPr>
        <p:spPr>
          <a:xfrm rot="19914333">
            <a:off x="2743551" y="2544306"/>
            <a:ext cx="819685" cy="66972"/>
          </a:xfrm>
          <a:custGeom>
            <a:avLst/>
            <a:gdLst/>
            <a:ahLst/>
            <a:cxnLst/>
            <a:rect l="0" t="0" r="0" b="0"/>
            <a:pathLst>
              <a:path>
                <a:moveTo>
                  <a:pt x="0" y="33486"/>
                </a:moveTo>
                <a:lnTo>
                  <a:pt x="819685" y="33486"/>
                </a:lnTo>
              </a:path>
            </a:pathLst>
          </a:custGeom>
          <a:noFill/>
          <a:ln w="25400" cap="flat" cmpd="sng" algn="ctr">
            <a:solidFill>
              <a:srgbClr val="C0504D">
                <a:hueOff val="0"/>
                <a:satOff val="0"/>
                <a:lumOff val="0"/>
                <a:alphaOff val="0"/>
              </a:srgbClr>
            </a:solidFill>
            <a:prstDash val="solid"/>
          </a:ln>
          <a:effectLst/>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5" name="Conector recto 3"/>
          <p:cNvSpPr/>
          <p:nvPr/>
        </p:nvSpPr>
        <p:spPr>
          <a:xfrm rot="1734796">
            <a:off x="2746005" y="3964594"/>
            <a:ext cx="717131" cy="66972"/>
          </a:xfrm>
          <a:custGeom>
            <a:avLst/>
            <a:gdLst/>
            <a:ahLst/>
            <a:cxnLst/>
            <a:rect l="0" t="0" r="0" b="0"/>
            <a:pathLst>
              <a:path>
                <a:moveTo>
                  <a:pt x="0" y="33486"/>
                </a:moveTo>
                <a:lnTo>
                  <a:pt x="717131" y="33486"/>
                </a:lnTo>
              </a:path>
            </a:pathLst>
          </a:custGeom>
          <a:noFill/>
          <a:ln w="25400" cap="flat" cmpd="sng" algn="ctr">
            <a:solidFill>
              <a:srgbClr val="C0504D">
                <a:hueOff val="0"/>
                <a:satOff val="0"/>
                <a:lumOff val="0"/>
                <a:alphaOff val="0"/>
              </a:srgbClr>
            </a:solidFill>
            <a:prstDash val="solid"/>
          </a:ln>
          <a:effectLst/>
        </p:spPr>
        <p:style>
          <a:lnRef idx="2">
            <a:scrgbClr r="0" g="0" b="0"/>
          </a:lnRef>
          <a:fillRef idx="0">
            <a:scrgbClr r="0" g="0" b="0"/>
          </a:fillRef>
          <a:effectRef idx="0">
            <a:scrgbClr r="0" g="0" b="0"/>
          </a:effectRef>
          <a:fontRef idx="minor">
            <a:schemeClr val="tx1">
              <a:hueOff val="0"/>
              <a:satOff val="0"/>
              <a:lumOff val="0"/>
              <a:alphaOff val="0"/>
            </a:schemeClr>
          </a:fontRef>
        </p:style>
      </p:sp>
      <p:grpSp>
        <p:nvGrpSpPr>
          <p:cNvPr id="6" name="5 Grupo"/>
          <p:cNvGrpSpPr/>
          <p:nvPr/>
        </p:nvGrpSpPr>
        <p:grpSpPr>
          <a:xfrm>
            <a:off x="3434632" y="1566220"/>
            <a:ext cx="1115974" cy="1115974"/>
            <a:chOff x="2351992" y="325579"/>
            <a:chExt cx="1115974" cy="1115974"/>
          </a:xfrm>
        </p:grpSpPr>
        <p:sp>
          <p:nvSpPr>
            <p:cNvPr id="7" name="6 Elipse"/>
            <p:cNvSpPr/>
            <p:nvPr/>
          </p:nvSpPr>
          <p:spPr>
            <a:xfrm>
              <a:off x="2351992" y="325579"/>
              <a:ext cx="1115974" cy="1115974"/>
            </a:xfrm>
            <a:prstGeom prst="ellipse">
              <a:avLst/>
            </a:prstGeom>
            <a:solidFill>
              <a:srgbClr val="92D050"/>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sp>
        <p:sp>
          <p:nvSpPr>
            <p:cNvPr id="8" name="Elipse 4"/>
            <p:cNvSpPr/>
            <p:nvPr/>
          </p:nvSpPr>
          <p:spPr>
            <a:xfrm>
              <a:off x="2515423" y="489010"/>
              <a:ext cx="789112" cy="78911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s-CO" sz="2100" kern="1200" dirty="0" smtClean="0">
                  <a:solidFill>
                    <a:sysClr val="window" lastClr="FFFFFF"/>
                  </a:solidFill>
                  <a:latin typeface="Calibri"/>
                  <a:ea typeface="+mn-ea"/>
                  <a:cs typeface="+mn-cs"/>
                </a:rPr>
                <a:t>100%</a:t>
              </a:r>
              <a:endParaRPr lang="es-CO" sz="2100" kern="1200" dirty="0">
                <a:solidFill>
                  <a:sysClr val="window" lastClr="FFFFFF"/>
                </a:solidFill>
                <a:latin typeface="Calibri"/>
                <a:ea typeface="+mn-ea"/>
                <a:cs typeface="+mn-cs"/>
              </a:endParaRPr>
            </a:p>
          </p:txBody>
        </p:sp>
      </p:grpSp>
      <p:grpSp>
        <p:nvGrpSpPr>
          <p:cNvPr id="9" name="8 Grupo"/>
          <p:cNvGrpSpPr/>
          <p:nvPr/>
        </p:nvGrpSpPr>
        <p:grpSpPr>
          <a:xfrm>
            <a:off x="3443229" y="3757447"/>
            <a:ext cx="1196098" cy="1196098"/>
            <a:chOff x="2247832" y="2328008"/>
            <a:chExt cx="1196098" cy="1196098"/>
          </a:xfrm>
        </p:grpSpPr>
        <p:sp>
          <p:nvSpPr>
            <p:cNvPr id="10" name="9 Elipse"/>
            <p:cNvSpPr/>
            <p:nvPr/>
          </p:nvSpPr>
          <p:spPr>
            <a:xfrm>
              <a:off x="2247832" y="2328008"/>
              <a:ext cx="1196098" cy="1196098"/>
            </a:xfrm>
            <a:prstGeom prst="ellipse">
              <a:avLst/>
            </a:prstGeom>
            <a:solidFill>
              <a:srgbClr val="C0504D">
                <a:hueOff val="4681519"/>
                <a:satOff val="-5839"/>
                <a:lumOff val="1373"/>
                <a:alphaOff val="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sp>
        <p:sp>
          <p:nvSpPr>
            <p:cNvPr id="11" name="Elipse 4"/>
            <p:cNvSpPr/>
            <p:nvPr/>
          </p:nvSpPr>
          <p:spPr>
            <a:xfrm>
              <a:off x="2422996" y="2503172"/>
              <a:ext cx="845770" cy="84577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s-CO" sz="2100" kern="1200" dirty="0" smtClean="0">
                  <a:solidFill>
                    <a:sysClr val="window" lastClr="FFFFFF"/>
                  </a:solidFill>
                  <a:latin typeface="Calibri"/>
                  <a:ea typeface="+mn-ea"/>
                  <a:cs typeface="+mn-cs"/>
                </a:rPr>
                <a:t>De 95% a 99%</a:t>
              </a:r>
              <a:endParaRPr lang="es-CO" sz="2100" kern="1200" dirty="0">
                <a:solidFill>
                  <a:sysClr val="window" lastClr="FFFFFF"/>
                </a:solidFill>
                <a:latin typeface="Calibri"/>
                <a:ea typeface="+mn-ea"/>
                <a:cs typeface="+mn-cs"/>
              </a:endParaRPr>
            </a:p>
          </p:txBody>
        </p:sp>
      </p:grpSp>
      <p:grpSp>
        <p:nvGrpSpPr>
          <p:cNvPr id="12" name="11 Grupo"/>
          <p:cNvGrpSpPr/>
          <p:nvPr/>
        </p:nvGrpSpPr>
        <p:grpSpPr>
          <a:xfrm>
            <a:off x="4578422" y="1566220"/>
            <a:ext cx="1673961" cy="1115974"/>
            <a:chOff x="3579565" y="325579"/>
            <a:chExt cx="1673961" cy="1115974"/>
          </a:xfrm>
        </p:grpSpPr>
        <p:sp>
          <p:nvSpPr>
            <p:cNvPr id="13" name="12 Rectángulo"/>
            <p:cNvSpPr/>
            <p:nvPr/>
          </p:nvSpPr>
          <p:spPr>
            <a:xfrm>
              <a:off x="3579565" y="325579"/>
              <a:ext cx="1673961" cy="1115974"/>
            </a:xfrm>
            <a:prstGeom prst="rect">
              <a:avLst/>
            </a:prstGeom>
            <a:solidFill>
              <a:srgbClr val="9BBB59">
                <a:lumMod val="60000"/>
                <a:lumOff val="40000"/>
              </a:srgbClr>
            </a:solid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sp>
        <p:sp>
          <p:nvSpPr>
            <p:cNvPr id="14" name="13 Rectángulo"/>
            <p:cNvSpPr/>
            <p:nvPr/>
          </p:nvSpPr>
          <p:spPr>
            <a:xfrm>
              <a:off x="3579565" y="325579"/>
              <a:ext cx="1673961" cy="111597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285750" lvl="1" indent="-285750" algn="ctr" defTabSz="1600200">
                <a:lnSpc>
                  <a:spcPct val="90000"/>
                </a:lnSpc>
                <a:spcBef>
                  <a:spcPct val="0"/>
                </a:spcBef>
                <a:spcAft>
                  <a:spcPct val="15000"/>
                </a:spcAft>
                <a:buChar char="••"/>
              </a:pPr>
              <a:r>
                <a:rPr lang="es-CO" sz="3600" kern="1200" dirty="0" smtClean="0">
                  <a:solidFill>
                    <a:sysClr val="windowText" lastClr="000000">
                      <a:hueOff val="0"/>
                      <a:satOff val="0"/>
                      <a:lumOff val="0"/>
                      <a:alphaOff val="0"/>
                    </a:sysClr>
                  </a:solidFill>
                  <a:latin typeface="Calibri"/>
                  <a:ea typeface="+mn-ea"/>
                  <a:cs typeface="+mn-cs"/>
                </a:rPr>
                <a:t>Un Factor</a:t>
              </a:r>
              <a:endParaRPr lang="es-CO" sz="3600" kern="1200" dirty="0">
                <a:solidFill>
                  <a:sysClr val="windowText" lastClr="000000">
                    <a:hueOff val="0"/>
                    <a:satOff val="0"/>
                    <a:lumOff val="0"/>
                    <a:alphaOff val="0"/>
                  </a:sysClr>
                </a:solidFill>
                <a:latin typeface="Calibri"/>
                <a:ea typeface="+mn-ea"/>
                <a:cs typeface="+mn-cs"/>
              </a:endParaRPr>
            </a:p>
          </p:txBody>
        </p:sp>
      </p:grpSp>
      <p:grpSp>
        <p:nvGrpSpPr>
          <p:cNvPr id="15" name="14 Grupo"/>
          <p:cNvGrpSpPr/>
          <p:nvPr/>
        </p:nvGrpSpPr>
        <p:grpSpPr>
          <a:xfrm>
            <a:off x="4639327" y="3788158"/>
            <a:ext cx="1794147" cy="1196098"/>
            <a:chOff x="3563540" y="2328008"/>
            <a:chExt cx="1794147" cy="1196098"/>
          </a:xfrm>
        </p:grpSpPr>
        <p:sp>
          <p:nvSpPr>
            <p:cNvPr id="16" name="15 Rectángulo"/>
            <p:cNvSpPr/>
            <p:nvPr/>
          </p:nvSpPr>
          <p:spPr>
            <a:xfrm>
              <a:off x="3563540" y="2328008"/>
              <a:ext cx="1794147" cy="1196098"/>
            </a:xfrm>
            <a:prstGeom prst="rect">
              <a:avLst/>
            </a:prstGeom>
            <a:solidFill>
              <a:srgbClr val="9BBB59">
                <a:lumMod val="60000"/>
                <a:lumOff val="40000"/>
              </a:srgbClr>
            </a:solid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sp>
        <p:sp>
          <p:nvSpPr>
            <p:cNvPr id="17" name="16 Rectángulo"/>
            <p:cNvSpPr/>
            <p:nvPr/>
          </p:nvSpPr>
          <p:spPr>
            <a:xfrm>
              <a:off x="3563540" y="2328008"/>
              <a:ext cx="1794147" cy="119609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285750" lvl="1" indent="-285750" algn="ctr" defTabSz="1511300">
                <a:lnSpc>
                  <a:spcPct val="90000"/>
                </a:lnSpc>
                <a:spcBef>
                  <a:spcPct val="0"/>
                </a:spcBef>
                <a:spcAft>
                  <a:spcPct val="15000"/>
                </a:spcAft>
                <a:buChar char="••"/>
              </a:pPr>
              <a:r>
                <a:rPr lang="es-CO" sz="3400" kern="1200" dirty="0" smtClean="0">
                  <a:solidFill>
                    <a:sysClr val="windowText" lastClr="000000">
                      <a:hueOff val="0"/>
                      <a:satOff val="0"/>
                      <a:lumOff val="0"/>
                      <a:alphaOff val="0"/>
                    </a:sysClr>
                  </a:solidFill>
                  <a:latin typeface="Calibri"/>
                  <a:ea typeface="+mn-ea"/>
                  <a:cs typeface="+mn-cs"/>
                </a:rPr>
                <a:t>Dos Factores</a:t>
              </a:r>
              <a:endParaRPr lang="es-CO" sz="3400" kern="1200" dirty="0">
                <a:solidFill>
                  <a:sysClr val="windowText" lastClr="000000">
                    <a:hueOff val="0"/>
                    <a:satOff val="0"/>
                    <a:lumOff val="0"/>
                    <a:alphaOff val="0"/>
                  </a:sysClr>
                </a:solidFill>
                <a:latin typeface="Calibri"/>
                <a:ea typeface="+mn-ea"/>
                <a:cs typeface="+mn-cs"/>
              </a:endParaRPr>
            </a:p>
          </p:txBody>
        </p:sp>
      </p:grpSp>
      <p:sp>
        <p:nvSpPr>
          <p:cNvPr id="18" name="17 Abrir llave"/>
          <p:cNvSpPr/>
          <p:nvPr/>
        </p:nvSpPr>
        <p:spPr>
          <a:xfrm>
            <a:off x="6598877" y="1145943"/>
            <a:ext cx="285750" cy="4214813"/>
          </a:xfrm>
          <a:prstGeom prst="leftBrace">
            <a:avLst/>
          </a:prstGeom>
          <a:noFill/>
          <a:ln w="28575" cap="flat" cmpd="sng" algn="ctr">
            <a:solidFill>
              <a:sysClr val="windowText" lastClr="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CO" sz="1800" b="0" i="0" u="none" strike="noStrike" kern="0" cap="none" spc="0" normalizeH="0" baseline="0" noProof="0">
              <a:ln>
                <a:noFill/>
              </a:ln>
              <a:solidFill>
                <a:prstClr val="black"/>
              </a:solidFill>
              <a:effectLst/>
              <a:uLnTx/>
              <a:uFillTx/>
              <a:latin typeface="Calibri"/>
              <a:ea typeface="+mn-ea"/>
              <a:cs typeface="+mn-cs"/>
            </a:endParaRPr>
          </a:p>
        </p:txBody>
      </p:sp>
      <p:grpSp>
        <p:nvGrpSpPr>
          <p:cNvPr id="19" name="18 Grupo"/>
          <p:cNvGrpSpPr/>
          <p:nvPr/>
        </p:nvGrpSpPr>
        <p:grpSpPr>
          <a:xfrm>
            <a:off x="7066290" y="1179182"/>
            <a:ext cx="2428896" cy="970657"/>
            <a:chOff x="1000129" y="2018"/>
            <a:chExt cx="2428896" cy="970657"/>
          </a:xfrm>
          <a:scene3d>
            <a:camera prst="orthographicFront"/>
            <a:lightRig rig="threePt" dir="t">
              <a:rot lat="0" lon="0" rev="7500000"/>
            </a:lightRig>
          </a:scene3d>
        </p:grpSpPr>
        <p:sp>
          <p:nvSpPr>
            <p:cNvPr id="20" name="19 Rectángulo redondeado"/>
            <p:cNvSpPr/>
            <p:nvPr/>
          </p:nvSpPr>
          <p:spPr>
            <a:xfrm>
              <a:off x="1000129" y="2018"/>
              <a:ext cx="2428896" cy="970657"/>
            </a:xfrm>
            <a:prstGeom prst="roundRect">
              <a:avLst/>
            </a:prstGeom>
            <a:gradFill rotWithShape="0">
              <a:gsLst>
                <a:gs pos="0">
                  <a:srgbClr val="9BBB59">
                    <a:hueOff val="0"/>
                    <a:satOff val="0"/>
                    <a:lumOff val="0"/>
                    <a:alphaOff val="0"/>
                    <a:shade val="51000"/>
                    <a:satMod val="130000"/>
                  </a:srgbClr>
                </a:gs>
                <a:gs pos="80000">
                  <a:srgbClr val="9BBB59">
                    <a:hueOff val="0"/>
                    <a:satOff val="0"/>
                    <a:lumOff val="0"/>
                    <a:alphaOff val="0"/>
                    <a:shade val="93000"/>
                    <a:satMod val="130000"/>
                  </a:srgbClr>
                </a:gs>
                <a:gs pos="100000">
                  <a:srgbClr val="9BBB59">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p3d prstMaterial="plastic">
              <a:bevelT w="127000" h="25400" prst="relaxedInset"/>
            </a:sp3d>
          </p:spPr>
          <p:style>
            <a:lnRef idx="0">
              <a:scrgbClr r="0" g="0" b="0"/>
            </a:lnRef>
            <a:fillRef idx="3">
              <a:scrgbClr r="0" g="0" b="0"/>
            </a:fillRef>
            <a:effectRef idx="2">
              <a:scrgbClr r="0" g="0" b="0"/>
            </a:effectRef>
            <a:fontRef idx="minor">
              <a:schemeClr val="lt1"/>
            </a:fontRef>
          </p:style>
        </p:sp>
        <p:sp>
          <p:nvSpPr>
            <p:cNvPr id="21" name="20 Rectángulo"/>
            <p:cNvSpPr/>
            <p:nvPr/>
          </p:nvSpPr>
          <p:spPr>
            <a:xfrm>
              <a:off x="1047513" y="49402"/>
              <a:ext cx="2334128" cy="875889"/>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s-CO" sz="1800" b="1" kern="1200" dirty="0" smtClean="0">
                  <a:solidFill>
                    <a:sysClr val="window" lastClr="FFFFFF"/>
                  </a:solidFill>
                  <a:latin typeface="Calibri"/>
                  <a:ea typeface="+mn-ea"/>
                  <a:cs typeface="+mn-cs"/>
                </a:rPr>
                <a:t>Calidad y oportunidad</a:t>
              </a:r>
              <a:endParaRPr lang="es-CO" sz="1800" b="1" kern="1200" dirty="0">
                <a:solidFill>
                  <a:sysClr val="window" lastClr="FFFFFF"/>
                </a:solidFill>
                <a:latin typeface="Calibri"/>
                <a:ea typeface="+mn-ea"/>
                <a:cs typeface="+mn-cs"/>
              </a:endParaRPr>
            </a:p>
          </p:txBody>
        </p:sp>
      </p:grpSp>
      <p:grpSp>
        <p:nvGrpSpPr>
          <p:cNvPr id="22" name="21 Grupo"/>
          <p:cNvGrpSpPr/>
          <p:nvPr/>
        </p:nvGrpSpPr>
        <p:grpSpPr>
          <a:xfrm>
            <a:off x="7088914" y="2270508"/>
            <a:ext cx="2428896" cy="970657"/>
            <a:chOff x="1000129" y="1021208"/>
            <a:chExt cx="2428896" cy="970657"/>
          </a:xfrm>
          <a:scene3d>
            <a:camera prst="orthographicFront"/>
            <a:lightRig rig="threePt" dir="t">
              <a:rot lat="0" lon="0" rev="7500000"/>
            </a:lightRig>
          </a:scene3d>
        </p:grpSpPr>
        <p:sp>
          <p:nvSpPr>
            <p:cNvPr id="23" name="22 Rectángulo redondeado"/>
            <p:cNvSpPr/>
            <p:nvPr/>
          </p:nvSpPr>
          <p:spPr>
            <a:xfrm>
              <a:off x="1000129" y="1021208"/>
              <a:ext cx="2428896" cy="970657"/>
            </a:xfrm>
            <a:prstGeom prst="roundRect">
              <a:avLst/>
            </a:prstGeom>
            <a:gradFill rotWithShape="0">
              <a:gsLst>
                <a:gs pos="0">
                  <a:srgbClr val="9BBB59">
                    <a:hueOff val="3750088"/>
                    <a:satOff val="-5627"/>
                    <a:lumOff val="-915"/>
                    <a:alphaOff val="0"/>
                    <a:shade val="51000"/>
                    <a:satMod val="130000"/>
                  </a:srgbClr>
                </a:gs>
                <a:gs pos="80000">
                  <a:srgbClr val="9BBB59">
                    <a:hueOff val="3750088"/>
                    <a:satOff val="-5627"/>
                    <a:lumOff val="-915"/>
                    <a:alphaOff val="0"/>
                    <a:shade val="93000"/>
                    <a:satMod val="130000"/>
                  </a:srgbClr>
                </a:gs>
                <a:gs pos="100000">
                  <a:srgbClr val="9BBB59">
                    <a:hueOff val="3750088"/>
                    <a:satOff val="-5627"/>
                    <a:lumOff val="-915"/>
                    <a:alphaOff val="0"/>
                    <a:shade val="94000"/>
                    <a:satMod val="135000"/>
                  </a:srgbClr>
                </a:gs>
              </a:gsLst>
              <a:lin ang="16200000" scaled="0"/>
            </a:gradFill>
            <a:ln>
              <a:noFill/>
            </a:ln>
            <a:effectLst>
              <a:outerShdw blurRad="40000" dist="23000" dir="5400000" rotWithShape="0">
                <a:srgbClr val="000000">
                  <a:alpha val="35000"/>
                </a:srgbClr>
              </a:outerShdw>
            </a:effectLst>
            <a:sp3d prstMaterial="plastic">
              <a:bevelT w="127000" h="25400" prst="relaxedInset"/>
            </a:sp3d>
          </p:spPr>
          <p:style>
            <a:lnRef idx="0">
              <a:scrgbClr r="0" g="0" b="0"/>
            </a:lnRef>
            <a:fillRef idx="3">
              <a:scrgbClr r="0" g="0" b="0"/>
            </a:fillRef>
            <a:effectRef idx="2">
              <a:scrgbClr r="0" g="0" b="0"/>
            </a:effectRef>
            <a:fontRef idx="minor">
              <a:schemeClr val="lt1"/>
            </a:fontRef>
          </p:style>
        </p:sp>
        <p:sp>
          <p:nvSpPr>
            <p:cNvPr id="24" name="23 Rectángulo"/>
            <p:cNvSpPr/>
            <p:nvPr/>
          </p:nvSpPr>
          <p:spPr>
            <a:xfrm>
              <a:off x="1047513" y="1068592"/>
              <a:ext cx="2334128" cy="875889"/>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s-CO" sz="1600" b="1" kern="1200" dirty="0" smtClean="0">
                  <a:solidFill>
                    <a:sysClr val="window" lastClr="FFFFFF"/>
                  </a:solidFill>
                  <a:latin typeface="Calibri"/>
                  <a:ea typeface="+mn-ea"/>
                  <a:cs typeface="+mn-cs"/>
                </a:rPr>
                <a:t>Aportes, propuestas o iniciativas adicionales</a:t>
              </a:r>
              <a:endParaRPr lang="es-CO" sz="1600" b="1" kern="1200" dirty="0">
                <a:solidFill>
                  <a:sysClr val="window" lastClr="FFFFFF"/>
                </a:solidFill>
                <a:latin typeface="Calibri"/>
                <a:ea typeface="+mn-ea"/>
                <a:cs typeface="+mn-cs"/>
              </a:endParaRPr>
            </a:p>
          </p:txBody>
        </p:sp>
      </p:grpSp>
      <p:grpSp>
        <p:nvGrpSpPr>
          <p:cNvPr id="25" name="24 Grupo"/>
          <p:cNvGrpSpPr/>
          <p:nvPr/>
        </p:nvGrpSpPr>
        <p:grpSpPr>
          <a:xfrm>
            <a:off x="7136298" y="3384839"/>
            <a:ext cx="2428896" cy="970657"/>
            <a:chOff x="1000129" y="2040398"/>
            <a:chExt cx="2428896" cy="970657"/>
          </a:xfrm>
          <a:scene3d>
            <a:camera prst="orthographicFront"/>
            <a:lightRig rig="threePt" dir="t">
              <a:rot lat="0" lon="0" rev="7500000"/>
            </a:lightRig>
          </a:scene3d>
        </p:grpSpPr>
        <p:sp>
          <p:nvSpPr>
            <p:cNvPr id="26" name="25 Rectángulo redondeado"/>
            <p:cNvSpPr/>
            <p:nvPr/>
          </p:nvSpPr>
          <p:spPr>
            <a:xfrm>
              <a:off x="1000129" y="2040398"/>
              <a:ext cx="2428896" cy="970657"/>
            </a:xfrm>
            <a:prstGeom prst="roundRect">
              <a:avLst/>
            </a:prstGeom>
            <a:gradFill rotWithShape="0">
              <a:gsLst>
                <a:gs pos="0">
                  <a:srgbClr val="9BBB59">
                    <a:hueOff val="7500176"/>
                    <a:satOff val="-11253"/>
                    <a:lumOff val="-1830"/>
                    <a:alphaOff val="0"/>
                    <a:shade val="51000"/>
                    <a:satMod val="130000"/>
                  </a:srgbClr>
                </a:gs>
                <a:gs pos="80000">
                  <a:srgbClr val="9BBB59">
                    <a:hueOff val="7500176"/>
                    <a:satOff val="-11253"/>
                    <a:lumOff val="-1830"/>
                    <a:alphaOff val="0"/>
                    <a:shade val="93000"/>
                    <a:satMod val="130000"/>
                  </a:srgbClr>
                </a:gs>
                <a:gs pos="100000">
                  <a:srgbClr val="9BBB59">
                    <a:hueOff val="7500176"/>
                    <a:satOff val="-11253"/>
                    <a:lumOff val="-1830"/>
                    <a:alphaOff val="0"/>
                    <a:shade val="94000"/>
                    <a:satMod val="135000"/>
                  </a:srgbClr>
                </a:gs>
              </a:gsLst>
              <a:lin ang="16200000" scaled="0"/>
            </a:gradFill>
            <a:ln>
              <a:noFill/>
            </a:ln>
            <a:effectLst>
              <a:outerShdw blurRad="40000" dist="23000" dir="5400000" rotWithShape="0">
                <a:srgbClr val="000000">
                  <a:alpha val="35000"/>
                </a:srgbClr>
              </a:outerShdw>
            </a:effectLst>
            <a:sp3d prstMaterial="plastic">
              <a:bevelT w="127000" h="25400" prst="relaxedInset"/>
            </a:sp3d>
          </p:spPr>
          <p:style>
            <a:lnRef idx="0">
              <a:scrgbClr r="0" g="0" b="0"/>
            </a:lnRef>
            <a:fillRef idx="3">
              <a:scrgbClr r="0" g="0" b="0"/>
            </a:fillRef>
            <a:effectRef idx="2">
              <a:scrgbClr r="0" g="0" b="0"/>
            </a:effectRef>
            <a:fontRef idx="minor">
              <a:schemeClr val="lt1"/>
            </a:fontRef>
          </p:style>
        </p:sp>
        <p:sp>
          <p:nvSpPr>
            <p:cNvPr id="27" name="26 Rectángulo"/>
            <p:cNvSpPr/>
            <p:nvPr/>
          </p:nvSpPr>
          <p:spPr>
            <a:xfrm>
              <a:off x="1047513" y="2087782"/>
              <a:ext cx="2334128" cy="875889"/>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s-CO" sz="1400" b="1" kern="1200" dirty="0" smtClean="0">
                  <a:solidFill>
                    <a:sysClr val="window" lastClr="FFFFFF"/>
                  </a:solidFill>
                  <a:latin typeface="Calibri"/>
                  <a:ea typeface="+mn-ea"/>
                  <a:cs typeface="+mn-cs"/>
                </a:rPr>
                <a:t>Participación en grupos o en actividades que requieren disposición voluntaria</a:t>
              </a:r>
              <a:endParaRPr lang="es-CO" sz="1400" b="1" kern="1200" dirty="0">
                <a:solidFill>
                  <a:sysClr val="window" lastClr="FFFFFF"/>
                </a:solidFill>
                <a:latin typeface="Calibri"/>
                <a:ea typeface="+mn-ea"/>
                <a:cs typeface="+mn-cs"/>
              </a:endParaRPr>
            </a:p>
          </p:txBody>
        </p:sp>
      </p:grpSp>
      <p:grpSp>
        <p:nvGrpSpPr>
          <p:cNvPr id="28" name="27 Grupo"/>
          <p:cNvGrpSpPr/>
          <p:nvPr/>
        </p:nvGrpSpPr>
        <p:grpSpPr>
          <a:xfrm>
            <a:off x="7113674" y="4498927"/>
            <a:ext cx="2428896" cy="970657"/>
            <a:chOff x="1000129" y="3059588"/>
            <a:chExt cx="2428896" cy="970657"/>
          </a:xfrm>
          <a:scene3d>
            <a:camera prst="orthographicFront"/>
            <a:lightRig rig="threePt" dir="t">
              <a:rot lat="0" lon="0" rev="7500000"/>
            </a:lightRig>
          </a:scene3d>
        </p:grpSpPr>
        <p:sp>
          <p:nvSpPr>
            <p:cNvPr id="29" name="28 Rectángulo redondeado"/>
            <p:cNvSpPr/>
            <p:nvPr/>
          </p:nvSpPr>
          <p:spPr>
            <a:xfrm>
              <a:off x="1000129" y="3059588"/>
              <a:ext cx="2428896" cy="970657"/>
            </a:xfrm>
            <a:prstGeom prst="roundRect">
              <a:avLst/>
            </a:prstGeom>
            <a:gradFill rotWithShape="0">
              <a:gsLst>
                <a:gs pos="0">
                  <a:srgbClr val="9BBB59">
                    <a:hueOff val="11250264"/>
                    <a:satOff val="-16880"/>
                    <a:lumOff val="-2745"/>
                    <a:alphaOff val="0"/>
                    <a:shade val="51000"/>
                    <a:satMod val="130000"/>
                  </a:srgbClr>
                </a:gs>
                <a:gs pos="80000">
                  <a:srgbClr val="9BBB59">
                    <a:hueOff val="11250264"/>
                    <a:satOff val="-16880"/>
                    <a:lumOff val="-2745"/>
                    <a:alphaOff val="0"/>
                    <a:shade val="93000"/>
                    <a:satMod val="130000"/>
                  </a:srgbClr>
                </a:gs>
                <a:gs pos="100000">
                  <a:srgbClr val="9BBB59">
                    <a:hueOff val="11250264"/>
                    <a:satOff val="-16880"/>
                    <a:lumOff val="-2745"/>
                    <a:alphaOff val="0"/>
                    <a:shade val="94000"/>
                    <a:satMod val="135000"/>
                  </a:srgbClr>
                </a:gs>
              </a:gsLst>
              <a:lin ang="16200000" scaled="0"/>
            </a:gradFill>
            <a:ln>
              <a:noFill/>
            </a:ln>
            <a:effectLst>
              <a:outerShdw blurRad="40000" dist="23000" dir="5400000" rotWithShape="0">
                <a:srgbClr val="000000">
                  <a:alpha val="35000"/>
                </a:srgbClr>
              </a:outerShdw>
            </a:effectLst>
            <a:sp3d prstMaterial="plastic">
              <a:bevelT w="127000" h="25400" prst="relaxedInset"/>
            </a:sp3d>
          </p:spPr>
          <p:style>
            <a:lnRef idx="0">
              <a:scrgbClr r="0" g="0" b="0"/>
            </a:lnRef>
            <a:fillRef idx="3">
              <a:scrgbClr r="0" g="0" b="0"/>
            </a:fillRef>
            <a:effectRef idx="2">
              <a:scrgbClr r="0" g="0" b="0"/>
            </a:effectRef>
            <a:fontRef idx="minor">
              <a:schemeClr val="lt1"/>
            </a:fontRef>
          </p:style>
        </p:sp>
        <p:sp>
          <p:nvSpPr>
            <p:cNvPr id="30" name="29 Rectángulo"/>
            <p:cNvSpPr/>
            <p:nvPr/>
          </p:nvSpPr>
          <p:spPr>
            <a:xfrm>
              <a:off x="1047513" y="3106972"/>
              <a:ext cx="2334128" cy="875889"/>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s-CO" sz="1600" b="1" kern="1200" dirty="0" smtClean="0">
                  <a:solidFill>
                    <a:sysClr val="window" lastClr="FFFFFF"/>
                  </a:solidFill>
                  <a:latin typeface="Calibri"/>
                  <a:ea typeface="+mn-ea"/>
                  <a:cs typeface="+mn-cs"/>
                </a:rPr>
                <a:t>Participación y Aprovechamiento  de capacitación</a:t>
              </a:r>
              <a:endParaRPr lang="es-CO" sz="1600" b="1" kern="1200" dirty="0">
                <a:solidFill>
                  <a:sysClr val="window" lastClr="FFFFFF"/>
                </a:solidFill>
                <a:latin typeface="Calibri"/>
                <a:ea typeface="+mn-ea"/>
                <a:cs typeface="+mn-cs"/>
              </a:endParaRPr>
            </a:p>
          </p:txBody>
        </p:sp>
      </p:grpSp>
    </p:spTree>
    <p:extLst>
      <p:ext uri="{BB962C8B-B14F-4D97-AF65-F5344CB8AC3E}">
        <p14:creationId xmlns:p14="http://schemas.microsoft.com/office/powerpoint/2010/main" val="9544766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954212" y="756295"/>
            <a:ext cx="8640960" cy="6078587"/>
          </a:xfrm>
          <a:prstGeom prst="rect">
            <a:avLst/>
          </a:prstGeom>
        </p:spPr>
        <p:txBody>
          <a:bodyPr wrap="square">
            <a:spAutoFit/>
          </a:bodyPr>
          <a:lstStyle/>
          <a:p>
            <a:pPr algn="ctr">
              <a:defRPr/>
            </a:pPr>
            <a:r>
              <a:rPr lang="es-ES_tradnl" sz="3200" b="1" i="1" dirty="0" smtClean="0">
                <a:solidFill>
                  <a:srgbClr val="008000"/>
                </a:solidFill>
                <a:effectLst>
                  <a:outerShdw blurRad="38100" dist="38100" dir="2700000" algn="tl">
                    <a:srgbClr val="C0C0C0"/>
                  </a:outerShdw>
                </a:effectLst>
                <a:latin typeface="Verdana" pitchFamily="34" charset="0"/>
              </a:rPr>
              <a:t>Plan de Mejoramiento Individual</a:t>
            </a:r>
          </a:p>
          <a:p>
            <a:pPr algn="ctr">
              <a:defRPr/>
            </a:pPr>
            <a:endParaRPr lang="es-ES_tradnl" b="1" i="1" dirty="0">
              <a:solidFill>
                <a:srgbClr val="003300"/>
              </a:solidFill>
              <a:effectLst>
                <a:outerShdw blurRad="38100" dist="38100" dir="2700000" algn="tl">
                  <a:srgbClr val="C0C0C0"/>
                </a:outerShdw>
              </a:effectLst>
              <a:latin typeface="Verdana" pitchFamily="34" charset="0"/>
            </a:endParaRPr>
          </a:p>
          <a:p>
            <a:pPr algn="ctr">
              <a:defRPr/>
            </a:pPr>
            <a:r>
              <a:rPr lang="es-ES_tradnl" b="1" i="1" dirty="0" smtClean="0">
                <a:solidFill>
                  <a:srgbClr val="003300"/>
                </a:solidFill>
                <a:effectLst>
                  <a:outerShdw blurRad="38100" dist="38100" dir="2700000" algn="tl">
                    <a:srgbClr val="C0C0C0"/>
                  </a:outerShdw>
                </a:effectLst>
                <a:latin typeface="Verdana" pitchFamily="34" charset="0"/>
              </a:rPr>
              <a:t>Provisionales </a:t>
            </a:r>
          </a:p>
          <a:p>
            <a:pPr algn="ctr">
              <a:defRPr/>
            </a:pPr>
            <a:r>
              <a:rPr lang="es-ES_tradnl" b="1" i="1" dirty="0" smtClean="0">
                <a:solidFill>
                  <a:srgbClr val="003300"/>
                </a:solidFill>
                <a:effectLst>
                  <a:outerShdw blurRad="38100" dist="38100" dir="2700000" algn="tl">
                    <a:srgbClr val="C0C0C0"/>
                  </a:outerShdw>
                </a:effectLst>
                <a:latin typeface="Verdana" pitchFamily="34" charset="0"/>
              </a:rPr>
              <a:t>Temporales</a:t>
            </a:r>
          </a:p>
          <a:p>
            <a:pPr algn="ctr">
              <a:defRPr/>
            </a:pPr>
            <a:endParaRPr lang="es-ES_tradnl" b="1" i="1" dirty="0" smtClean="0">
              <a:solidFill>
                <a:srgbClr val="003300"/>
              </a:solidFill>
              <a:effectLst>
                <a:outerShdw blurRad="38100" dist="38100" dir="2700000" algn="tl">
                  <a:srgbClr val="C0C0C0"/>
                </a:outerShdw>
              </a:effectLst>
              <a:latin typeface="Verdana" pitchFamily="34" charset="0"/>
            </a:endParaRPr>
          </a:p>
          <a:p>
            <a:pPr>
              <a:defRPr/>
            </a:pPr>
            <a:r>
              <a:rPr lang="es-ES_tradnl" b="1" i="1" dirty="0" smtClean="0">
                <a:solidFill>
                  <a:srgbClr val="003300"/>
                </a:solidFill>
                <a:effectLst>
                  <a:outerShdw blurRad="38100" dist="38100" dir="2700000" algn="tl">
                    <a:srgbClr val="C0C0C0"/>
                  </a:outerShdw>
                </a:effectLst>
                <a:latin typeface="Verdana" pitchFamily="34" charset="0"/>
              </a:rPr>
              <a:t>Es anual: febrero 1° </a:t>
            </a:r>
            <a:r>
              <a:rPr lang="es-ES_tradnl" b="1" i="1" dirty="0">
                <a:solidFill>
                  <a:srgbClr val="003300"/>
                </a:solidFill>
                <a:effectLst>
                  <a:outerShdw blurRad="38100" dist="38100" dir="2700000" algn="tl">
                    <a:srgbClr val="C0C0C0"/>
                  </a:outerShdw>
                </a:effectLst>
                <a:latin typeface="Verdana" pitchFamily="34" charset="0"/>
              </a:rPr>
              <a:t>-</a:t>
            </a:r>
            <a:r>
              <a:rPr lang="es-ES_tradnl" b="1" i="1" dirty="0" smtClean="0">
                <a:solidFill>
                  <a:srgbClr val="003300"/>
                </a:solidFill>
                <a:effectLst>
                  <a:outerShdw blurRad="38100" dist="38100" dir="2700000" algn="tl">
                    <a:srgbClr val="C0C0C0"/>
                  </a:outerShdw>
                </a:effectLst>
                <a:latin typeface="Verdana" pitchFamily="34" charset="0"/>
              </a:rPr>
              <a:t> enero 31</a:t>
            </a:r>
          </a:p>
          <a:p>
            <a:pPr>
              <a:defRPr/>
            </a:pPr>
            <a:endParaRPr lang="es-ES_tradnl" b="1" i="1" dirty="0">
              <a:solidFill>
                <a:srgbClr val="003300"/>
              </a:solidFill>
              <a:effectLst>
                <a:outerShdw blurRad="38100" dist="38100" dir="2700000" algn="tl">
                  <a:srgbClr val="C0C0C0"/>
                </a:outerShdw>
              </a:effectLst>
              <a:latin typeface="Verdana" pitchFamily="34" charset="0"/>
            </a:endParaRPr>
          </a:p>
          <a:p>
            <a:pPr>
              <a:defRPr/>
            </a:pPr>
            <a:r>
              <a:rPr lang="es-ES_tradnl" b="1" i="1" dirty="0" smtClean="0">
                <a:solidFill>
                  <a:srgbClr val="003300"/>
                </a:solidFill>
                <a:effectLst>
                  <a:outerShdw blurRad="38100" dist="38100" dir="2700000" algn="tl">
                    <a:srgbClr val="C0C0C0"/>
                  </a:outerShdw>
                </a:effectLst>
                <a:latin typeface="Verdana" pitchFamily="34" charset="0"/>
              </a:rPr>
              <a:t>Se evalúa: componente funcional</a:t>
            </a:r>
          </a:p>
          <a:p>
            <a:pPr>
              <a:defRPr/>
            </a:pPr>
            <a:r>
              <a:rPr lang="es-ES_tradnl" b="1" i="1" dirty="0" smtClean="0">
                <a:solidFill>
                  <a:srgbClr val="003300"/>
                </a:solidFill>
                <a:effectLst>
                  <a:outerShdw blurRad="38100" dist="38100" dir="2700000" algn="tl">
                    <a:srgbClr val="C0C0C0"/>
                  </a:outerShdw>
                </a:effectLst>
                <a:latin typeface="Verdana" pitchFamily="34" charset="0"/>
              </a:rPr>
              <a:t>                  componente comportamental</a:t>
            </a:r>
          </a:p>
          <a:p>
            <a:pPr>
              <a:defRPr/>
            </a:pPr>
            <a:endParaRPr lang="es-ES_tradnl" b="1" i="1" dirty="0" smtClean="0">
              <a:solidFill>
                <a:srgbClr val="003300"/>
              </a:solidFill>
              <a:effectLst>
                <a:outerShdw blurRad="38100" dist="38100" dir="2700000" algn="tl">
                  <a:srgbClr val="C0C0C0"/>
                </a:outerShdw>
              </a:effectLst>
              <a:latin typeface="Verdana" pitchFamily="34" charset="0"/>
            </a:endParaRPr>
          </a:p>
          <a:p>
            <a:pPr marL="285750" indent="-285750">
              <a:buFont typeface="Arial" panose="020B0604020202020204" pitchFamily="34" charset="0"/>
              <a:buChar char="•"/>
              <a:defRPr/>
            </a:pPr>
            <a:r>
              <a:rPr lang="es-ES_tradnl" b="1" i="1" dirty="0" smtClean="0">
                <a:solidFill>
                  <a:srgbClr val="003300"/>
                </a:solidFill>
                <a:effectLst>
                  <a:outerShdw blurRad="38100" dist="38100" dir="2700000" algn="tl">
                    <a:srgbClr val="C0C0C0"/>
                  </a:outerShdw>
                </a:effectLst>
                <a:latin typeface="Verdana" pitchFamily="34" charset="0"/>
              </a:rPr>
              <a:t>Fijar compromisos</a:t>
            </a:r>
          </a:p>
          <a:p>
            <a:pPr marL="285750" indent="-285750">
              <a:buFont typeface="Arial" panose="020B0604020202020204" pitchFamily="34" charset="0"/>
              <a:buChar char="•"/>
              <a:defRPr/>
            </a:pPr>
            <a:r>
              <a:rPr lang="es-ES_tradnl" b="1" i="1" dirty="0" smtClean="0">
                <a:solidFill>
                  <a:srgbClr val="003300"/>
                </a:solidFill>
                <a:effectLst>
                  <a:outerShdw blurRad="38100" dist="38100" dir="2700000" algn="tl">
                    <a:srgbClr val="C0C0C0"/>
                  </a:outerShdw>
                </a:effectLst>
                <a:latin typeface="Verdana" pitchFamily="34" charset="0"/>
              </a:rPr>
              <a:t>Acciones de Mejora</a:t>
            </a:r>
          </a:p>
          <a:p>
            <a:pPr marL="285750" indent="-285750">
              <a:buFont typeface="Arial" panose="020B0604020202020204" pitchFamily="34" charset="0"/>
              <a:buChar char="•"/>
              <a:defRPr/>
            </a:pPr>
            <a:r>
              <a:rPr lang="es-ES_tradnl" b="1" i="1" dirty="0" smtClean="0">
                <a:solidFill>
                  <a:srgbClr val="003300"/>
                </a:solidFill>
                <a:effectLst>
                  <a:outerShdw blurRad="38100" dist="38100" dir="2700000" algn="tl">
                    <a:srgbClr val="C0C0C0"/>
                  </a:outerShdw>
                </a:effectLst>
                <a:latin typeface="Verdana" pitchFamily="34" charset="0"/>
              </a:rPr>
              <a:t>Seguimiento primer semestre: Febrero/julio; comunicar</a:t>
            </a:r>
          </a:p>
          <a:p>
            <a:pPr marL="285750" indent="-285750">
              <a:buFont typeface="Arial" panose="020B0604020202020204" pitchFamily="34" charset="0"/>
              <a:buChar char="•"/>
              <a:defRPr/>
            </a:pPr>
            <a:r>
              <a:rPr lang="es-ES_tradnl" b="1" i="1" dirty="0" smtClean="0">
                <a:solidFill>
                  <a:srgbClr val="003300"/>
                </a:solidFill>
                <a:effectLst>
                  <a:outerShdw blurRad="38100" dist="38100" dir="2700000" algn="tl">
                    <a:srgbClr val="C0C0C0"/>
                  </a:outerShdw>
                </a:effectLst>
                <a:latin typeface="Verdana" pitchFamily="34" charset="0"/>
              </a:rPr>
              <a:t>Seguimiento segundo semestre: agosto/enero; notificar</a:t>
            </a:r>
          </a:p>
          <a:p>
            <a:pPr marL="285750" indent="-285750">
              <a:buFont typeface="Arial" panose="020B0604020202020204" pitchFamily="34" charset="0"/>
              <a:buChar char="•"/>
              <a:defRPr/>
            </a:pPr>
            <a:endParaRPr lang="es-ES_tradnl" b="1" i="1" dirty="0" smtClean="0">
              <a:solidFill>
                <a:srgbClr val="003300"/>
              </a:solidFill>
              <a:effectLst>
                <a:outerShdw blurRad="38100" dist="38100" dir="2700000" algn="tl">
                  <a:srgbClr val="C0C0C0"/>
                </a:outerShdw>
              </a:effectLst>
              <a:latin typeface="Verdana" pitchFamily="34" charset="0"/>
            </a:endParaRPr>
          </a:p>
          <a:p>
            <a:pPr>
              <a:defRPr/>
            </a:pPr>
            <a:endParaRPr lang="es-ES_tradnl" b="1" i="1" dirty="0">
              <a:solidFill>
                <a:srgbClr val="003300"/>
              </a:solidFill>
              <a:effectLst>
                <a:outerShdw blurRad="38100" dist="38100" dir="2700000" algn="tl">
                  <a:srgbClr val="C0C0C0"/>
                </a:outerShdw>
              </a:effectLst>
              <a:latin typeface="Verdana" pitchFamily="34" charset="0"/>
            </a:endParaRPr>
          </a:p>
        </p:txBody>
      </p:sp>
    </p:spTree>
    <p:extLst>
      <p:ext uri="{BB962C8B-B14F-4D97-AF65-F5344CB8AC3E}">
        <p14:creationId xmlns:p14="http://schemas.microsoft.com/office/powerpoint/2010/main" val="8602154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26220" y="836799"/>
            <a:ext cx="8640960" cy="5432256"/>
          </a:xfrm>
          <a:prstGeom prst="rect">
            <a:avLst/>
          </a:prstGeom>
        </p:spPr>
        <p:txBody>
          <a:bodyPr wrap="square">
            <a:spAutoFit/>
          </a:bodyPr>
          <a:lstStyle/>
          <a:p>
            <a:pPr algn="ctr">
              <a:defRPr/>
            </a:pPr>
            <a:r>
              <a:rPr lang="es-ES_tradnl" sz="3200" b="1" i="1" dirty="0" smtClean="0">
                <a:solidFill>
                  <a:srgbClr val="008000"/>
                </a:solidFill>
                <a:effectLst>
                  <a:outerShdw blurRad="38100" dist="38100" dir="2700000" algn="tl">
                    <a:srgbClr val="C0C0C0"/>
                  </a:outerShdw>
                </a:effectLst>
                <a:latin typeface="Verdana" pitchFamily="34" charset="0"/>
              </a:rPr>
              <a:t>Acuerdos de Gestión</a:t>
            </a:r>
          </a:p>
          <a:p>
            <a:pPr algn="ctr">
              <a:defRPr/>
            </a:pPr>
            <a:endParaRPr lang="es-ES_tradnl" b="1" i="1" dirty="0">
              <a:solidFill>
                <a:srgbClr val="003300"/>
              </a:solidFill>
              <a:effectLst>
                <a:outerShdw blurRad="38100" dist="38100" dir="2700000" algn="tl">
                  <a:srgbClr val="C0C0C0"/>
                </a:outerShdw>
              </a:effectLst>
              <a:latin typeface="Verdana" pitchFamily="34" charset="0"/>
            </a:endParaRPr>
          </a:p>
          <a:p>
            <a:pPr algn="ctr">
              <a:defRPr/>
            </a:pPr>
            <a:r>
              <a:rPr lang="es-ES_tradnl" b="1" i="1" dirty="0" smtClean="0">
                <a:solidFill>
                  <a:srgbClr val="003300"/>
                </a:solidFill>
                <a:effectLst>
                  <a:outerShdw blurRad="38100" dist="38100" dir="2700000" algn="tl">
                    <a:srgbClr val="C0C0C0"/>
                  </a:outerShdw>
                </a:effectLst>
                <a:latin typeface="Verdana" pitchFamily="34" charset="0"/>
              </a:rPr>
              <a:t>Nivel Directivo</a:t>
            </a:r>
          </a:p>
          <a:p>
            <a:pPr algn="ctr">
              <a:defRPr/>
            </a:pPr>
            <a:endParaRPr lang="es-ES_tradnl" b="1" i="1" dirty="0">
              <a:solidFill>
                <a:srgbClr val="003300"/>
              </a:solidFill>
              <a:effectLst>
                <a:outerShdw blurRad="38100" dist="38100" dir="2700000" algn="tl">
                  <a:srgbClr val="C0C0C0"/>
                </a:outerShdw>
              </a:effectLst>
              <a:latin typeface="Verdana" pitchFamily="34" charset="0"/>
            </a:endParaRPr>
          </a:p>
          <a:p>
            <a:pPr>
              <a:defRPr/>
            </a:pPr>
            <a:r>
              <a:rPr lang="es-ES_tradnl" b="1" i="1" dirty="0" smtClean="0">
                <a:solidFill>
                  <a:srgbClr val="003300"/>
                </a:solidFill>
                <a:effectLst>
                  <a:outerShdw blurRad="38100" dist="38100" dir="2700000" algn="tl">
                    <a:srgbClr val="C0C0C0"/>
                  </a:outerShdw>
                </a:effectLst>
                <a:latin typeface="Verdana" pitchFamily="34" charset="0"/>
              </a:rPr>
              <a:t>Se exceptúan Secretarios de Despacho, Gerentes de Organismos que dependan directamente del </a:t>
            </a:r>
            <a:r>
              <a:rPr lang="es-ES_tradnl" b="1" i="1" dirty="0">
                <a:solidFill>
                  <a:srgbClr val="003300"/>
                </a:solidFill>
                <a:effectLst>
                  <a:outerShdw blurRad="38100" dist="38100" dir="2700000" algn="tl">
                    <a:srgbClr val="C0C0C0"/>
                  </a:outerShdw>
                </a:effectLst>
                <a:latin typeface="Verdana" pitchFamily="34" charset="0"/>
              </a:rPr>
              <a:t>S</a:t>
            </a:r>
            <a:r>
              <a:rPr lang="es-ES_tradnl" b="1" i="1" dirty="0" smtClean="0">
                <a:solidFill>
                  <a:srgbClr val="003300"/>
                </a:solidFill>
                <a:effectLst>
                  <a:outerShdw blurRad="38100" dist="38100" dir="2700000" algn="tl">
                    <a:srgbClr val="C0C0C0"/>
                  </a:outerShdw>
                </a:effectLst>
                <a:latin typeface="Verdana" pitchFamily="34" charset="0"/>
              </a:rPr>
              <a:t>eñor Gobernador y asesores.</a:t>
            </a:r>
          </a:p>
          <a:p>
            <a:pPr algn="ctr">
              <a:defRPr/>
            </a:pPr>
            <a:endParaRPr lang="es-ES_tradnl" b="1" i="1" dirty="0" smtClean="0">
              <a:solidFill>
                <a:srgbClr val="003300"/>
              </a:solidFill>
              <a:effectLst>
                <a:outerShdw blurRad="38100" dist="38100" dir="2700000" algn="tl">
                  <a:srgbClr val="C0C0C0"/>
                </a:outerShdw>
              </a:effectLst>
              <a:latin typeface="Verdana" pitchFamily="34" charset="0"/>
            </a:endParaRPr>
          </a:p>
          <a:p>
            <a:pPr>
              <a:defRPr/>
            </a:pPr>
            <a:r>
              <a:rPr lang="es-ES_tradnl" b="1" i="1" dirty="0" smtClean="0">
                <a:solidFill>
                  <a:srgbClr val="003300"/>
                </a:solidFill>
                <a:effectLst>
                  <a:outerShdw blurRad="38100" dist="38100" dir="2700000" algn="tl">
                    <a:srgbClr val="C0C0C0"/>
                  </a:outerShdw>
                </a:effectLst>
                <a:latin typeface="Verdana" pitchFamily="34" charset="0"/>
              </a:rPr>
              <a:t>Es anual: Enero 1° </a:t>
            </a:r>
            <a:r>
              <a:rPr lang="es-ES_tradnl" b="1" i="1" dirty="0">
                <a:solidFill>
                  <a:srgbClr val="003300"/>
                </a:solidFill>
                <a:effectLst>
                  <a:outerShdw blurRad="38100" dist="38100" dir="2700000" algn="tl">
                    <a:srgbClr val="C0C0C0"/>
                  </a:outerShdw>
                </a:effectLst>
                <a:latin typeface="Verdana" pitchFamily="34" charset="0"/>
              </a:rPr>
              <a:t>-</a:t>
            </a:r>
            <a:r>
              <a:rPr lang="es-ES_tradnl" b="1" i="1" dirty="0" smtClean="0">
                <a:solidFill>
                  <a:srgbClr val="003300"/>
                </a:solidFill>
                <a:effectLst>
                  <a:outerShdw blurRad="38100" dist="38100" dir="2700000" algn="tl">
                    <a:srgbClr val="C0C0C0"/>
                  </a:outerShdw>
                </a:effectLst>
                <a:latin typeface="Verdana" pitchFamily="34" charset="0"/>
              </a:rPr>
              <a:t> Diciembre 31</a:t>
            </a:r>
          </a:p>
          <a:p>
            <a:pPr>
              <a:defRPr/>
            </a:pPr>
            <a:endParaRPr lang="es-ES_tradnl" b="1" i="1" dirty="0">
              <a:solidFill>
                <a:srgbClr val="003300"/>
              </a:solidFill>
              <a:effectLst>
                <a:outerShdw blurRad="38100" dist="38100" dir="2700000" algn="tl">
                  <a:srgbClr val="C0C0C0"/>
                </a:outerShdw>
              </a:effectLst>
              <a:latin typeface="Verdana" pitchFamily="34" charset="0"/>
            </a:endParaRPr>
          </a:p>
          <a:p>
            <a:pPr>
              <a:defRPr/>
            </a:pPr>
            <a:r>
              <a:rPr lang="es-ES_tradnl" b="1" i="1" dirty="0" smtClean="0">
                <a:solidFill>
                  <a:srgbClr val="003300"/>
                </a:solidFill>
                <a:effectLst>
                  <a:outerShdw blurRad="38100" dist="38100" dir="2700000" algn="tl">
                    <a:srgbClr val="C0C0C0"/>
                  </a:outerShdw>
                </a:effectLst>
                <a:latin typeface="Verdana" pitchFamily="34" charset="0"/>
              </a:rPr>
              <a:t>Se evalúa: Compromisos institucionales</a:t>
            </a:r>
          </a:p>
          <a:p>
            <a:pPr>
              <a:defRPr/>
            </a:pPr>
            <a:r>
              <a:rPr lang="es-ES_tradnl" b="1" i="1" dirty="0" smtClean="0">
                <a:solidFill>
                  <a:srgbClr val="003300"/>
                </a:solidFill>
                <a:effectLst>
                  <a:outerShdw blurRad="38100" dist="38100" dir="2700000" algn="tl">
                    <a:srgbClr val="C0C0C0"/>
                  </a:outerShdw>
                </a:effectLst>
                <a:latin typeface="Verdana" pitchFamily="34" charset="0"/>
              </a:rPr>
              <a:t>                  Compromisos contingentes</a:t>
            </a:r>
          </a:p>
          <a:p>
            <a:pPr>
              <a:defRPr/>
            </a:pPr>
            <a:r>
              <a:rPr lang="es-ES_tradnl" b="1" i="1" dirty="0">
                <a:solidFill>
                  <a:srgbClr val="003300"/>
                </a:solidFill>
                <a:effectLst>
                  <a:outerShdw blurRad="38100" dist="38100" dir="2700000" algn="tl">
                    <a:srgbClr val="C0C0C0"/>
                  </a:outerShdw>
                </a:effectLst>
                <a:latin typeface="Verdana" pitchFamily="34" charset="0"/>
              </a:rPr>
              <a:t> </a:t>
            </a:r>
            <a:r>
              <a:rPr lang="es-ES_tradnl" b="1" i="1" dirty="0" smtClean="0">
                <a:solidFill>
                  <a:srgbClr val="003300"/>
                </a:solidFill>
                <a:effectLst>
                  <a:outerShdw blurRad="38100" dist="38100" dir="2700000" algn="tl">
                    <a:srgbClr val="C0C0C0"/>
                  </a:outerShdw>
                </a:effectLst>
                <a:latin typeface="Verdana" pitchFamily="34" charset="0"/>
              </a:rPr>
              <a:t>                 Compromisos gerenciales</a:t>
            </a:r>
          </a:p>
          <a:p>
            <a:pPr>
              <a:defRPr/>
            </a:pPr>
            <a:endParaRPr lang="es-ES_tradnl" b="1" i="1" dirty="0" smtClean="0">
              <a:solidFill>
                <a:srgbClr val="003300"/>
              </a:solidFill>
              <a:effectLst>
                <a:outerShdw blurRad="38100" dist="38100" dir="2700000" algn="tl">
                  <a:srgbClr val="C0C0C0"/>
                </a:outerShdw>
              </a:effectLst>
              <a:latin typeface="Verdana" pitchFamily="34" charset="0"/>
            </a:endParaRPr>
          </a:p>
          <a:p>
            <a:pPr marL="285750" indent="-285750">
              <a:buFont typeface="Arial" panose="020B0604020202020204" pitchFamily="34" charset="0"/>
              <a:buChar char="•"/>
              <a:defRPr/>
            </a:pPr>
            <a:r>
              <a:rPr lang="es-ES_tradnl" b="1" i="1" dirty="0" smtClean="0">
                <a:solidFill>
                  <a:srgbClr val="003300"/>
                </a:solidFill>
                <a:effectLst>
                  <a:outerShdw blurRad="38100" dist="38100" dir="2700000" algn="tl">
                    <a:srgbClr val="C0C0C0"/>
                  </a:outerShdw>
                </a:effectLst>
                <a:latin typeface="Verdana" pitchFamily="34" charset="0"/>
              </a:rPr>
              <a:t>Fijar compromisos</a:t>
            </a:r>
          </a:p>
          <a:p>
            <a:pPr>
              <a:defRPr/>
            </a:pPr>
            <a:endParaRPr lang="es-ES_tradnl" b="1" i="1" dirty="0">
              <a:solidFill>
                <a:srgbClr val="003300"/>
              </a:solidFill>
              <a:effectLst>
                <a:outerShdw blurRad="38100" dist="38100" dir="2700000" algn="tl">
                  <a:srgbClr val="C0C0C0"/>
                </a:outerShdw>
              </a:effectLst>
              <a:latin typeface="Verdana" pitchFamily="34" charset="0"/>
            </a:endParaRPr>
          </a:p>
        </p:txBody>
      </p:sp>
    </p:spTree>
    <p:extLst>
      <p:ext uri="{BB962C8B-B14F-4D97-AF65-F5344CB8AC3E}">
        <p14:creationId xmlns:p14="http://schemas.microsoft.com/office/powerpoint/2010/main" val="3734931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9 Marcador de contenido"/>
          <p:cNvSpPr txBox="1">
            <a:spLocks/>
          </p:cNvSpPr>
          <p:nvPr/>
        </p:nvSpPr>
        <p:spPr>
          <a:xfrm>
            <a:off x="1170236" y="1260351"/>
            <a:ext cx="8229600" cy="4525963"/>
          </a:xfrm>
          <a:prstGeom prst="rect">
            <a:avLst/>
          </a:prstGeom>
        </p:spPr>
        <p:txBody>
          <a:bodyPr/>
          <a:lstStyle>
            <a:lvl1pPr marL="391146" indent="-391146" algn="l" defTabSz="1043056"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r>
              <a:rPr lang="es-CO" b="1" i="1" dirty="0" smtClean="0">
                <a:solidFill>
                  <a:srgbClr val="008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Qué es la evaluación: </a:t>
            </a:r>
          </a:p>
          <a:p>
            <a:pPr algn="just"/>
            <a:endParaRPr lang="es-CO" sz="1800" b="1" i="1" dirty="0" smtClean="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pPr algn="just"/>
            <a:r>
              <a:rPr lang="es-CO" sz="1800" b="1" i="1" dirty="0" smtClean="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Es una herramienta de gestión. Integra el desempeño del servidor publico dentro de la misión institucional y su función social para dar un valor agregado a las entidades.</a:t>
            </a:r>
          </a:p>
          <a:p>
            <a:endParaRPr lang="es-CO" sz="1800" b="1" dirty="0" smtClean="0">
              <a:solidFill>
                <a:srgbClr val="FF0000"/>
              </a:solidFill>
              <a:latin typeface="Verdana" panose="020B0604030504040204" pitchFamily="34" charset="0"/>
              <a:ea typeface="Verdana" panose="020B0604030504040204" pitchFamily="34" charset="0"/>
              <a:cs typeface="Verdana" panose="020B0604030504040204" pitchFamily="34" charset="0"/>
            </a:endParaRPr>
          </a:p>
          <a:p>
            <a:r>
              <a:rPr lang="es-CO" b="1" i="1" dirty="0" smtClean="0">
                <a:solidFill>
                  <a:srgbClr val="008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Para qué se evalúa: </a:t>
            </a:r>
          </a:p>
          <a:p>
            <a:pPr algn="just"/>
            <a:endParaRPr lang="es-CO" sz="1800" b="1" i="1" dirty="0" smtClean="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pPr algn="just"/>
            <a:r>
              <a:rPr lang="es-CO" sz="1800" b="1" i="1" dirty="0" smtClean="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Integrar el desarrollo humano en el trabajo desde lo individual y articularlo con la gestión y el mejoramiento institucional.</a:t>
            </a:r>
            <a:endParaRPr lang="es-CO" b="1" i="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332230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026220" y="1332359"/>
            <a:ext cx="8640960" cy="3739485"/>
          </a:xfrm>
          <a:prstGeom prst="rect">
            <a:avLst/>
          </a:prstGeom>
        </p:spPr>
        <p:txBody>
          <a:bodyPr wrap="square">
            <a:spAutoFit/>
          </a:bodyPr>
          <a:lstStyle/>
          <a:p>
            <a:pPr algn="ctr">
              <a:defRPr/>
            </a:pPr>
            <a:r>
              <a:rPr lang="es-ES_tradnl" sz="7200" b="1" i="1" dirty="0" smtClean="0">
                <a:solidFill>
                  <a:srgbClr val="008000"/>
                </a:solidFill>
                <a:effectLst>
                  <a:outerShdw blurRad="38100" dist="38100" dir="2700000" algn="tl">
                    <a:srgbClr val="C0C0C0"/>
                  </a:outerShdw>
                </a:effectLst>
                <a:latin typeface="Verdana" pitchFamily="34" charset="0"/>
              </a:rPr>
              <a:t>GRACIAS</a:t>
            </a:r>
          </a:p>
          <a:p>
            <a:pPr algn="ctr">
              <a:defRPr/>
            </a:pPr>
            <a:r>
              <a:rPr lang="es-ES_tradnl" sz="7200" b="1" i="1" dirty="0" smtClean="0">
                <a:solidFill>
                  <a:srgbClr val="008000"/>
                </a:solidFill>
                <a:effectLst>
                  <a:outerShdw blurRad="38100" dist="38100" dir="2700000" algn="tl">
                    <a:srgbClr val="C0C0C0"/>
                  </a:outerShdw>
                </a:effectLst>
                <a:latin typeface="Verdana" pitchFamily="34" charset="0"/>
              </a:rPr>
              <a:t>POR SU</a:t>
            </a:r>
          </a:p>
          <a:p>
            <a:pPr algn="ctr">
              <a:defRPr/>
            </a:pPr>
            <a:r>
              <a:rPr lang="es-ES_tradnl" sz="7200" b="1" i="1" dirty="0" smtClean="0">
                <a:solidFill>
                  <a:srgbClr val="008000"/>
                </a:solidFill>
                <a:effectLst>
                  <a:outerShdw blurRad="38100" dist="38100" dir="2700000" algn="tl">
                    <a:srgbClr val="C0C0C0"/>
                  </a:outerShdw>
                </a:effectLst>
                <a:latin typeface="Verdana" pitchFamily="34" charset="0"/>
              </a:rPr>
              <a:t>ATENCIÓN</a:t>
            </a:r>
          </a:p>
          <a:p>
            <a:pPr>
              <a:defRPr/>
            </a:pPr>
            <a:endParaRPr lang="es-ES_tradnl" b="1" i="1" dirty="0">
              <a:solidFill>
                <a:srgbClr val="008000"/>
              </a:solidFill>
              <a:effectLst>
                <a:outerShdw blurRad="38100" dist="38100" dir="2700000" algn="tl">
                  <a:srgbClr val="C0C0C0"/>
                </a:outerShdw>
              </a:effectLst>
              <a:latin typeface="Verdana" pitchFamily="34" charset="0"/>
            </a:endParaRPr>
          </a:p>
        </p:txBody>
      </p:sp>
    </p:spTree>
    <p:extLst>
      <p:ext uri="{BB962C8B-B14F-4D97-AF65-F5344CB8AC3E}">
        <p14:creationId xmlns:p14="http://schemas.microsoft.com/office/powerpoint/2010/main" val="518928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9 Marcador de contenido"/>
          <p:cNvSpPr txBox="1">
            <a:spLocks/>
          </p:cNvSpPr>
          <p:nvPr/>
        </p:nvSpPr>
        <p:spPr>
          <a:xfrm>
            <a:off x="954212" y="1188343"/>
            <a:ext cx="8496944" cy="4464496"/>
          </a:xfrm>
          <a:prstGeom prst="rect">
            <a:avLst/>
          </a:prstGeom>
        </p:spPr>
        <p:txBody>
          <a:bodyPr>
            <a:normAutofit fontScale="25000" lnSpcReduction="20000"/>
          </a:bodyPr>
          <a:lstStyle>
            <a:lvl1pPr marL="391146" indent="-391146" algn="l" defTabSz="1043056"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pPr algn="ctr"/>
            <a:r>
              <a:rPr lang="es-CO" sz="12800" b="1" i="1" dirty="0" smtClean="0">
                <a:solidFill>
                  <a:srgbClr val="008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Para qué sirve : </a:t>
            </a:r>
          </a:p>
          <a:p>
            <a:pPr marL="0" indent="0">
              <a:buFont typeface="Arial" panose="020B0604020202020204" pitchFamily="34" charset="0"/>
              <a:buNone/>
            </a:pPr>
            <a:endParaRPr lang="es-CO" b="1" dirty="0" smtClean="0">
              <a:solidFill>
                <a:srgbClr val="FF0000"/>
              </a:solidFill>
              <a:latin typeface="Verdana" panose="020B0604030504040204" pitchFamily="34" charset="0"/>
              <a:ea typeface="Verdana" panose="020B0604030504040204" pitchFamily="34" charset="0"/>
              <a:cs typeface="Verdana" panose="020B0604030504040204" pitchFamily="34" charset="0"/>
            </a:endParaRPr>
          </a:p>
          <a:p>
            <a:r>
              <a:rPr lang="es-CO" sz="6000" b="1" i="1" dirty="0" smtClean="0">
                <a:latin typeface="Verdana" panose="020B0604030504040204" pitchFamily="34" charset="0"/>
                <a:ea typeface="Verdana" panose="020B0604030504040204" pitchFamily="34" charset="0"/>
                <a:cs typeface="Verdana" panose="020B0604030504040204" pitchFamily="34" charset="0"/>
              </a:rPr>
              <a:t>Suministra información con el propósito de orientar la toma de decisiones relacionadas con la permanencia en el servicio, las acciones de mejoramiento individual e institucional.</a:t>
            </a:r>
          </a:p>
          <a:p>
            <a:endParaRPr lang="es-CO" sz="6000" b="1" i="1" dirty="0" smtClean="0">
              <a:latin typeface="Verdana" panose="020B0604030504040204" pitchFamily="34" charset="0"/>
              <a:ea typeface="Verdana" panose="020B0604030504040204" pitchFamily="34" charset="0"/>
              <a:cs typeface="Verdana" panose="020B0604030504040204" pitchFamily="34" charset="0"/>
            </a:endParaRPr>
          </a:p>
          <a:p>
            <a:r>
              <a:rPr lang="es-CO" sz="6000" b="1" i="1" dirty="0" smtClean="0">
                <a:latin typeface="Verdana" panose="020B0604030504040204" pitchFamily="34" charset="0"/>
                <a:ea typeface="Verdana" panose="020B0604030504040204" pitchFamily="34" charset="0"/>
                <a:cs typeface="Verdana" panose="020B0604030504040204" pitchFamily="34" charset="0"/>
              </a:rPr>
              <a:t>Se integra con los demás procesos al interior de la entidad desde un enfoque sistémico en búsqueda de un objetivo común.</a:t>
            </a:r>
          </a:p>
          <a:p>
            <a:pPr marL="0" indent="0">
              <a:buFont typeface="Arial" panose="020B0604020202020204" pitchFamily="34" charset="0"/>
              <a:buNone/>
            </a:pPr>
            <a:endParaRPr lang="es-CO" sz="6000" b="1" i="1" dirty="0" smtClean="0">
              <a:latin typeface="Verdana" panose="020B0604030504040204" pitchFamily="34" charset="0"/>
              <a:ea typeface="Verdana" panose="020B0604030504040204" pitchFamily="34" charset="0"/>
              <a:cs typeface="Verdana" panose="020B0604030504040204" pitchFamily="34" charset="0"/>
            </a:endParaRPr>
          </a:p>
          <a:p>
            <a:r>
              <a:rPr lang="es-CO" sz="6000" b="1" i="1" dirty="0" smtClean="0">
                <a:latin typeface="Verdana" panose="020B0604030504040204" pitchFamily="34" charset="0"/>
                <a:ea typeface="Verdana" panose="020B0604030504040204" pitchFamily="34" charset="0"/>
                <a:cs typeface="Verdana" panose="020B0604030504040204" pitchFamily="34" charset="0"/>
              </a:rPr>
              <a:t>Fortalecimiento institucional</a:t>
            </a:r>
          </a:p>
          <a:p>
            <a:endParaRPr lang="es-CO" sz="6000" b="1" i="1" dirty="0" smtClean="0">
              <a:latin typeface="Verdana" panose="020B0604030504040204" pitchFamily="34" charset="0"/>
              <a:ea typeface="Verdana" panose="020B0604030504040204" pitchFamily="34" charset="0"/>
              <a:cs typeface="Verdana" panose="020B0604030504040204" pitchFamily="34" charset="0"/>
            </a:endParaRPr>
          </a:p>
          <a:p>
            <a:r>
              <a:rPr lang="es-CO" sz="6000" b="1" i="1" dirty="0" smtClean="0">
                <a:latin typeface="Verdana" panose="020B0604030504040204" pitchFamily="34" charset="0"/>
                <a:ea typeface="Verdana" panose="020B0604030504040204" pitchFamily="34" charset="0"/>
                <a:cs typeface="Verdana" panose="020B0604030504040204" pitchFamily="34" charset="0"/>
              </a:rPr>
              <a:t>Modernización</a:t>
            </a:r>
          </a:p>
          <a:p>
            <a:endParaRPr lang="es-CO" sz="6000" b="1" i="1" dirty="0" smtClean="0">
              <a:latin typeface="Verdana" panose="020B0604030504040204" pitchFamily="34" charset="0"/>
              <a:ea typeface="Verdana" panose="020B0604030504040204" pitchFamily="34" charset="0"/>
              <a:cs typeface="Verdana" panose="020B0604030504040204" pitchFamily="34" charset="0"/>
            </a:endParaRPr>
          </a:p>
          <a:p>
            <a:r>
              <a:rPr lang="es-CO" sz="6000" b="1" i="1" dirty="0" smtClean="0">
                <a:latin typeface="Verdana" panose="020B0604030504040204" pitchFamily="34" charset="0"/>
                <a:ea typeface="Verdana" panose="020B0604030504040204" pitchFamily="34" charset="0"/>
                <a:cs typeface="Verdana" panose="020B0604030504040204" pitchFamily="34" charset="0"/>
              </a:rPr>
              <a:t>Mejoramiento continuo</a:t>
            </a:r>
          </a:p>
          <a:p>
            <a:endParaRPr lang="es-CO" sz="6000" b="1" i="1" dirty="0" smtClean="0">
              <a:latin typeface="Verdana" panose="020B0604030504040204" pitchFamily="34" charset="0"/>
              <a:ea typeface="Verdana" panose="020B0604030504040204" pitchFamily="34" charset="0"/>
              <a:cs typeface="Verdana" panose="020B0604030504040204" pitchFamily="34" charset="0"/>
            </a:endParaRPr>
          </a:p>
          <a:p>
            <a:r>
              <a:rPr lang="es-CO" sz="6000" b="1" i="1" dirty="0" smtClean="0">
                <a:latin typeface="Verdana" panose="020B0604030504040204" pitchFamily="34" charset="0"/>
                <a:ea typeface="Verdana" panose="020B0604030504040204" pitchFamily="34" charset="0"/>
                <a:cs typeface="Verdana" panose="020B0604030504040204" pitchFamily="34" charset="0"/>
              </a:rPr>
              <a:t>Prestación del servicio con calidad</a:t>
            </a:r>
          </a:p>
          <a:p>
            <a:pPr marL="0" indent="0">
              <a:buFont typeface="Arial" panose="020B0604020202020204" pitchFamily="34" charset="0"/>
              <a:buNone/>
            </a:pPr>
            <a:endParaRPr lang="es-CO" sz="6000" b="1" i="1" dirty="0" smtClean="0">
              <a:latin typeface="Verdana" panose="020B0604030504040204" pitchFamily="34" charset="0"/>
              <a:ea typeface="Verdana" panose="020B0604030504040204" pitchFamily="34" charset="0"/>
              <a:cs typeface="Verdana" panose="020B0604030504040204" pitchFamily="34" charset="0"/>
            </a:endParaRPr>
          </a:p>
          <a:p>
            <a:r>
              <a:rPr lang="es-CO" sz="6000" b="1" i="1" dirty="0" smtClean="0">
                <a:latin typeface="Verdana" panose="020B0604030504040204" pitchFamily="34" charset="0"/>
                <a:ea typeface="Verdana" panose="020B0604030504040204" pitchFamily="34" charset="0"/>
                <a:cs typeface="Verdana" panose="020B0604030504040204" pitchFamily="34" charset="0"/>
              </a:rPr>
              <a:t>Control eficaz de la Gestión</a:t>
            </a:r>
          </a:p>
          <a:p>
            <a:endParaRPr lang="es-CO" sz="5600" b="1" dirty="0" smtClean="0">
              <a:latin typeface="Verdana" panose="020B0604030504040204" pitchFamily="34" charset="0"/>
              <a:ea typeface="Verdana" panose="020B0604030504040204" pitchFamily="34" charset="0"/>
              <a:cs typeface="Verdana" panose="020B0604030504040204" pitchFamily="34" charset="0"/>
            </a:endParaRPr>
          </a:p>
          <a:p>
            <a:endParaRPr lang="es-CO" sz="1800" b="1" dirty="0" smtClean="0">
              <a:latin typeface="Verdana" panose="020B0604030504040204" pitchFamily="34" charset="0"/>
              <a:ea typeface="Verdana" panose="020B0604030504040204" pitchFamily="34" charset="0"/>
              <a:cs typeface="Verdana" panose="020B0604030504040204" pitchFamily="34" charset="0"/>
            </a:endParaRPr>
          </a:p>
          <a:p>
            <a:pPr marL="0" indent="0">
              <a:buFont typeface="Arial" panose="020B0604020202020204" pitchFamily="34" charset="0"/>
              <a:buNone/>
            </a:pPr>
            <a:r>
              <a:rPr lang="es-CO" b="1" dirty="0" smtClean="0">
                <a:solidFill>
                  <a:srgbClr val="FF0000"/>
                </a:solidFill>
                <a:latin typeface="Verdana" panose="020B0604030504040204" pitchFamily="34" charset="0"/>
                <a:ea typeface="Verdana" panose="020B0604030504040204" pitchFamily="34" charset="0"/>
                <a:cs typeface="Verdana" panose="020B0604030504040204" pitchFamily="34" charset="0"/>
              </a:rPr>
              <a:t>  </a:t>
            </a:r>
            <a:endParaRPr lang="es-CO" b="1"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764479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9 Marcador de contenido"/>
          <p:cNvSpPr txBox="1">
            <a:spLocks/>
          </p:cNvSpPr>
          <p:nvPr/>
        </p:nvSpPr>
        <p:spPr>
          <a:xfrm>
            <a:off x="1242244" y="1260351"/>
            <a:ext cx="8229600" cy="4133056"/>
          </a:xfrm>
          <a:prstGeom prst="rect">
            <a:avLst/>
          </a:prstGeom>
        </p:spPr>
        <p:txBody>
          <a:bodyPr>
            <a:normAutofit/>
          </a:bodyPr>
          <a:lstStyle>
            <a:lvl1pPr marL="391146" indent="-391146" algn="l" defTabSz="1043056"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pPr algn="ctr"/>
            <a:r>
              <a:rPr lang="es-CO" sz="4100" b="1" i="1" dirty="0" smtClean="0">
                <a:solidFill>
                  <a:srgbClr val="008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Su finalidad: </a:t>
            </a:r>
          </a:p>
          <a:p>
            <a:pPr marL="0" indent="0">
              <a:buFont typeface="Arial" panose="020B0604020202020204" pitchFamily="34" charset="0"/>
              <a:buNone/>
            </a:pPr>
            <a:endParaRPr lang="es-CO" b="1" dirty="0" smtClean="0">
              <a:solidFill>
                <a:srgbClr val="FF0000"/>
              </a:solidFill>
              <a:latin typeface="Verdana" panose="020B0604030504040204" pitchFamily="34" charset="0"/>
              <a:ea typeface="Verdana" panose="020B0604030504040204" pitchFamily="34" charset="0"/>
              <a:cs typeface="Verdana" panose="020B0604030504040204" pitchFamily="34" charset="0"/>
            </a:endParaRPr>
          </a:p>
          <a:p>
            <a:pPr marL="0" indent="0" algn="just">
              <a:spcBef>
                <a:spcPts val="0"/>
              </a:spcBef>
              <a:buFont typeface="Arial" panose="020B0604020202020204" pitchFamily="34" charset="0"/>
              <a:buNone/>
            </a:pPr>
            <a:r>
              <a:rPr lang="es-CO" sz="1800" b="1" i="1" dirty="0" smtClean="0">
                <a:latin typeface="Verdana" panose="020B0604030504040204" pitchFamily="34" charset="0"/>
                <a:ea typeface="Verdana" panose="020B0604030504040204" pitchFamily="34" charset="0"/>
                <a:cs typeface="Verdana" panose="020B0604030504040204" pitchFamily="34" charset="0"/>
              </a:rPr>
              <a:t>Convertirse en un proceso continuo de construcción colectiva, que requiere un compromiso conjunto en la búsqueda de los objetivos institucionales y en el desarrollo individual del servidor, actuándose con plena responsabilidad, teniendo en cuenta el impacto social que genera.</a:t>
            </a:r>
            <a:r>
              <a:rPr lang="es-CO" b="1" i="1" dirty="0" smtClean="0">
                <a:solidFill>
                  <a:srgbClr val="FF0000"/>
                </a:solidFill>
                <a:latin typeface="Verdana" panose="020B0604030504040204" pitchFamily="34" charset="0"/>
                <a:ea typeface="Verdana" panose="020B0604030504040204" pitchFamily="34" charset="0"/>
                <a:cs typeface="Verdana" panose="020B0604030504040204" pitchFamily="34" charset="0"/>
              </a:rPr>
              <a:t>  </a:t>
            </a:r>
            <a:endParaRPr lang="es-CO" b="1" i="1"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500820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38188" y="1044327"/>
            <a:ext cx="9001000" cy="4832092"/>
          </a:xfrm>
          <a:prstGeom prst="rect">
            <a:avLst/>
          </a:prstGeom>
        </p:spPr>
        <p:txBody>
          <a:bodyPr wrap="square">
            <a:spAutoFit/>
          </a:bodyPr>
          <a:lstStyle/>
          <a:p>
            <a:pPr algn="ctr">
              <a:defRPr/>
            </a:pPr>
            <a:r>
              <a:rPr lang="es-ES_tradnl" sz="3200" b="1" i="1" dirty="0" smtClean="0">
                <a:solidFill>
                  <a:srgbClr val="008000"/>
                </a:solidFill>
                <a:effectLst>
                  <a:outerShdw blurRad="38100" dist="38100" dir="2700000" algn="tl">
                    <a:srgbClr val="C0C0C0"/>
                  </a:outerShdw>
                </a:effectLst>
                <a:latin typeface="Verdana" pitchFamily="34" charset="0"/>
              </a:rPr>
              <a:t>Evaluación del Desempeño Laboral</a:t>
            </a:r>
          </a:p>
          <a:p>
            <a:pPr algn="ctr">
              <a:defRPr/>
            </a:pPr>
            <a:endParaRPr lang="es-ES_tradnl" sz="2000" b="1" i="1" dirty="0">
              <a:solidFill>
                <a:srgbClr val="003300"/>
              </a:solidFill>
              <a:effectLst>
                <a:outerShdw blurRad="38100" dist="38100" dir="2700000" algn="tl">
                  <a:srgbClr val="C0C0C0"/>
                </a:outerShdw>
              </a:effectLst>
              <a:latin typeface="Verdana" pitchFamily="34" charset="0"/>
            </a:endParaRPr>
          </a:p>
          <a:p>
            <a:pPr algn="ctr">
              <a:defRPr/>
            </a:pPr>
            <a:r>
              <a:rPr lang="es-ES_tradnl" sz="1800" b="1" i="1" dirty="0" smtClean="0">
                <a:solidFill>
                  <a:srgbClr val="003300"/>
                </a:solidFill>
                <a:effectLst>
                  <a:outerShdw blurRad="38100" dist="38100" dir="2700000" algn="tl">
                    <a:srgbClr val="C0C0C0"/>
                  </a:outerShdw>
                </a:effectLst>
                <a:latin typeface="Verdana" pitchFamily="34" charset="0"/>
              </a:rPr>
              <a:t>Carrera Administrativa</a:t>
            </a:r>
          </a:p>
          <a:p>
            <a:pPr algn="ctr">
              <a:defRPr/>
            </a:pPr>
            <a:r>
              <a:rPr lang="es-ES_tradnl" sz="1800" b="1" i="1" dirty="0" smtClean="0">
                <a:solidFill>
                  <a:srgbClr val="003300"/>
                </a:solidFill>
                <a:effectLst>
                  <a:outerShdw blurRad="38100" dist="38100" dir="2700000" algn="tl">
                    <a:srgbClr val="C0C0C0"/>
                  </a:outerShdw>
                </a:effectLst>
                <a:latin typeface="Verdana" pitchFamily="34" charset="0"/>
              </a:rPr>
              <a:t>Libre Nombramiento y Remoción (cargos no directivos)</a:t>
            </a:r>
          </a:p>
          <a:p>
            <a:pPr algn="ctr">
              <a:defRPr/>
            </a:pPr>
            <a:endParaRPr lang="es-ES_tradnl" sz="1800" b="1" i="1" dirty="0" smtClean="0">
              <a:solidFill>
                <a:srgbClr val="003300"/>
              </a:solidFill>
              <a:effectLst>
                <a:outerShdw blurRad="38100" dist="38100" dir="2700000" algn="tl">
                  <a:srgbClr val="C0C0C0"/>
                </a:outerShdw>
              </a:effectLst>
              <a:latin typeface="Verdana" pitchFamily="34" charset="0"/>
            </a:endParaRPr>
          </a:p>
          <a:p>
            <a:pPr>
              <a:defRPr/>
            </a:pPr>
            <a:r>
              <a:rPr lang="es-ES_tradnl" sz="1800" b="1" i="1" dirty="0">
                <a:solidFill>
                  <a:srgbClr val="003300"/>
                </a:solidFill>
                <a:effectLst>
                  <a:outerShdw blurRad="38100" dist="38100" dir="2700000" algn="tl">
                    <a:srgbClr val="C0C0C0"/>
                  </a:outerShdw>
                </a:effectLst>
                <a:latin typeface="Verdana" pitchFamily="34" charset="0"/>
              </a:rPr>
              <a:t>Es </a:t>
            </a:r>
            <a:r>
              <a:rPr lang="es-ES_tradnl" sz="1800" b="1" i="1" dirty="0" smtClean="0">
                <a:solidFill>
                  <a:srgbClr val="003300"/>
                </a:solidFill>
                <a:effectLst>
                  <a:outerShdw blurRad="38100" dist="38100" dir="2700000" algn="tl">
                    <a:srgbClr val="C0C0C0"/>
                  </a:outerShdw>
                </a:effectLst>
                <a:latin typeface="Verdana" pitchFamily="34" charset="0"/>
              </a:rPr>
              <a:t>anual: febrero </a:t>
            </a:r>
            <a:r>
              <a:rPr lang="es-ES_tradnl" sz="1800" b="1" i="1" dirty="0">
                <a:solidFill>
                  <a:srgbClr val="003300"/>
                </a:solidFill>
                <a:effectLst>
                  <a:outerShdw blurRad="38100" dist="38100" dir="2700000" algn="tl">
                    <a:srgbClr val="C0C0C0"/>
                  </a:outerShdw>
                </a:effectLst>
                <a:latin typeface="Verdana" pitchFamily="34" charset="0"/>
              </a:rPr>
              <a:t>1° - enero </a:t>
            </a:r>
            <a:r>
              <a:rPr lang="es-ES_tradnl" sz="1800" b="1" i="1" dirty="0" smtClean="0">
                <a:solidFill>
                  <a:srgbClr val="003300"/>
                </a:solidFill>
                <a:effectLst>
                  <a:outerShdw blurRad="38100" dist="38100" dir="2700000" algn="tl">
                    <a:srgbClr val="C0C0C0"/>
                  </a:outerShdw>
                </a:effectLst>
                <a:latin typeface="Verdana" pitchFamily="34" charset="0"/>
              </a:rPr>
              <a:t>31</a:t>
            </a:r>
          </a:p>
          <a:p>
            <a:pPr>
              <a:defRPr/>
            </a:pPr>
            <a:endParaRPr lang="es-ES_tradnl" sz="1800" b="1" i="1" dirty="0" smtClean="0">
              <a:solidFill>
                <a:srgbClr val="003300"/>
              </a:solidFill>
              <a:effectLst>
                <a:outerShdw blurRad="38100" dist="38100" dir="2700000" algn="tl">
                  <a:srgbClr val="C0C0C0"/>
                </a:outerShdw>
              </a:effectLst>
              <a:latin typeface="Verdana" pitchFamily="34" charset="0"/>
            </a:endParaRPr>
          </a:p>
          <a:p>
            <a:pPr>
              <a:defRPr/>
            </a:pPr>
            <a:r>
              <a:rPr lang="es-ES_tradnl" sz="1800" b="1" i="1" dirty="0" smtClean="0">
                <a:solidFill>
                  <a:srgbClr val="003300"/>
                </a:solidFill>
                <a:effectLst>
                  <a:outerShdw blurRad="38100" dist="38100" dir="2700000" algn="tl">
                    <a:srgbClr val="C0C0C0"/>
                  </a:outerShdw>
                </a:effectLst>
                <a:latin typeface="Verdana" pitchFamily="34" charset="0"/>
              </a:rPr>
              <a:t>Se evalúa: componente funcional (actividad laboral) -cuantitativo</a:t>
            </a:r>
            <a:endParaRPr lang="es-ES_tradnl" sz="1800" b="1" i="1" dirty="0">
              <a:solidFill>
                <a:srgbClr val="003300"/>
              </a:solidFill>
              <a:effectLst>
                <a:outerShdw blurRad="38100" dist="38100" dir="2700000" algn="tl">
                  <a:srgbClr val="C0C0C0"/>
                </a:outerShdw>
              </a:effectLst>
              <a:latin typeface="Verdana" pitchFamily="34" charset="0"/>
            </a:endParaRPr>
          </a:p>
          <a:p>
            <a:pPr>
              <a:defRPr/>
            </a:pPr>
            <a:r>
              <a:rPr lang="es-ES_tradnl" sz="1800" b="1" i="1" dirty="0" smtClean="0">
                <a:solidFill>
                  <a:srgbClr val="003300"/>
                </a:solidFill>
                <a:effectLst>
                  <a:outerShdw blurRad="38100" dist="38100" dir="2700000" algn="tl">
                    <a:srgbClr val="C0C0C0"/>
                  </a:outerShdw>
                </a:effectLst>
                <a:latin typeface="Verdana" pitchFamily="34" charset="0"/>
              </a:rPr>
              <a:t>                  componente comportamental - cualitativo</a:t>
            </a:r>
          </a:p>
          <a:p>
            <a:pPr>
              <a:defRPr/>
            </a:pPr>
            <a:endParaRPr lang="es-ES_tradnl" sz="1800" b="1" i="1" dirty="0" smtClean="0">
              <a:solidFill>
                <a:srgbClr val="003300"/>
              </a:solidFill>
              <a:effectLst>
                <a:outerShdw blurRad="38100" dist="38100" dir="2700000" algn="tl">
                  <a:srgbClr val="C0C0C0"/>
                </a:outerShdw>
              </a:effectLst>
              <a:latin typeface="Verdana" pitchFamily="34" charset="0"/>
            </a:endParaRPr>
          </a:p>
          <a:p>
            <a:pPr marL="285750" indent="-285750">
              <a:buFont typeface="Arial" panose="020B0604020202020204" pitchFamily="34" charset="0"/>
              <a:buChar char="•"/>
              <a:defRPr/>
            </a:pPr>
            <a:r>
              <a:rPr lang="es-ES_tradnl" sz="1800" b="1" i="1" dirty="0" smtClean="0">
                <a:solidFill>
                  <a:srgbClr val="003300"/>
                </a:solidFill>
                <a:effectLst>
                  <a:outerShdw blurRad="38100" dist="38100" dir="2700000" algn="tl">
                    <a:srgbClr val="C0C0C0"/>
                  </a:outerShdw>
                </a:effectLst>
                <a:latin typeface="Verdana" pitchFamily="34" charset="0"/>
              </a:rPr>
              <a:t>Fijar compromisos</a:t>
            </a:r>
          </a:p>
          <a:p>
            <a:pPr marL="285750" indent="-285750">
              <a:buFont typeface="Arial" panose="020B0604020202020204" pitchFamily="34" charset="0"/>
              <a:buChar char="•"/>
              <a:defRPr/>
            </a:pPr>
            <a:r>
              <a:rPr lang="es-ES_tradnl" sz="1800" b="1" i="1" dirty="0" smtClean="0">
                <a:solidFill>
                  <a:srgbClr val="003300"/>
                </a:solidFill>
                <a:effectLst>
                  <a:outerShdw blurRad="38100" dist="38100" dir="2700000" algn="tl">
                    <a:srgbClr val="C0C0C0"/>
                  </a:outerShdw>
                </a:effectLst>
                <a:latin typeface="Verdana" pitchFamily="34" charset="0"/>
              </a:rPr>
              <a:t>Seguimiento</a:t>
            </a:r>
          </a:p>
          <a:p>
            <a:pPr marL="285750" indent="-285750">
              <a:buFont typeface="Arial" panose="020B0604020202020204" pitchFamily="34" charset="0"/>
              <a:buChar char="•"/>
              <a:defRPr/>
            </a:pPr>
            <a:r>
              <a:rPr lang="es-ES_tradnl" sz="1800" b="1" i="1" dirty="0" smtClean="0">
                <a:solidFill>
                  <a:srgbClr val="003300"/>
                </a:solidFill>
                <a:effectLst>
                  <a:outerShdw blurRad="38100" dist="38100" dir="2700000" algn="tl">
                    <a:srgbClr val="C0C0C0"/>
                  </a:outerShdw>
                </a:effectLst>
                <a:latin typeface="Verdana" pitchFamily="34" charset="0"/>
              </a:rPr>
              <a:t>Evaluación primer semestre: Febrero/julio; comunicar</a:t>
            </a:r>
          </a:p>
          <a:p>
            <a:pPr marL="285750" indent="-285750">
              <a:buFont typeface="Arial" panose="020B0604020202020204" pitchFamily="34" charset="0"/>
              <a:buChar char="•"/>
              <a:defRPr/>
            </a:pPr>
            <a:r>
              <a:rPr lang="es-ES_tradnl" sz="1800" b="1" i="1" dirty="0" smtClean="0">
                <a:solidFill>
                  <a:srgbClr val="003300"/>
                </a:solidFill>
                <a:effectLst>
                  <a:outerShdw blurRad="38100" dist="38100" dir="2700000" algn="tl">
                    <a:srgbClr val="C0C0C0"/>
                  </a:outerShdw>
                </a:effectLst>
                <a:latin typeface="Verdana" pitchFamily="34" charset="0"/>
              </a:rPr>
              <a:t>Evaluación segundo semestre: agosto/enero; notificar</a:t>
            </a:r>
          </a:p>
          <a:p>
            <a:pPr marL="285750" indent="-285750">
              <a:buFont typeface="Arial" panose="020B0604020202020204" pitchFamily="34" charset="0"/>
              <a:buChar char="•"/>
              <a:defRPr/>
            </a:pPr>
            <a:endParaRPr lang="es-ES_tradnl" sz="2000" b="1" i="1" dirty="0" smtClean="0">
              <a:solidFill>
                <a:srgbClr val="003300"/>
              </a:solidFill>
              <a:effectLst>
                <a:outerShdw blurRad="38100" dist="38100" dir="2700000" algn="tl">
                  <a:srgbClr val="C0C0C0"/>
                </a:outerShdw>
              </a:effectLst>
              <a:latin typeface="Verdana" pitchFamily="34" charset="0"/>
            </a:endParaRPr>
          </a:p>
          <a:p>
            <a:pPr>
              <a:defRPr/>
            </a:pPr>
            <a:endParaRPr lang="es-ES_tradnl" sz="2000" dirty="0">
              <a:ln>
                <a:solidFill>
                  <a:srgbClr val="0070C0"/>
                </a:solidFill>
              </a:ln>
              <a:solidFill>
                <a:sysClr val="windowText" lastClr="000000"/>
              </a:solidFill>
              <a:effectLst>
                <a:innerShdw blurRad="114300">
                  <a:prstClr val="black"/>
                </a:innerShdw>
              </a:effectLst>
              <a:latin typeface="Calibri"/>
            </a:endParaRPr>
          </a:p>
        </p:txBody>
      </p:sp>
    </p:spTree>
    <p:extLst>
      <p:ext uri="{BB962C8B-B14F-4D97-AF65-F5344CB8AC3E}">
        <p14:creationId xmlns:p14="http://schemas.microsoft.com/office/powerpoint/2010/main" val="4002559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954212" y="900311"/>
            <a:ext cx="8640960" cy="1646605"/>
          </a:xfrm>
          <a:prstGeom prst="rect">
            <a:avLst/>
          </a:prstGeom>
        </p:spPr>
        <p:txBody>
          <a:bodyPr wrap="square">
            <a:spAutoFit/>
          </a:bodyPr>
          <a:lstStyle/>
          <a:p>
            <a:pPr algn="ctr">
              <a:defRPr/>
            </a:pPr>
            <a:r>
              <a:rPr lang="es-ES_tradnl" sz="2800" b="1" i="1" dirty="0" smtClean="0">
                <a:solidFill>
                  <a:srgbClr val="008000"/>
                </a:solidFill>
                <a:effectLst>
                  <a:outerShdw blurRad="38100" dist="38100" dir="2700000" algn="tl">
                    <a:srgbClr val="C0C0C0"/>
                  </a:outerShdw>
                </a:effectLst>
                <a:latin typeface="Verdana" pitchFamily="34" charset="0"/>
              </a:rPr>
              <a:t>RESPONSABILIDADES DEL JEFE INMEDIATO</a:t>
            </a:r>
          </a:p>
          <a:p>
            <a:pPr>
              <a:defRPr/>
            </a:pPr>
            <a:endParaRPr lang="es-ES_tradnl" b="1" i="1" dirty="0" smtClean="0">
              <a:solidFill>
                <a:srgbClr val="003300"/>
              </a:solidFill>
              <a:effectLst>
                <a:outerShdw blurRad="38100" dist="38100" dir="2700000" algn="tl">
                  <a:srgbClr val="C0C0C0"/>
                </a:outerShdw>
              </a:effectLst>
              <a:latin typeface="Verdana" pitchFamily="34" charset="0"/>
            </a:endParaRPr>
          </a:p>
          <a:p>
            <a:pPr>
              <a:defRPr/>
            </a:pPr>
            <a:endParaRPr lang="es-ES_tradnl" sz="2400" dirty="0">
              <a:ln>
                <a:solidFill>
                  <a:srgbClr val="0070C0"/>
                </a:solidFill>
              </a:ln>
              <a:solidFill>
                <a:sysClr val="windowText" lastClr="000000"/>
              </a:solidFill>
              <a:effectLst>
                <a:innerShdw blurRad="114300">
                  <a:prstClr val="black"/>
                </a:innerShdw>
              </a:effectLst>
              <a:latin typeface="Calibri"/>
            </a:endParaRPr>
          </a:p>
        </p:txBody>
      </p:sp>
      <p:sp>
        <p:nvSpPr>
          <p:cNvPr id="6" name="Rectangle 3"/>
          <p:cNvSpPr txBox="1">
            <a:spLocks noChangeArrowheads="1"/>
          </p:cNvSpPr>
          <p:nvPr/>
        </p:nvSpPr>
        <p:spPr>
          <a:xfrm>
            <a:off x="1237072" y="2124447"/>
            <a:ext cx="8075240" cy="3617668"/>
          </a:xfrm>
          <a:prstGeom prst="rect">
            <a:avLst/>
          </a:prstGeom>
          <a:gradFill rotWithShape="1">
            <a:gsLst>
              <a:gs pos="0">
                <a:srgbClr val="8064A2">
                  <a:tint val="50000"/>
                  <a:satMod val="300000"/>
                </a:srgbClr>
              </a:gs>
              <a:gs pos="35000">
                <a:srgbClr val="8064A2">
                  <a:tint val="37000"/>
                  <a:satMod val="300000"/>
                </a:srgbClr>
              </a:gs>
              <a:gs pos="100000">
                <a:srgbClr val="8064A2">
                  <a:tint val="15000"/>
                  <a:satMod val="350000"/>
                </a:srgbClr>
              </a:gs>
            </a:gsLst>
            <a:lin ang="16200000" scaled="1"/>
          </a:gradFill>
          <a:ln w="9525" cap="flat" cmpd="sng" algn="ctr">
            <a:solidFill>
              <a:srgbClr val="8064A2">
                <a:shade val="95000"/>
                <a:satMod val="105000"/>
              </a:srgbClr>
            </a:solidFill>
            <a:prstDash val="solid"/>
          </a:ln>
          <a:effectLst>
            <a:outerShdw blurRad="40000" dist="20000" dir="5400000" rotWithShape="0">
              <a:srgbClr val="000000">
                <a:alpha val="38000"/>
              </a:srgbClr>
            </a:outerShdw>
          </a:effectLst>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CO" sz="2400" b="0" i="0" u="none" strike="noStrike" kern="1200" cap="none" spc="0" normalizeH="0" baseline="0" noProof="0" dirty="0" smtClean="0">
                <a:ln>
                  <a:solidFill>
                    <a:srgbClr val="0070C0"/>
                  </a:solidFill>
                </a:ln>
                <a:solidFill>
                  <a:sysClr val="windowText" lastClr="000000"/>
                </a:solidFill>
                <a:effectLst>
                  <a:innerShdw blurRad="114300">
                    <a:prstClr val="black"/>
                  </a:innerShdw>
                </a:effectLst>
                <a:uLnTx/>
                <a:uFillTx/>
                <a:latin typeface="Calibri"/>
                <a:ea typeface="+mn-ea"/>
                <a:cs typeface="+mn-cs"/>
              </a:rPr>
              <a:t>Implementar el sistema en el área a cargo.</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CO" sz="2400" b="0" i="0" u="none" strike="noStrike" kern="1200" cap="none" spc="0" normalizeH="0" baseline="0" noProof="0" dirty="0" smtClean="0">
                <a:ln>
                  <a:solidFill>
                    <a:srgbClr val="0070C0"/>
                  </a:solidFill>
                </a:ln>
                <a:solidFill>
                  <a:sysClr val="windowText" lastClr="000000"/>
                </a:solidFill>
                <a:effectLst>
                  <a:innerShdw blurRad="114300">
                    <a:prstClr val="black"/>
                  </a:innerShdw>
                </a:effectLst>
                <a:uLnTx/>
                <a:uFillTx/>
                <a:latin typeface="Calibri"/>
                <a:ea typeface="+mn-ea"/>
                <a:cs typeface="+mn-cs"/>
              </a:rPr>
              <a:t>Cumplir los plazos establecidos.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CO" sz="2400" b="0" i="0" u="none" strike="noStrike" kern="1200" cap="none" spc="0" normalizeH="0" baseline="0" noProof="0" dirty="0" smtClean="0">
                <a:ln>
                  <a:solidFill>
                    <a:srgbClr val="0070C0"/>
                  </a:solidFill>
                </a:ln>
                <a:solidFill>
                  <a:sysClr val="windowText" lastClr="000000"/>
                </a:solidFill>
                <a:effectLst>
                  <a:innerShdw blurRad="114300">
                    <a:prstClr val="black"/>
                  </a:innerShdw>
                </a:effectLst>
                <a:uLnTx/>
                <a:uFillTx/>
                <a:latin typeface="Calibri"/>
                <a:ea typeface="+mn-ea"/>
                <a:cs typeface="+mn-cs"/>
              </a:rPr>
              <a:t>Realizar seguimiento permanente a los servidores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CO" sz="2400" b="0" i="0" u="none" strike="noStrike" kern="1200" cap="none" spc="0" normalizeH="0" baseline="0" noProof="0" dirty="0" smtClean="0">
                <a:ln>
                  <a:solidFill>
                    <a:srgbClr val="0070C0"/>
                  </a:solidFill>
                </a:ln>
                <a:solidFill>
                  <a:sysClr val="windowText" lastClr="000000"/>
                </a:solidFill>
                <a:effectLst>
                  <a:innerShdw blurRad="114300">
                    <a:prstClr val="black"/>
                  </a:innerShdw>
                </a:effectLst>
                <a:uLnTx/>
                <a:uFillTx/>
                <a:latin typeface="Calibri"/>
                <a:ea typeface="+mn-ea"/>
                <a:cs typeface="+mn-cs"/>
              </a:rPr>
              <a:t>Hacer registros en el Portafolio de Evidencias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CO" sz="2400" b="0" i="0" u="none" strike="noStrike" kern="1200" cap="none" spc="0" normalizeH="0" baseline="0" noProof="0" dirty="0" smtClean="0">
                <a:ln>
                  <a:solidFill>
                    <a:srgbClr val="0070C0"/>
                  </a:solidFill>
                </a:ln>
                <a:solidFill>
                  <a:sysClr val="windowText" lastClr="000000"/>
                </a:solidFill>
                <a:effectLst>
                  <a:innerShdw blurRad="114300">
                    <a:prstClr val="black"/>
                  </a:innerShdw>
                </a:effectLst>
                <a:uLnTx/>
                <a:uFillTx/>
                <a:latin typeface="Calibri"/>
                <a:ea typeface="+mn-ea"/>
                <a:cs typeface="+mn-cs"/>
              </a:rPr>
              <a:t>Comunicar y Notificar</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CO" sz="2400" b="0" i="0" u="none" strike="noStrike" kern="1200" cap="none" spc="0" normalizeH="0" baseline="0" noProof="0" dirty="0" smtClean="0">
                <a:ln>
                  <a:solidFill>
                    <a:srgbClr val="0070C0"/>
                  </a:solidFill>
                </a:ln>
                <a:solidFill>
                  <a:sysClr val="windowText" lastClr="000000"/>
                </a:solidFill>
                <a:effectLst>
                  <a:innerShdw blurRad="114300">
                    <a:prstClr val="black"/>
                  </a:innerShdw>
                </a:effectLst>
                <a:uLnTx/>
                <a:uFillTx/>
                <a:latin typeface="Calibri"/>
                <a:ea typeface="+mn-ea"/>
                <a:cs typeface="+mn-cs"/>
              </a:rPr>
              <a:t>Mantenerse actualizado en las normas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CO" sz="2400" b="0" i="0" u="none" strike="noStrike" kern="1200" cap="none" spc="0" normalizeH="0" baseline="0" noProof="0" dirty="0" smtClean="0">
                <a:ln>
                  <a:solidFill>
                    <a:srgbClr val="0070C0"/>
                  </a:solidFill>
                </a:ln>
                <a:solidFill>
                  <a:sysClr val="windowText" lastClr="000000"/>
                </a:solidFill>
                <a:effectLst>
                  <a:innerShdw blurRad="114300">
                    <a:prstClr val="black"/>
                  </a:innerShdw>
                </a:effectLst>
                <a:uLnTx/>
                <a:uFillTx/>
                <a:latin typeface="Calibri"/>
                <a:ea typeface="+mn-ea"/>
                <a:cs typeface="+mn-cs"/>
              </a:rPr>
              <a:t>Ajustar los compromisos oportunamente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CO" sz="2400" b="0" i="0" u="none" strike="noStrike" kern="1200" cap="none" spc="0" normalizeH="0" baseline="0" noProof="0" dirty="0" smtClean="0">
                <a:ln>
                  <a:solidFill>
                    <a:srgbClr val="0070C0"/>
                  </a:solidFill>
                </a:ln>
                <a:solidFill>
                  <a:sysClr val="windowText" lastClr="000000"/>
                </a:solidFill>
                <a:effectLst>
                  <a:innerShdw blurRad="114300">
                    <a:prstClr val="black"/>
                  </a:innerShdw>
                </a:effectLst>
                <a:uLnTx/>
                <a:uFillTx/>
                <a:latin typeface="Calibri"/>
                <a:ea typeface="+mn-ea"/>
                <a:cs typeface="+mn-cs"/>
              </a:rPr>
              <a:t>Declararse impedido según causales establecidas en la ley</a:t>
            </a:r>
            <a:endParaRPr kumimoji="0" lang="es-ES" sz="2400" b="0" i="0" u="none" strike="noStrike" kern="1200" cap="none" spc="0" normalizeH="0" baseline="0" noProof="0" dirty="0">
              <a:ln>
                <a:solidFill>
                  <a:srgbClr val="0070C0"/>
                </a:solidFill>
              </a:ln>
              <a:solidFill>
                <a:sysClr val="windowText" lastClr="000000"/>
              </a:solidFill>
              <a:effectLst>
                <a:innerShdw blurRad="114300">
                  <a:prstClr val="black"/>
                </a:innerShdw>
              </a:effectLst>
              <a:uLnTx/>
              <a:uFillTx/>
              <a:latin typeface="Calibri"/>
              <a:ea typeface="+mn-ea"/>
              <a:cs typeface="+mn-cs"/>
            </a:endParaRPr>
          </a:p>
        </p:txBody>
      </p:sp>
    </p:spTree>
    <p:extLst>
      <p:ext uri="{BB962C8B-B14F-4D97-AF65-F5344CB8AC3E}">
        <p14:creationId xmlns:p14="http://schemas.microsoft.com/office/powerpoint/2010/main" val="2188925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738188" y="684287"/>
            <a:ext cx="8640960" cy="892552"/>
          </a:xfrm>
          <a:prstGeom prst="rect">
            <a:avLst/>
          </a:prstGeom>
        </p:spPr>
        <p:txBody>
          <a:bodyPr wrap="square">
            <a:spAutoFit/>
          </a:bodyPr>
          <a:lstStyle/>
          <a:p>
            <a:pPr algn="ctr">
              <a:defRPr/>
            </a:pPr>
            <a:r>
              <a:rPr lang="es-ES_tradnl" sz="2800" b="1" i="1" dirty="0" smtClean="0">
                <a:solidFill>
                  <a:srgbClr val="008000"/>
                </a:solidFill>
                <a:effectLst>
                  <a:outerShdw blurRad="38100" dist="38100" dir="2700000" algn="tl">
                    <a:srgbClr val="C0C0C0"/>
                  </a:outerShdw>
                </a:effectLst>
                <a:latin typeface="Verdana" pitchFamily="34" charset="0"/>
              </a:rPr>
              <a:t>RESPONSABILIDADES DEL SERVIDOR</a:t>
            </a:r>
            <a:endParaRPr lang="es-ES_tradnl" b="1" i="1" dirty="0" smtClean="0">
              <a:solidFill>
                <a:srgbClr val="008000"/>
              </a:solidFill>
              <a:effectLst>
                <a:outerShdw blurRad="38100" dist="38100" dir="2700000" algn="tl">
                  <a:srgbClr val="C0C0C0"/>
                </a:outerShdw>
              </a:effectLst>
              <a:latin typeface="Verdana" pitchFamily="34" charset="0"/>
            </a:endParaRPr>
          </a:p>
          <a:p>
            <a:pPr>
              <a:defRPr/>
            </a:pPr>
            <a:endParaRPr lang="es-ES_tradnl" sz="2400" dirty="0">
              <a:ln>
                <a:solidFill>
                  <a:srgbClr val="0070C0"/>
                </a:solidFill>
              </a:ln>
              <a:solidFill>
                <a:sysClr val="windowText" lastClr="000000"/>
              </a:solidFill>
              <a:effectLst>
                <a:innerShdw blurRad="114300">
                  <a:prstClr val="black"/>
                </a:innerShdw>
              </a:effectLst>
              <a:latin typeface="Calibri"/>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5398" y="1599682"/>
            <a:ext cx="8413750" cy="4354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9722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p:cNvSpPr txBox="1">
            <a:spLocks noChangeArrowheads="1"/>
          </p:cNvSpPr>
          <p:nvPr/>
        </p:nvSpPr>
        <p:spPr bwMode="auto">
          <a:xfrm>
            <a:off x="2394372" y="1056087"/>
            <a:ext cx="5544616" cy="707886"/>
          </a:xfrm>
          <a:prstGeom prst="rect">
            <a:avLst/>
          </a:prstGeom>
          <a:noFill/>
          <a:ln w="25400" cap="flat" cmpd="sng" algn="ctr">
            <a:noFill/>
            <a:prstDash val="solid"/>
            <a:headEnd/>
            <a:tailEnd/>
          </a:ln>
          <a:effectLst/>
        </p:spPr>
        <p:txBody>
          <a:bodyPr wrap="square" anchor="ctr">
            <a:spAutoFit/>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s-MX" sz="2000" b="0" i="0" u="none" strike="noStrike" kern="0" cap="none" spc="0" normalizeH="0" baseline="0" noProof="0" dirty="0">
                <a:ln>
                  <a:noFill/>
                </a:ln>
                <a:solidFill>
                  <a:srgbClr val="008000"/>
                </a:solidFill>
                <a:effectLst/>
                <a:uLnTx/>
                <a:uFillTx/>
                <a:latin typeface="Arial Black" pitchFamily="34" charset="0"/>
                <a:ea typeface="+mn-ea"/>
                <a:cs typeface="+mn-cs"/>
              </a:rPr>
              <a:t>RESPONSABILIDAD DEL SUPERIOR JERARQUICO DEL EVALUADOR</a:t>
            </a:r>
            <a:endParaRPr kumimoji="0" lang="es-ES" sz="2000" b="0" i="0" u="none" strike="noStrike" kern="0" cap="none" spc="0" normalizeH="0" baseline="0" noProof="0" dirty="0">
              <a:ln>
                <a:noFill/>
              </a:ln>
              <a:solidFill>
                <a:srgbClr val="008000"/>
              </a:solidFill>
              <a:effectLst/>
              <a:uLnTx/>
              <a:uFillTx/>
              <a:latin typeface="Arial Black" pitchFamily="34" charset="0"/>
              <a:ea typeface="+mn-ea"/>
              <a:cs typeface="+mn-cs"/>
            </a:endParaRPr>
          </a:p>
        </p:txBody>
      </p:sp>
      <p:grpSp>
        <p:nvGrpSpPr>
          <p:cNvPr id="5" name="4 Grupo"/>
          <p:cNvGrpSpPr/>
          <p:nvPr/>
        </p:nvGrpSpPr>
        <p:grpSpPr>
          <a:xfrm>
            <a:off x="971600" y="2692462"/>
            <a:ext cx="3348278" cy="1863772"/>
            <a:chOff x="2551" y="1397828"/>
            <a:chExt cx="3348278" cy="1863772"/>
          </a:xfrm>
        </p:grpSpPr>
        <p:sp>
          <p:nvSpPr>
            <p:cNvPr id="6" name="5 Rectángulo redondeado"/>
            <p:cNvSpPr/>
            <p:nvPr/>
          </p:nvSpPr>
          <p:spPr>
            <a:xfrm>
              <a:off x="2551" y="1397828"/>
              <a:ext cx="3348278" cy="1863772"/>
            </a:xfrm>
            <a:prstGeom prst="roundRect">
              <a:avLst/>
            </a:prstGeom>
            <a:solidFill>
              <a:srgbClr val="4BACC6">
                <a:hueOff val="0"/>
                <a:satOff val="0"/>
                <a:lumOff val="0"/>
                <a:alphaOff val="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sp>
        <p:sp>
          <p:nvSpPr>
            <p:cNvPr id="7" name="6 Rectángulo"/>
            <p:cNvSpPr/>
            <p:nvPr/>
          </p:nvSpPr>
          <p:spPr>
            <a:xfrm>
              <a:off x="93533" y="1488810"/>
              <a:ext cx="3166314" cy="16818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CO" sz="2000" b="1" kern="1200" dirty="0" smtClean="0">
                  <a:solidFill>
                    <a:sysClr val="window" lastClr="FFFFFF"/>
                  </a:solidFill>
                  <a:latin typeface="Calibri"/>
                  <a:ea typeface="+mn-ea"/>
                  <a:cs typeface="+mn-cs"/>
                </a:rPr>
                <a:t>Resolver los recursos de apelación que se interpongan, notificar al interesado y comunicar por escrito al Jefe y a la Dirección de Personal</a:t>
              </a:r>
              <a:endParaRPr lang="es-CO" sz="2000" b="1" kern="1200" dirty="0">
                <a:solidFill>
                  <a:sysClr val="window" lastClr="FFFFFF"/>
                </a:solidFill>
                <a:latin typeface="Calibri"/>
                <a:ea typeface="+mn-ea"/>
                <a:cs typeface="+mn-cs"/>
              </a:endParaRPr>
            </a:p>
          </p:txBody>
        </p:sp>
      </p:grpSp>
      <p:grpSp>
        <p:nvGrpSpPr>
          <p:cNvPr id="8" name="7 Grupo"/>
          <p:cNvGrpSpPr/>
          <p:nvPr/>
        </p:nvGrpSpPr>
        <p:grpSpPr>
          <a:xfrm>
            <a:off x="5994772" y="2601480"/>
            <a:ext cx="3442711" cy="1863772"/>
            <a:chOff x="3655598" y="1397828"/>
            <a:chExt cx="3442711" cy="1863772"/>
          </a:xfrm>
        </p:grpSpPr>
        <p:sp>
          <p:nvSpPr>
            <p:cNvPr id="9" name="8 Rectángulo redondeado"/>
            <p:cNvSpPr/>
            <p:nvPr/>
          </p:nvSpPr>
          <p:spPr>
            <a:xfrm>
              <a:off x="3655598" y="1397828"/>
              <a:ext cx="3442711" cy="1863772"/>
            </a:xfrm>
            <a:prstGeom prst="roundRect">
              <a:avLst/>
            </a:prstGeom>
            <a:solidFill>
              <a:srgbClr val="4BACC6">
                <a:hueOff val="-9933876"/>
                <a:satOff val="39811"/>
                <a:lumOff val="8628"/>
                <a:alphaOff val="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sp>
        <p:sp>
          <p:nvSpPr>
            <p:cNvPr id="10" name="9 Rectángulo"/>
            <p:cNvSpPr/>
            <p:nvPr/>
          </p:nvSpPr>
          <p:spPr>
            <a:xfrm>
              <a:off x="3746580" y="1488810"/>
              <a:ext cx="3260747" cy="16818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CO" sz="2000" b="1" kern="1200" dirty="0" smtClean="0">
                  <a:solidFill>
                    <a:sysClr val="window" lastClr="FFFFFF"/>
                  </a:solidFill>
                  <a:latin typeface="Calibri"/>
                  <a:ea typeface="+mn-ea"/>
                  <a:cs typeface="+mn-cs"/>
                </a:rPr>
                <a:t>Hacer seguimiento en su área al cumplimiento del Sistema Tipo de Evaluación del Desempeño Laboral</a:t>
              </a:r>
              <a:endParaRPr lang="es-CO" sz="2000" b="1" kern="1200" dirty="0">
                <a:solidFill>
                  <a:sysClr val="window" lastClr="FFFFFF"/>
                </a:solidFill>
                <a:latin typeface="Calibri"/>
                <a:ea typeface="+mn-ea"/>
                <a:cs typeface="+mn-cs"/>
              </a:endParaRPr>
            </a:p>
          </p:txBody>
        </p:sp>
      </p:grpSp>
    </p:spTree>
    <p:extLst>
      <p:ext uri="{BB962C8B-B14F-4D97-AF65-F5344CB8AC3E}">
        <p14:creationId xmlns:p14="http://schemas.microsoft.com/office/powerpoint/2010/main" val="1775478614"/>
      </p:ext>
    </p:extLst>
  </p:cSld>
  <p:clrMapOvr>
    <a:masterClrMapping/>
  </p:clrMapOvr>
</p:sld>
</file>

<file path=ppt/theme/theme1.xml><?xml version="1.0" encoding="utf-8"?>
<a:theme xmlns:a="http://schemas.openxmlformats.org/drawingml/2006/main" name="PLANTILLA-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PLANTILLA-POWER-POINT</Template>
  <TotalTime>254</TotalTime>
  <Words>1461</Words>
  <Application>Microsoft Office PowerPoint</Application>
  <PresentationFormat>Personalizado</PresentationFormat>
  <Paragraphs>249</Paragraphs>
  <Slides>30</Slides>
  <Notes>0</Notes>
  <HiddenSlides>0</HiddenSlides>
  <MMClips>0</MMClips>
  <ScaleCrop>false</ScaleCrop>
  <HeadingPairs>
    <vt:vector size="4" baseType="variant">
      <vt:variant>
        <vt:lpstr>Tema</vt:lpstr>
      </vt:variant>
      <vt:variant>
        <vt:i4>1</vt:i4>
      </vt:variant>
      <vt:variant>
        <vt:lpstr>Títulos de diapositiva</vt:lpstr>
      </vt:variant>
      <vt:variant>
        <vt:i4>30</vt:i4>
      </vt:variant>
    </vt:vector>
  </HeadingPairs>
  <TitlesOfParts>
    <vt:vector size="31" baseType="lpstr">
      <vt:lpstr>PLANTILLA-POWER-POINT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LUISA MARIA OSORIO ARANGO</dc:creator>
  <cp:lastModifiedBy>ANGELICA MARIA TORRES GUTIERREZ</cp:lastModifiedBy>
  <cp:revision>35</cp:revision>
  <dcterms:created xsi:type="dcterms:W3CDTF">2016-09-08T19:37:00Z</dcterms:created>
  <dcterms:modified xsi:type="dcterms:W3CDTF">2017-01-11T20:31:07Z</dcterms:modified>
</cp:coreProperties>
</file>