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4" r:id="rId2"/>
    <p:sldId id="285" r:id="rId3"/>
    <p:sldId id="287" r:id="rId4"/>
    <p:sldId id="288" r:id="rId5"/>
    <p:sldId id="286" r:id="rId6"/>
    <p:sldId id="284" r:id="rId7"/>
    <p:sldId id="283" r:id="rId8"/>
    <p:sldId id="282" r:id="rId9"/>
    <p:sldId id="281" r:id="rId10"/>
    <p:sldId id="280" r:id="rId11"/>
    <p:sldId id="279" r:id="rId12"/>
    <p:sldId id="278" r:id="rId13"/>
    <p:sldId id="277" r:id="rId14"/>
    <p:sldId id="276" r:id="rId15"/>
    <p:sldId id="275" r:id="rId16"/>
    <p:sldId id="270" r:id="rId17"/>
    <p:sldId id="271" r:id="rId18"/>
    <p:sldId id="272" r:id="rId19"/>
    <p:sldId id="273" r:id="rId20"/>
    <p:sldId id="269" r:id="rId21"/>
    <p:sldId id="268" r:id="rId22"/>
    <p:sldId id="290" r:id="rId23"/>
    <p:sldId id="291" r:id="rId24"/>
    <p:sldId id="292" r:id="rId25"/>
    <p:sldId id="293" r:id="rId26"/>
    <p:sldId id="294" r:id="rId27"/>
    <p:sldId id="297" r:id="rId28"/>
    <p:sldId id="296" r:id="rId29"/>
    <p:sldId id="267" r:id="rId30"/>
    <p:sldId id="298" r:id="rId31"/>
  </p:sldIdLst>
  <p:sldSz cx="10693400" cy="7561263"/>
  <p:notesSz cx="6858000" cy="9144000"/>
  <p:defaultTextStyle>
    <a:defPPr>
      <a:defRPr lang="es-CO"/>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382">
          <p15:clr>
            <a:srgbClr val="A4A3A4"/>
          </p15:clr>
        </p15:guide>
        <p15:guide id="2" pos="33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72" y="-960"/>
      </p:cViewPr>
      <p:guideLst>
        <p:guide orient="horz" pos="2382"/>
        <p:guide pos="336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E8F3E9-D625-4AFC-8E6C-A44675DB6126}" type="doc">
      <dgm:prSet loTypeId="urn:microsoft.com/office/officeart/2005/8/layout/lProcess2" loCatId="list" qsTypeId="urn:microsoft.com/office/officeart/2005/8/quickstyle/simple5" qsCatId="simple" csTypeId="urn:microsoft.com/office/officeart/2005/8/colors/accent3_5" csCatId="accent3" phldr="1"/>
      <dgm:spPr/>
      <dgm:t>
        <a:bodyPr/>
        <a:lstStyle/>
        <a:p>
          <a:endParaRPr lang="es-CO"/>
        </a:p>
      </dgm:t>
    </dgm:pt>
    <dgm:pt modelId="{CBD79997-AD87-4D3E-B5F8-42BA4C92414B}">
      <dgm:prSet phldrT="[Texto]" custT="1"/>
      <dgm:spPr/>
      <dgm:t>
        <a:bodyPr/>
        <a:lstStyle/>
        <a:p>
          <a:r>
            <a:rPr lang="es-ES" sz="3200" b="1" cap="none" spc="0" dirty="0" smtClean="0">
              <a:ln w="1905"/>
              <a:gradFill>
                <a:gsLst>
                  <a:gs pos="0">
                    <a:srgbClr val="105C29"/>
                  </a:gs>
                  <a:gs pos="78000">
                    <a:srgbClr val="23D338"/>
                  </a:gs>
                  <a:gs pos="100000">
                    <a:schemeClr val="accent6">
                      <a:tint val="12000"/>
                      <a:satMod val="255000"/>
                    </a:schemeClr>
                  </a:gs>
                </a:gsLst>
                <a:lin ang="5400000"/>
              </a:gradFill>
              <a:effectLst>
                <a:innerShdw blurRad="69850" dist="43180" dir="5400000">
                  <a:srgbClr val="000000">
                    <a:alpha val="65000"/>
                  </a:srgbClr>
                </a:innerShdw>
              </a:effectLst>
            </a:rPr>
            <a:t>Accidente de trabajo</a:t>
          </a:r>
          <a:endParaRPr lang="es-CO" sz="4400" dirty="0"/>
        </a:p>
      </dgm:t>
    </dgm:pt>
    <dgm:pt modelId="{C750CC10-5144-4E93-AD31-F2F77812C638}" type="parTrans" cxnId="{AE1F55B8-DFC6-42C0-85A9-B7B6E2E81337}">
      <dgm:prSet/>
      <dgm:spPr/>
      <dgm:t>
        <a:bodyPr/>
        <a:lstStyle/>
        <a:p>
          <a:endParaRPr lang="es-CO"/>
        </a:p>
      </dgm:t>
    </dgm:pt>
    <dgm:pt modelId="{4024367E-4D7D-4189-B7FC-B3B3D66C489F}" type="sibTrans" cxnId="{AE1F55B8-DFC6-42C0-85A9-B7B6E2E81337}">
      <dgm:prSet/>
      <dgm:spPr/>
      <dgm:t>
        <a:bodyPr/>
        <a:lstStyle/>
        <a:p>
          <a:endParaRPr lang="es-CO"/>
        </a:p>
      </dgm:t>
    </dgm:pt>
    <dgm:pt modelId="{30A17174-F495-423E-8829-D01BC70DB910}">
      <dgm:prSet phldrT="[Texto]"/>
      <dgm:spPr/>
      <dgm:t>
        <a:bodyPr/>
        <a:lstStyle/>
        <a:p>
          <a:r>
            <a:rPr lang="es-CO" b="0" i="0" dirty="0" smtClean="0"/>
            <a:t>Es accidente de trabajo todo suceso repentino que sobrevenga por causa o con ocasión del trabajo, y que produzca en el trabajador una lesión orgánica, una perturbación funcional o psiquiátrica, una invalidez o la muerte.</a:t>
          </a:r>
          <a:endParaRPr lang="es-ES" b="0" dirty="0" smtClean="0">
            <a:latin typeface="+mj-lt"/>
          </a:endParaRPr>
        </a:p>
      </dgm:t>
    </dgm:pt>
    <dgm:pt modelId="{98D48929-5109-4607-ADAC-FEFE8CCA95BA}" type="parTrans" cxnId="{F766E3C0-E59A-4F6F-ACF7-FF4757C29842}">
      <dgm:prSet/>
      <dgm:spPr/>
      <dgm:t>
        <a:bodyPr/>
        <a:lstStyle/>
        <a:p>
          <a:endParaRPr lang="es-CO"/>
        </a:p>
      </dgm:t>
    </dgm:pt>
    <dgm:pt modelId="{D932D0F5-789A-4340-B286-089DDAA9C210}" type="sibTrans" cxnId="{F766E3C0-E59A-4F6F-ACF7-FF4757C29842}">
      <dgm:prSet/>
      <dgm:spPr/>
      <dgm:t>
        <a:bodyPr/>
        <a:lstStyle/>
        <a:p>
          <a:endParaRPr lang="es-CO"/>
        </a:p>
      </dgm:t>
    </dgm:pt>
    <dgm:pt modelId="{8967D942-25C3-40C3-838D-7B30289B81C7}">
      <dgm:prSet phldrT="[Texto]"/>
      <dgm:spPr/>
      <dgm:t>
        <a:bodyPr/>
        <a:lstStyle/>
        <a:p>
          <a:r>
            <a:rPr lang="es-CO" b="0" i="0" dirty="0" smtClean="0"/>
            <a:t>Es enfermedad laboral la contraída como resultado de la exposición a factores de riesgo inherentes a la actividad laboral o del medio en el que el trabajador se ha visto obligado a trabajar</a:t>
          </a:r>
          <a:endParaRPr lang="es-CO" b="0" dirty="0">
            <a:latin typeface="+mj-lt"/>
          </a:endParaRPr>
        </a:p>
      </dgm:t>
    </dgm:pt>
    <dgm:pt modelId="{03EB9D6F-AB3B-4DDE-932D-CDC832ED7154}" type="parTrans" cxnId="{4A31A8BF-AC4C-482D-B103-26D3A52A3D07}">
      <dgm:prSet/>
      <dgm:spPr/>
      <dgm:t>
        <a:bodyPr/>
        <a:lstStyle/>
        <a:p>
          <a:endParaRPr lang="es-CO"/>
        </a:p>
      </dgm:t>
    </dgm:pt>
    <dgm:pt modelId="{B41637AE-A309-44C5-9825-76C2CEE4E37C}" type="sibTrans" cxnId="{4A31A8BF-AC4C-482D-B103-26D3A52A3D07}">
      <dgm:prSet/>
      <dgm:spPr/>
      <dgm:t>
        <a:bodyPr/>
        <a:lstStyle/>
        <a:p>
          <a:endParaRPr lang="es-CO"/>
        </a:p>
      </dgm:t>
    </dgm:pt>
    <dgm:pt modelId="{192C1DDB-E38E-4B31-8410-95A05B962DA2}">
      <dgm:prSet phldrT="[Texto]" custT="1"/>
      <dgm:spPr/>
      <dgm:t>
        <a:bodyPr/>
        <a:lstStyle/>
        <a:p>
          <a:r>
            <a:rPr lang="es-ES" sz="3200" b="1" cap="none" spc="0" dirty="0" smtClean="0">
              <a:ln w="1905"/>
              <a:gradFill>
                <a:gsLst>
                  <a:gs pos="0">
                    <a:srgbClr val="105C29"/>
                  </a:gs>
                  <a:gs pos="78000">
                    <a:srgbClr val="23D338"/>
                  </a:gs>
                  <a:gs pos="100000">
                    <a:schemeClr val="accent6">
                      <a:tint val="12000"/>
                      <a:satMod val="255000"/>
                    </a:schemeClr>
                  </a:gs>
                </a:gsLst>
                <a:lin ang="5400000"/>
              </a:gradFill>
              <a:effectLst>
                <a:innerShdw blurRad="69850" dist="43180" dir="5400000">
                  <a:srgbClr val="000000">
                    <a:alpha val="65000"/>
                  </a:srgbClr>
                </a:innerShdw>
              </a:effectLst>
            </a:rPr>
            <a:t>Enfermedad laboral</a:t>
          </a:r>
          <a:endParaRPr lang="es-CO" sz="4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dgm:t>
    </dgm:pt>
    <dgm:pt modelId="{0AC54EEB-2F72-4ACC-BFC7-7546BCCFA546}" type="sibTrans" cxnId="{220FB0CB-2AD6-449B-A79C-9BAC9BBC1241}">
      <dgm:prSet/>
      <dgm:spPr/>
      <dgm:t>
        <a:bodyPr/>
        <a:lstStyle/>
        <a:p>
          <a:endParaRPr lang="es-CO"/>
        </a:p>
      </dgm:t>
    </dgm:pt>
    <dgm:pt modelId="{C158BAEE-4AAA-4372-B5BC-305CA6678F9D}" type="parTrans" cxnId="{220FB0CB-2AD6-449B-A79C-9BAC9BBC1241}">
      <dgm:prSet/>
      <dgm:spPr/>
      <dgm:t>
        <a:bodyPr/>
        <a:lstStyle/>
        <a:p>
          <a:endParaRPr lang="es-CO"/>
        </a:p>
      </dgm:t>
    </dgm:pt>
    <dgm:pt modelId="{B0BC95B3-FCAC-40E9-93E4-EA408536D484}" type="pres">
      <dgm:prSet presAssocID="{BDE8F3E9-D625-4AFC-8E6C-A44675DB6126}" presName="theList" presStyleCnt="0">
        <dgm:presLayoutVars>
          <dgm:dir/>
          <dgm:animLvl val="lvl"/>
          <dgm:resizeHandles val="exact"/>
        </dgm:presLayoutVars>
      </dgm:prSet>
      <dgm:spPr/>
      <dgm:t>
        <a:bodyPr/>
        <a:lstStyle/>
        <a:p>
          <a:endParaRPr lang="es-CO"/>
        </a:p>
      </dgm:t>
    </dgm:pt>
    <dgm:pt modelId="{ED2987E3-4D97-433B-8726-615DF1EA48D5}" type="pres">
      <dgm:prSet presAssocID="{CBD79997-AD87-4D3E-B5F8-42BA4C92414B}" presName="compNode" presStyleCnt="0"/>
      <dgm:spPr/>
    </dgm:pt>
    <dgm:pt modelId="{E1229B84-FDE3-4514-99C4-FB331621DB9E}" type="pres">
      <dgm:prSet presAssocID="{CBD79997-AD87-4D3E-B5F8-42BA4C92414B}" presName="aNode" presStyleLbl="bgShp" presStyleIdx="0" presStyleCnt="2"/>
      <dgm:spPr/>
      <dgm:t>
        <a:bodyPr/>
        <a:lstStyle/>
        <a:p>
          <a:endParaRPr lang="es-CO"/>
        </a:p>
      </dgm:t>
    </dgm:pt>
    <dgm:pt modelId="{BF25DDC0-88CB-443A-828D-3A64EFD57D7F}" type="pres">
      <dgm:prSet presAssocID="{CBD79997-AD87-4D3E-B5F8-42BA4C92414B}" presName="textNode" presStyleLbl="bgShp" presStyleIdx="0" presStyleCnt="2"/>
      <dgm:spPr/>
      <dgm:t>
        <a:bodyPr/>
        <a:lstStyle/>
        <a:p>
          <a:endParaRPr lang="es-CO"/>
        </a:p>
      </dgm:t>
    </dgm:pt>
    <dgm:pt modelId="{39C57A8D-3890-4CDF-97A8-1CA05295B441}" type="pres">
      <dgm:prSet presAssocID="{CBD79997-AD87-4D3E-B5F8-42BA4C92414B}" presName="compChildNode" presStyleCnt="0"/>
      <dgm:spPr/>
    </dgm:pt>
    <dgm:pt modelId="{CFBC8129-0CF1-4F24-8D3A-3A8425E386C2}" type="pres">
      <dgm:prSet presAssocID="{CBD79997-AD87-4D3E-B5F8-42BA4C92414B}" presName="theInnerList" presStyleCnt="0"/>
      <dgm:spPr/>
    </dgm:pt>
    <dgm:pt modelId="{8819E966-E50D-4B34-A624-434B85ECBD25}" type="pres">
      <dgm:prSet presAssocID="{30A17174-F495-423E-8829-D01BC70DB910}" presName="childNode" presStyleLbl="node1" presStyleIdx="0" presStyleCnt="2">
        <dgm:presLayoutVars>
          <dgm:bulletEnabled val="1"/>
        </dgm:presLayoutVars>
      </dgm:prSet>
      <dgm:spPr/>
      <dgm:t>
        <a:bodyPr/>
        <a:lstStyle/>
        <a:p>
          <a:endParaRPr lang="es-CO"/>
        </a:p>
      </dgm:t>
    </dgm:pt>
    <dgm:pt modelId="{C333A803-68A4-45BB-9A3A-153631A5AE93}" type="pres">
      <dgm:prSet presAssocID="{CBD79997-AD87-4D3E-B5F8-42BA4C92414B}" presName="aSpace" presStyleCnt="0"/>
      <dgm:spPr/>
    </dgm:pt>
    <dgm:pt modelId="{F6147B86-04B6-43CF-9357-606993A9EA00}" type="pres">
      <dgm:prSet presAssocID="{192C1DDB-E38E-4B31-8410-95A05B962DA2}" presName="compNode" presStyleCnt="0"/>
      <dgm:spPr/>
    </dgm:pt>
    <dgm:pt modelId="{C96DB1CE-14FD-4718-9822-A611965FC5E1}" type="pres">
      <dgm:prSet presAssocID="{192C1DDB-E38E-4B31-8410-95A05B962DA2}" presName="aNode" presStyleLbl="bgShp" presStyleIdx="1" presStyleCnt="2"/>
      <dgm:spPr/>
      <dgm:t>
        <a:bodyPr/>
        <a:lstStyle/>
        <a:p>
          <a:endParaRPr lang="es-CO"/>
        </a:p>
      </dgm:t>
    </dgm:pt>
    <dgm:pt modelId="{DBD295E9-FB17-4944-9FB0-D40DD7503094}" type="pres">
      <dgm:prSet presAssocID="{192C1DDB-E38E-4B31-8410-95A05B962DA2}" presName="textNode" presStyleLbl="bgShp" presStyleIdx="1" presStyleCnt="2"/>
      <dgm:spPr/>
      <dgm:t>
        <a:bodyPr/>
        <a:lstStyle/>
        <a:p>
          <a:endParaRPr lang="es-CO"/>
        </a:p>
      </dgm:t>
    </dgm:pt>
    <dgm:pt modelId="{1D2D315F-B5F9-4DBD-84B2-3FFFE36DF009}" type="pres">
      <dgm:prSet presAssocID="{192C1DDB-E38E-4B31-8410-95A05B962DA2}" presName="compChildNode" presStyleCnt="0"/>
      <dgm:spPr/>
    </dgm:pt>
    <dgm:pt modelId="{D4646CD3-BE3A-42A9-A3ED-A5D3CE547144}" type="pres">
      <dgm:prSet presAssocID="{192C1DDB-E38E-4B31-8410-95A05B962DA2}" presName="theInnerList" presStyleCnt="0"/>
      <dgm:spPr/>
    </dgm:pt>
    <dgm:pt modelId="{7D25D53C-1A1A-4BC8-BB9E-7E2BD6C40B05}" type="pres">
      <dgm:prSet presAssocID="{8967D942-25C3-40C3-838D-7B30289B81C7}" presName="childNode" presStyleLbl="node1" presStyleIdx="1" presStyleCnt="2">
        <dgm:presLayoutVars>
          <dgm:bulletEnabled val="1"/>
        </dgm:presLayoutVars>
      </dgm:prSet>
      <dgm:spPr/>
      <dgm:t>
        <a:bodyPr/>
        <a:lstStyle/>
        <a:p>
          <a:endParaRPr lang="es-CO"/>
        </a:p>
      </dgm:t>
    </dgm:pt>
  </dgm:ptLst>
  <dgm:cxnLst>
    <dgm:cxn modelId="{33079454-719E-41CF-82A0-6443CC83CC13}" type="presOf" srcId="{BDE8F3E9-D625-4AFC-8E6C-A44675DB6126}" destId="{B0BC95B3-FCAC-40E9-93E4-EA408536D484}" srcOrd="0" destOrd="0" presId="urn:microsoft.com/office/officeart/2005/8/layout/lProcess2"/>
    <dgm:cxn modelId="{66F26DD3-1DF8-482A-AB15-18F1A28666A5}" type="presOf" srcId="{CBD79997-AD87-4D3E-B5F8-42BA4C92414B}" destId="{BF25DDC0-88CB-443A-828D-3A64EFD57D7F}" srcOrd="1" destOrd="0" presId="urn:microsoft.com/office/officeart/2005/8/layout/lProcess2"/>
    <dgm:cxn modelId="{4A31A8BF-AC4C-482D-B103-26D3A52A3D07}" srcId="{192C1DDB-E38E-4B31-8410-95A05B962DA2}" destId="{8967D942-25C3-40C3-838D-7B30289B81C7}" srcOrd="0" destOrd="0" parTransId="{03EB9D6F-AB3B-4DDE-932D-CDC832ED7154}" sibTransId="{B41637AE-A309-44C5-9825-76C2CEE4E37C}"/>
    <dgm:cxn modelId="{F766E3C0-E59A-4F6F-ACF7-FF4757C29842}" srcId="{CBD79997-AD87-4D3E-B5F8-42BA4C92414B}" destId="{30A17174-F495-423E-8829-D01BC70DB910}" srcOrd="0" destOrd="0" parTransId="{98D48929-5109-4607-ADAC-FEFE8CCA95BA}" sibTransId="{D932D0F5-789A-4340-B286-089DDAA9C210}"/>
    <dgm:cxn modelId="{0414F4CC-6FFE-41DE-94AB-9B35240EBF22}" type="presOf" srcId="{CBD79997-AD87-4D3E-B5F8-42BA4C92414B}" destId="{E1229B84-FDE3-4514-99C4-FB331621DB9E}" srcOrd="0" destOrd="0" presId="urn:microsoft.com/office/officeart/2005/8/layout/lProcess2"/>
    <dgm:cxn modelId="{46D44E14-DD89-4C77-ACF2-EB0754B104B2}" type="presOf" srcId="{192C1DDB-E38E-4B31-8410-95A05B962DA2}" destId="{DBD295E9-FB17-4944-9FB0-D40DD7503094}" srcOrd="1" destOrd="0" presId="urn:microsoft.com/office/officeart/2005/8/layout/lProcess2"/>
    <dgm:cxn modelId="{3FD25D59-B3EA-43C9-93D0-A2617CAC8D76}" type="presOf" srcId="{192C1DDB-E38E-4B31-8410-95A05B962DA2}" destId="{C96DB1CE-14FD-4718-9822-A611965FC5E1}" srcOrd="0" destOrd="0" presId="urn:microsoft.com/office/officeart/2005/8/layout/lProcess2"/>
    <dgm:cxn modelId="{220FB0CB-2AD6-449B-A79C-9BAC9BBC1241}" srcId="{BDE8F3E9-D625-4AFC-8E6C-A44675DB6126}" destId="{192C1DDB-E38E-4B31-8410-95A05B962DA2}" srcOrd="1" destOrd="0" parTransId="{C158BAEE-4AAA-4372-B5BC-305CA6678F9D}" sibTransId="{0AC54EEB-2F72-4ACC-BFC7-7546BCCFA546}"/>
    <dgm:cxn modelId="{0FD3B565-00DB-42AD-AF0E-2E2C94AB221C}" type="presOf" srcId="{8967D942-25C3-40C3-838D-7B30289B81C7}" destId="{7D25D53C-1A1A-4BC8-BB9E-7E2BD6C40B05}" srcOrd="0" destOrd="0" presId="urn:microsoft.com/office/officeart/2005/8/layout/lProcess2"/>
    <dgm:cxn modelId="{AE1F55B8-DFC6-42C0-85A9-B7B6E2E81337}" srcId="{BDE8F3E9-D625-4AFC-8E6C-A44675DB6126}" destId="{CBD79997-AD87-4D3E-B5F8-42BA4C92414B}" srcOrd="0" destOrd="0" parTransId="{C750CC10-5144-4E93-AD31-F2F77812C638}" sibTransId="{4024367E-4D7D-4189-B7FC-B3B3D66C489F}"/>
    <dgm:cxn modelId="{F167D683-7944-4B96-B868-0F9086F6C7AD}" type="presOf" srcId="{30A17174-F495-423E-8829-D01BC70DB910}" destId="{8819E966-E50D-4B34-A624-434B85ECBD25}" srcOrd="0" destOrd="0" presId="urn:microsoft.com/office/officeart/2005/8/layout/lProcess2"/>
    <dgm:cxn modelId="{69D52141-6DFC-4C8A-9689-4C4C7865A27D}" type="presParOf" srcId="{B0BC95B3-FCAC-40E9-93E4-EA408536D484}" destId="{ED2987E3-4D97-433B-8726-615DF1EA48D5}" srcOrd="0" destOrd="0" presId="urn:microsoft.com/office/officeart/2005/8/layout/lProcess2"/>
    <dgm:cxn modelId="{96E65FFE-033C-4F94-A5ED-F746610BFC3C}" type="presParOf" srcId="{ED2987E3-4D97-433B-8726-615DF1EA48D5}" destId="{E1229B84-FDE3-4514-99C4-FB331621DB9E}" srcOrd="0" destOrd="0" presId="urn:microsoft.com/office/officeart/2005/8/layout/lProcess2"/>
    <dgm:cxn modelId="{408C0831-B23D-4CB6-85E0-A3432B91F722}" type="presParOf" srcId="{ED2987E3-4D97-433B-8726-615DF1EA48D5}" destId="{BF25DDC0-88CB-443A-828D-3A64EFD57D7F}" srcOrd="1" destOrd="0" presId="urn:microsoft.com/office/officeart/2005/8/layout/lProcess2"/>
    <dgm:cxn modelId="{47C0F5AC-9F1F-4D6B-BF70-94F45816A383}" type="presParOf" srcId="{ED2987E3-4D97-433B-8726-615DF1EA48D5}" destId="{39C57A8D-3890-4CDF-97A8-1CA05295B441}" srcOrd="2" destOrd="0" presId="urn:microsoft.com/office/officeart/2005/8/layout/lProcess2"/>
    <dgm:cxn modelId="{8C5C3456-A206-4EA9-838B-DC503948258E}" type="presParOf" srcId="{39C57A8D-3890-4CDF-97A8-1CA05295B441}" destId="{CFBC8129-0CF1-4F24-8D3A-3A8425E386C2}" srcOrd="0" destOrd="0" presId="urn:microsoft.com/office/officeart/2005/8/layout/lProcess2"/>
    <dgm:cxn modelId="{DBB7209B-F669-45E3-B794-45821E238A3F}" type="presParOf" srcId="{CFBC8129-0CF1-4F24-8D3A-3A8425E386C2}" destId="{8819E966-E50D-4B34-A624-434B85ECBD25}" srcOrd="0" destOrd="0" presId="urn:microsoft.com/office/officeart/2005/8/layout/lProcess2"/>
    <dgm:cxn modelId="{747E7234-ADA1-4E32-AABD-2DCB1F86F644}" type="presParOf" srcId="{B0BC95B3-FCAC-40E9-93E4-EA408536D484}" destId="{C333A803-68A4-45BB-9A3A-153631A5AE93}" srcOrd="1" destOrd="0" presId="urn:microsoft.com/office/officeart/2005/8/layout/lProcess2"/>
    <dgm:cxn modelId="{AEA80C37-97EB-4689-8F0F-FE95563CFFBB}" type="presParOf" srcId="{B0BC95B3-FCAC-40E9-93E4-EA408536D484}" destId="{F6147B86-04B6-43CF-9357-606993A9EA00}" srcOrd="2" destOrd="0" presId="urn:microsoft.com/office/officeart/2005/8/layout/lProcess2"/>
    <dgm:cxn modelId="{C9266E15-6D61-4B41-BC8C-EF081AB0FAA2}" type="presParOf" srcId="{F6147B86-04B6-43CF-9357-606993A9EA00}" destId="{C96DB1CE-14FD-4718-9822-A611965FC5E1}" srcOrd="0" destOrd="0" presId="urn:microsoft.com/office/officeart/2005/8/layout/lProcess2"/>
    <dgm:cxn modelId="{62EDBBAF-7EBF-429D-8F21-531F9CBE57F1}" type="presParOf" srcId="{F6147B86-04B6-43CF-9357-606993A9EA00}" destId="{DBD295E9-FB17-4944-9FB0-D40DD7503094}" srcOrd="1" destOrd="0" presId="urn:microsoft.com/office/officeart/2005/8/layout/lProcess2"/>
    <dgm:cxn modelId="{E6B85460-1AA2-44EE-924D-FDFC5A0AEBF4}" type="presParOf" srcId="{F6147B86-04B6-43CF-9357-606993A9EA00}" destId="{1D2D315F-B5F9-4DBD-84B2-3FFFE36DF009}" srcOrd="2" destOrd="0" presId="urn:microsoft.com/office/officeart/2005/8/layout/lProcess2"/>
    <dgm:cxn modelId="{F22BDBA2-18F7-4BCD-B5E2-22C3AFB8C1B1}" type="presParOf" srcId="{1D2D315F-B5F9-4DBD-84B2-3FFFE36DF009}" destId="{D4646CD3-BE3A-42A9-A3ED-A5D3CE547144}" srcOrd="0" destOrd="0" presId="urn:microsoft.com/office/officeart/2005/8/layout/lProcess2"/>
    <dgm:cxn modelId="{382B5913-EFA6-4658-9399-CC48F14A5E4A}" type="presParOf" srcId="{D4646CD3-BE3A-42A9-A3ED-A5D3CE547144}" destId="{7D25D53C-1A1A-4BC8-BB9E-7E2BD6C40B05}"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DE8F3E9-D625-4AFC-8E6C-A44675DB6126}" type="doc">
      <dgm:prSet loTypeId="urn:microsoft.com/office/officeart/2005/8/layout/lProcess2" loCatId="list" qsTypeId="urn:microsoft.com/office/officeart/2005/8/quickstyle/simple5" qsCatId="simple" csTypeId="urn:microsoft.com/office/officeart/2005/8/colors/accent3_5" csCatId="accent3" phldr="1"/>
      <dgm:spPr/>
      <dgm:t>
        <a:bodyPr/>
        <a:lstStyle/>
        <a:p>
          <a:endParaRPr lang="es-CO"/>
        </a:p>
      </dgm:t>
    </dgm:pt>
    <dgm:pt modelId="{CBD79997-AD87-4D3E-B5F8-42BA4C92414B}">
      <dgm:prSet phldrT="[Texto]" custT="1"/>
      <dgm:spPr/>
      <dgm:t>
        <a:bodyPr/>
        <a:lstStyle/>
        <a:p>
          <a:r>
            <a:rPr lang="es-ES" sz="2400" b="1" cap="none" spc="0" dirty="0" smtClean="0">
              <a:ln w="1905"/>
              <a:gradFill>
                <a:gsLst>
                  <a:gs pos="0">
                    <a:srgbClr val="105C29"/>
                  </a:gs>
                  <a:gs pos="78000">
                    <a:srgbClr val="23D338"/>
                  </a:gs>
                  <a:gs pos="100000">
                    <a:schemeClr val="accent6">
                      <a:tint val="12000"/>
                      <a:satMod val="255000"/>
                    </a:schemeClr>
                  </a:gs>
                </a:gsLst>
                <a:lin ang="5400000"/>
              </a:gradFill>
              <a:effectLst>
                <a:innerShdw blurRad="69850" dist="43180" dir="5400000">
                  <a:srgbClr val="000000">
                    <a:alpha val="65000"/>
                  </a:srgbClr>
                </a:innerShdw>
              </a:effectLst>
            </a:rPr>
            <a:t>Incapacidad temporal</a:t>
          </a:r>
          <a:endParaRPr lang="es-CO" sz="3600" dirty="0"/>
        </a:p>
      </dgm:t>
    </dgm:pt>
    <dgm:pt modelId="{C750CC10-5144-4E93-AD31-F2F77812C638}" type="parTrans" cxnId="{AE1F55B8-DFC6-42C0-85A9-B7B6E2E81337}">
      <dgm:prSet/>
      <dgm:spPr/>
      <dgm:t>
        <a:bodyPr/>
        <a:lstStyle/>
        <a:p>
          <a:endParaRPr lang="es-CO"/>
        </a:p>
      </dgm:t>
    </dgm:pt>
    <dgm:pt modelId="{4024367E-4D7D-4189-B7FC-B3B3D66C489F}" type="sibTrans" cxnId="{AE1F55B8-DFC6-42C0-85A9-B7B6E2E81337}">
      <dgm:prSet/>
      <dgm:spPr/>
      <dgm:t>
        <a:bodyPr/>
        <a:lstStyle/>
        <a:p>
          <a:endParaRPr lang="es-CO"/>
        </a:p>
      </dgm:t>
    </dgm:pt>
    <dgm:pt modelId="{30A17174-F495-423E-8829-D01BC70DB910}">
      <dgm:prSet phldrT="[Texto]" custT="1"/>
      <dgm:spPr/>
      <dgm:t>
        <a:bodyPr/>
        <a:lstStyle/>
        <a:p>
          <a:r>
            <a:rPr lang="es-ES_tradnl" sz="1800" b="0" dirty="0" smtClean="0"/>
            <a:t>Cuando el cuadro clínico de la enfermedad  o accidente del afiliado, le impide desempeñar su labor por un periodo de tiempo</a:t>
          </a:r>
          <a:endParaRPr lang="es-CO" sz="1800" b="0" dirty="0"/>
        </a:p>
      </dgm:t>
    </dgm:pt>
    <dgm:pt modelId="{98D48929-5109-4607-ADAC-FEFE8CCA95BA}" type="parTrans" cxnId="{F766E3C0-E59A-4F6F-ACF7-FF4757C29842}">
      <dgm:prSet/>
      <dgm:spPr/>
      <dgm:t>
        <a:bodyPr/>
        <a:lstStyle/>
        <a:p>
          <a:endParaRPr lang="es-CO"/>
        </a:p>
      </dgm:t>
    </dgm:pt>
    <dgm:pt modelId="{D932D0F5-789A-4340-B286-089DDAA9C210}" type="sibTrans" cxnId="{F766E3C0-E59A-4F6F-ACF7-FF4757C29842}">
      <dgm:prSet/>
      <dgm:spPr/>
      <dgm:t>
        <a:bodyPr/>
        <a:lstStyle/>
        <a:p>
          <a:endParaRPr lang="es-CO"/>
        </a:p>
      </dgm:t>
    </dgm:pt>
    <dgm:pt modelId="{192C1DDB-E38E-4B31-8410-95A05B962DA2}">
      <dgm:prSet phldrT="[Texto]" custT="1"/>
      <dgm:spPr/>
      <dgm:t>
        <a:bodyPr/>
        <a:lstStyle/>
        <a:p>
          <a:r>
            <a:rPr lang="es-ES" sz="2400" b="1" cap="none" spc="0" dirty="0" smtClean="0">
              <a:ln w="1905"/>
              <a:gradFill>
                <a:gsLst>
                  <a:gs pos="0">
                    <a:srgbClr val="105C29"/>
                  </a:gs>
                  <a:gs pos="78000">
                    <a:srgbClr val="23D338"/>
                  </a:gs>
                  <a:gs pos="100000">
                    <a:schemeClr val="accent6">
                      <a:tint val="12000"/>
                      <a:satMod val="255000"/>
                    </a:schemeClr>
                  </a:gs>
                </a:gsLst>
                <a:lin ang="5400000"/>
              </a:gradFill>
              <a:effectLst>
                <a:innerShdw blurRad="69850" dist="43180" dir="5400000">
                  <a:srgbClr val="000000">
                    <a:alpha val="65000"/>
                  </a:srgbClr>
                </a:innerShdw>
              </a:effectLst>
            </a:rPr>
            <a:t>Incapacidad permanente parcial</a:t>
          </a:r>
          <a:endParaRPr lang="es-CO" sz="36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dgm:t>
    </dgm:pt>
    <dgm:pt modelId="{C158BAEE-4AAA-4372-B5BC-305CA6678F9D}" type="parTrans" cxnId="{220FB0CB-2AD6-449B-A79C-9BAC9BBC1241}">
      <dgm:prSet/>
      <dgm:spPr/>
      <dgm:t>
        <a:bodyPr/>
        <a:lstStyle/>
        <a:p>
          <a:endParaRPr lang="es-CO"/>
        </a:p>
      </dgm:t>
    </dgm:pt>
    <dgm:pt modelId="{0AC54EEB-2F72-4ACC-BFC7-7546BCCFA546}" type="sibTrans" cxnId="{220FB0CB-2AD6-449B-A79C-9BAC9BBC1241}">
      <dgm:prSet/>
      <dgm:spPr/>
      <dgm:t>
        <a:bodyPr/>
        <a:lstStyle/>
        <a:p>
          <a:endParaRPr lang="es-CO"/>
        </a:p>
      </dgm:t>
    </dgm:pt>
    <dgm:pt modelId="{8967D942-25C3-40C3-838D-7B30289B81C7}">
      <dgm:prSet phldrT="[Texto]" custT="1"/>
      <dgm:spPr/>
      <dgm:t>
        <a:bodyPr/>
        <a:lstStyle/>
        <a:p>
          <a:r>
            <a:rPr lang="es-ES_tradnl" sz="1800" b="0" dirty="0" smtClean="0"/>
            <a:t>Disminución parcial pero definitiva en alguna de sus funciones que afecta la capacidad laboral. Es mayor del 5% y menor del 50%</a:t>
          </a:r>
          <a:endParaRPr lang="es-CO" sz="1800" b="0" dirty="0"/>
        </a:p>
      </dgm:t>
    </dgm:pt>
    <dgm:pt modelId="{03EB9D6F-AB3B-4DDE-932D-CDC832ED7154}" type="parTrans" cxnId="{4A31A8BF-AC4C-482D-B103-26D3A52A3D07}">
      <dgm:prSet/>
      <dgm:spPr/>
      <dgm:t>
        <a:bodyPr/>
        <a:lstStyle/>
        <a:p>
          <a:endParaRPr lang="es-CO"/>
        </a:p>
      </dgm:t>
    </dgm:pt>
    <dgm:pt modelId="{B41637AE-A309-44C5-9825-76C2CEE4E37C}" type="sibTrans" cxnId="{4A31A8BF-AC4C-482D-B103-26D3A52A3D07}">
      <dgm:prSet/>
      <dgm:spPr/>
      <dgm:t>
        <a:bodyPr/>
        <a:lstStyle/>
        <a:p>
          <a:endParaRPr lang="es-CO"/>
        </a:p>
      </dgm:t>
    </dgm:pt>
    <dgm:pt modelId="{8C71D731-2E53-407E-AECD-80C8577B20EE}">
      <dgm:prSet phldrT="[Texto]" custT="1"/>
      <dgm:spPr/>
      <dgm:t>
        <a:bodyPr/>
        <a:lstStyle/>
        <a:p>
          <a:r>
            <a:rPr lang="es-ES" sz="2400" b="1" cap="none" spc="0" dirty="0" smtClean="0">
              <a:ln w="1905"/>
              <a:gradFill>
                <a:gsLst>
                  <a:gs pos="0">
                    <a:srgbClr val="105C29"/>
                  </a:gs>
                  <a:gs pos="78000">
                    <a:srgbClr val="23D338"/>
                  </a:gs>
                  <a:gs pos="100000">
                    <a:schemeClr val="accent6">
                      <a:tint val="12000"/>
                      <a:satMod val="255000"/>
                    </a:schemeClr>
                  </a:gs>
                </a:gsLst>
                <a:lin ang="5400000"/>
              </a:gradFill>
              <a:effectLst>
                <a:innerShdw blurRad="69850" dist="43180" dir="5400000">
                  <a:srgbClr val="000000">
                    <a:alpha val="65000"/>
                  </a:srgbClr>
                </a:innerShdw>
              </a:effectLst>
            </a:rPr>
            <a:t>Pensión de invalidez</a:t>
          </a:r>
          <a:endParaRPr lang="es-CO" sz="2400" b="1" cap="none" spc="0" dirty="0">
            <a:ln w="1905"/>
            <a:gradFill>
              <a:gsLst>
                <a:gs pos="0">
                  <a:srgbClr val="105C29"/>
                </a:gs>
                <a:gs pos="78000">
                  <a:srgbClr val="23D338"/>
                </a:gs>
                <a:gs pos="100000">
                  <a:schemeClr val="accent6">
                    <a:tint val="12000"/>
                    <a:satMod val="255000"/>
                  </a:schemeClr>
                </a:gs>
              </a:gsLst>
              <a:lin ang="5400000"/>
            </a:gradFill>
            <a:effectLst>
              <a:innerShdw blurRad="69850" dist="43180" dir="5400000">
                <a:srgbClr val="000000">
                  <a:alpha val="65000"/>
                </a:srgbClr>
              </a:innerShdw>
            </a:effectLst>
          </a:endParaRPr>
        </a:p>
      </dgm:t>
    </dgm:pt>
    <dgm:pt modelId="{F83E9E26-F708-46AE-B9FF-6BC83510CA4C}" type="parTrans" cxnId="{644CC6D1-40F0-476B-9E75-3EB7B64060E7}">
      <dgm:prSet/>
      <dgm:spPr/>
      <dgm:t>
        <a:bodyPr/>
        <a:lstStyle/>
        <a:p>
          <a:endParaRPr lang="es-CO"/>
        </a:p>
      </dgm:t>
    </dgm:pt>
    <dgm:pt modelId="{51456B57-813B-420C-9897-015764ACA4B0}" type="sibTrans" cxnId="{644CC6D1-40F0-476B-9E75-3EB7B64060E7}">
      <dgm:prSet/>
      <dgm:spPr/>
      <dgm:t>
        <a:bodyPr/>
        <a:lstStyle/>
        <a:p>
          <a:endParaRPr lang="es-CO"/>
        </a:p>
      </dgm:t>
    </dgm:pt>
    <dgm:pt modelId="{3AE20921-3220-4AAB-9AB2-C2BABA90BB18}">
      <dgm:prSet phldrT="[Texto]" custT="1"/>
      <dgm:spPr/>
      <dgm:t>
        <a:bodyPr/>
        <a:lstStyle/>
        <a:p>
          <a:r>
            <a:rPr lang="es-ES_tradnl" sz="1800" b="0" dirty="0" smtClean="0"/>
            <a:t>Cuando por accidente de trabajo o enfermedad profesional se tenga una pérdida de capacidad laboral mayor del 50%</a:t>
          </a:r>
          <a:endParaRPr lang="es-CO" sz="1800" b="0" dirty="0"/>
        </a:p>
      </dgm:t>
    </dgm:pt>
    <dgm:pt modelId="{EF9F993D-ECCC-4595-BC40-2B59E7FB2137}" type="parTrans" cxnId="{147089F0-3575-45C6-A232-58E994E1ADE1}">
      <dgm:prSet/>
      <dgm:spPr/>
      <dgm:t>
        <a:bodyPr/>
        <a:lstStyle/>
        <a:p>
          <a:endParaRPr lang="es-CO"/>
        </a:p>
      </dgm:t>
    </dgm:pt>
    <dgm:pt modelId="{935898FC-F024-420B-B2F0-E4C66CB427F4}" type="sibTrans" cxnId="{147089F0-3575-45C6-A232-58E994E1ADE1}">
      <dgm:prSet/>
      <dgm:spPr/>
      <dgm:t>
        <a:bodyPr/>
        <a:lstStyle/>
        <a:p>
          <a:endParaRPr lang="es-CO"/>
        </a:p>
      </dgm:t>
    </dgm:pt>
    <dgm:pt modelId="{B0BC95B3-FCAC-40E9-93E4-EA408536D484}" type="pres">
      <dgm:prSet presAssocID="{BDE8F3E9-D625-4AFC-8E6C-A44675DB6126}" presName="theList" presStyleCnt="0">
        <dgm:presLayoutVars>
          <dgm:dir/>
          <dgm:animLvl val="lvl"/>
          <dgm:resizeHandles val="exact"/>
        </dgm:presLayoutVars>
      </dgm:prSet>
      <dgm:spPr/>
      <dgm:t>
        <a:bodyPr/>
        <a:lstStyle/>
        <a:p>
          <a:endParaRPr lang="es-CO"/>
        </a:p>
      </dgm:t>
    </dgm:pt>
    <dgm:pt modelId="{ED2987E3-4D97-433B-8726-615DF1EA48D5}" type="pres">
      <dgm:prSet presAssocID="{CBD79997-AD87-4D3E-B5F8-42BA4C92414B}" presName="compNode" presStyleCnt="0"/>
      <dgm:spPr/>
    </dgm:pt>
    <dgm:pt modelId="{E1229B84-FDE3-4514-99C4-FB331621DB9E}" type="pres">
      <dgm:prSet presAssocID="{CBD79997-AD87-4D3E-B5F8-42BA4C92414B}" presName="aNode" presStyleLbl="bgShp" presStyleIdx="0" presStyleCnt="3"/>
      <dgm:spPr/>
      <dgm:t>
        <a:bodyPr/>
        <a:lstStyle/>
        <a:p>
          <a:endParaRPr lang="es-CO"/>
        </a:p>
      </dgm:t>
    </dgm:pt>
    <dgm:pt modelId="{BF25DDC0-88CB-443A-828D-3A64EFD57D7F}" type="pres">
      <dgm:prSet presAssocID="{CBD79997-AD87-4D3E-B5F8-42BA4C92414B}" presName="textNode" presStyleLbl="bgShp" presStyleIdx="0" presStyleCnt="3"/>
      <dgm:spPr/>
      <dgm:t>
        <a:bodyPr/>
        <a:lstStyle/>
        <a:p>
          <a:endParaRPr lang="es-CO"/>
        </a:p>
      </dgm:t>
    </dgm:pt>
    <dgm:pt modelId="{39C57A8D-3890-4CDF-97A8-1CA05295B441}" type="pres">
      <dgm:prSet presAssocID="{CBD79997-AD87-4D3E-B5F8-42BA4C92414B}" presName="compChildNode" presStyleCnt="0"/>
      <dgm:spPr/>
    </dgm:pt>
    <dgm:pt modelId="{CFBC8129-0CF1-4F24-8D3A-3A8425E386C2}" type="pres">
      <dgm:prSet presAssocID="{CBD79997-AD87-4D3E-B5F8-42BA4C92414B}" presName="theInnerList" presStyleCnt="0"/>
      <dgm:spPr/>
    </dgm:pt>
    <dgm:pt modelId="{8819E966-E50D-4B34-A624-434B85ECBD25}" type="pres">
      <dgm:prSet presAssocID="{30A17174-F495-423E-8829-D01BC70DB910}" presName="childNode" presStyleLbl="node1" presStyleIdx="0" presStyleCnt="3" custScaleY="105190">
        <dgm:presLayoutVars>
          <dgm:bulletEnabled val="1"/>
        </dgm:presLayoutVars>
      </dgm:prSet>
      <dgm:spPr/>
      <dgm:t>
        <a:bodyPr/>
        <a:lstStyle/>
        <a:p>
          <a:endParaRPr lang="es-CO"/>
        </a:p>
      </dgm:t>
    </dgm:pt>
    <dgm:pt modelId="{C333A803-68A4-45BB-9A3A-153631A5AE93}" type="pres">
      <dgm:prSet presAssocID="{CBD79997-AD87-4D3E-B5F8-42BA4C92414B}" presName="aSpace" presStyleCnt="0"/>
      <dgm:spPr/>
    </dgm:pt>
    <dgm:pt modelId="{F6147B86-04B6-43CF-9357-606993A9EA00}" type="pres">
      <dgm:prSet presAssocID="{192C1DDB-E38E-4B31-8410-95A05B962DA2}" presName="compNode" presStyleCnt="0"/>
      <dgm:spPr/>
    </dgm:pt>
    <dgm:pt modelId="{C96DB1CE-14FD-4718-9822-A611965FC5E1}" type="pres">
      <dgm:prSet presAssocID="{192C1DDB-E38E-4B31-8410-95A05B962DA2}" presName="aNode" presStyleLbl="bgShp" presStyleIdx="1" presStyleCnt="3"/>
      <dgm:spPr/>
      <dgm:t>
        <a:bodyPr/>
        <a:lstStyle/>
        <a:p>
          <a:endParaRPr lang="es-CO"/>
        </a:p>
      </dgm:t>
    </dgm:pt>
    <dgm:pt modelId="{DBD295E9-FB17-4944-9FB0-D40DD7503094}" type="pres">
      <dgm:prSet presAssocID="{192C1DDB-E38E-4B31-8410-95A05B962DA2}" presName="textNode" presStyleLbl="bgShp" presStyleIdx="1" presStyleCnt="3"/>
      <dgm:spPr/>
      <dgm:t>
        <a:bodyPr/>
        <a:lstStyle/>
        <a:p>
          <a:endParaRPr lang="es-CO"/>
        </a:p>
      </dgm:t>
    </dgm:pt>
    <dgm:pt modelId="{1D2D315F-B5F9-4DBD-84B2-3FFFE36DF009}" type="pres">
      <dgm:prSet presAssocID="{192C1DDB-E38E-4B31-8410-95A05B962DA2}" presName="compChildNode" presStyleCnt="0"/>
      <dgm:spPr/>
    </dgm:pt>
    <dgm:pt modelId="{D4646CD3-BE3A-42A9-A3ED-A5D3CE547144}" type="pres">
      <dgm:prSet presAssocID="{192C1DDB-E38E-4B31-8410-95A05B962DA2}" presName="theInnerList" presStyleCnt="0"/>
      <dgm:spPr/>
    </dgm:pt>
    <dgm:pt modelId="{7D25D53C-1A1A-4BC8-BB9E-7E2BD6C40B05}" type="pres">
      <dgm:prSet presAssocID="{8967D942-25C3-40C3-838D-7B30289B81C7}" presName="childNode" presStyleLbl="node1" presStyleIdx="1" presStyleCnt="3" custScaleY="105190">
        <dgm:presLayoutVars>
          <dgm:bulletEnabled val="1"/>
        </dgm:presLayoutVars>
      </dgm:prSet>
      <dgm:spPr/>
      <dgm:t>
        <a:bodyPr/>
        <a:lstStyle/>
        <a:p>
          <a:endParaRPr lang="es-CO"/>
        </a:p>
      </dgm:t>
    </dgm:pt>
    <dgm:pt modelId="{291B7908-61B4-460E-84C2-DAACA021E614}" type="pres">
      <dgm:prSet presAssocID="{192C1DDB-E38E-4B31-8410-95A05B962DA2}" presName="aSpace" presStyleCnt="0"/>
      <dgm:spPr/>
    </dgm:pt>
    <dgm:pt modelId="{5C1C178B-BAB7-4886-B8B9-2B11621E47FE}" type="pres">
      <dgm:prSet presAssocID="{8C71D731-2E53-407E-AECD-80C8577B20EE}" presName="compNode" presStyleCnt="0"/>
      <dgm:spPr/>
    </dgm:pt>
    <dgm:pt modelId="{DFA22418-94D0-46DC-9DDC-38877437ED38}" type="pres">
      <dgm:prSet presAssocID="{8C71D731-2E53-407E-AECD-80C8577B20EE}" presName="aNode" presStyleLbl="bgShp" presStyleIdx="2" presStyleCnt="3"/>
      <dgm:spPr/>
      <dgm:t>
        <a:bodyPr/>
        <a:lstStyle/>
        <a:p>
          <a:endParaRPr lang="es-CO"/>
        </a:p>
      </dgm:t>
    </dgm:pt>
    <dgm:pt modelId="{C421593E-7678-400D-AF57-01B1EAF8F1A2}" type="pres">
      <dgm:prSet presAssocID="{8C71D731-2E53-407E-AECD-80C8577B20EE}" presName="textNode" presStyleLbl="bgShp" presStyleIdx="2" presStyleCnt="3"/>
      <dgm:spPr/>
      <dgm:t>
        <a:bodyPr/>
        <a:lstStyle/>
        <a:p>
          <a:endParaRPr lang="es-CO"/>
        </a:p>
      </dgm:t>
    </dgm:pt>
    <dgm:pt modelId="{1B0F9A2B-1300-4F80-B9CD-5B331050F972}" type="pres">
      <dgm:prSet presAssocID="{8C71D731-2E53-407E-AECD-80C8577B20EE}" presName="compChildNode" presStyleCnt="0"/>
      <dgm:spPr/>
    </dgm:pt>
    <dgm:pt modelId="{20858FFF-EA28-49DC-AE04-DFB9A96842A9}" type="pres">
      <dgm:prSet presAssocID="{8C71D731-2E53-407E-AECD-80C8577B20EE}" presName="theInnerList" presStyleCnt="0"/>
      <dgm:spPr/>
    </dgm:pt>
    <dgm:pt modelId="{D8F1F244-D471-40A1-B955-AAF5CEB5C3F7}" type="pres">
      <dgm:prSet presAssocID="{3AE20921-3220-4AAB-9AB2-C2BABA90BB18}" presName="childNode" presStyleLbl="node1" presStyleIdx="2" presStyleCnt="3" custScaleY="105190">
        <dgm:presLayoutVars>
          <dgm:bulletEnabled val="1"/>
        </dgm:presLayoutVars>
      </dgm:prSet>
      <dgm:spPr/>
      <dgm:t>
        <a:bodyPr/>
        <a:lstStyle/>
        <a:p>
          <a:endParaRPr lang="es-CO"/>
        </a:p>
      </dgm:t>
    </dgm:pt>
  </dgm:ptLst>
  <dgm:cxnLst>
    <dgm:cxn modelId="{644CC6D1-40F0-476B-9E75-3EB7B64060E7}" srcId="{BDE8F3E9-D625-4AFC-8E6C-A44675DB6126}" destId="{8C71D731-2E53-407E-AECD-80C8577B20EE}" srcOrd="2" destOrd="0" parTransId="{F83E9E26-F708-46AE-B9FF-6BC83510CA4C}" sibTransId="{51456B57-813B-420C-9897-015764ACA4B0}"/>
    <dgm:cxn modelId="{B3B39E07-ED48-4424-8DB5-C3AD87447B7B}" type="presOf" srcId="{CBD79997-AD87-4D3E-B5F8-42BA4C92414B}" destId="{E1229B84-FDE3-4514-99C4-FB331621DB9E}" srcOrd="0" destOrd="0" presId="urn:microsoft.com/office/officeart/2005/8/layout/lProcess2"/>
    <dgm:cxn modelId="{BC9EE560-A20D-4480-BEE0-D821B13F214C}" type="presOf" srcId="{3AE20921-3220-4AAB-9AB2-C2BABA90BB18}" destId="{D8F1F244-D471-40A1-B955-AAF5CEB5C3F7}" srcOrd="0" destOrd="0" presId="urn:microsoft.com/office/officeart/2005/8/layout/lProcess2"/>
    <dgm:cxn modelId="{4A31A8BF-AC4C-482D-B103-26D3A52A3D07}" srcId="{192C1DDB-E38E-4B31-8410-95A05B962DA2}" destId="{8967D942-25C3-40C3-838D-7B30289B81C7}" srcOrd="0" destOrd="0" parTransId="{03EB9D6F-AB3B-4DDE-932D-CDC832ED7154}" sibTransId="{B41637AE-A309-44C5-9825-76C2CEE4E37C}"/>
    <dgm:cxn modelId="{F766E3C0-E59A-4F6F-ACF7-FF4757C29842}" srcId="{CBD79997-AD87-4D3E-B5F8-42BA4C92414B}" destId="{30A17174-F495-423E-8829-D01BC70DB910}" srcOrd="0" destOrd="0" parTransId="{98D48929-5109-4607-ADAC-FEFE8CCA95BA}" sibTransId="{D932D0F5-789A-4340-B286-089DDAA9C210}"/>
    <dgm:cxn modelId="{220FB0CB-2AD6-449B-A79C-9BAC9BBC1241}" srcId="{BDE8F3E9-D625-4AFC-8E6C-A44675DB6126}" destId="{192C1DDB-E38E-4B31-8410-95A05B962DA2}" srcOrd="1" destOrd="0" parTransId="{C158BAEE-4AAA-4372-B5BC-305CA6678F9D}" sibTransId="{0AC54EEB-2F72-4ACC-BFC7-7546BCCFA546}"/>
    <dgm:cxn modelId="{4E761153-8041-42F7-B04E-34F26E3D8339}" type="presOf" srcId="{8967D942-25C3-40C3-838D-7B30289B81C7}" destId="{7D25D53C-1A1A-4BC8-BB9E-7E2BD6C40B05}" srcOrd="0" destOrd="0" presId="urn:microsoft.com/office/officeart/2005/8/layout/lProcess2"/>
    <dgm:cxn modelId="{5FBEF888-9C77-4840-8017-F3C12E737F97}" type="presOf" srcId="{CBD79997-AD87-4D3E-B5F8-42BA4C92414B}" destId="{BF25DDC0-88CB-443A-828D-3A64EFD57D7F}" srcOrd="1" destOrd="0" presId="urn:microsoft.com/office/officeart/2005/8/layout/lProcess2"/>
    <dgm:cxn modelId="{22AF939B-152A-420B-8055-0A47D3606175}" type="presOf" srcId="{192C1DDB-E38E-4B31-8410-95A05B962DA2}" destId="{C96DB1CE-14FD-4718-9822-A611965FC5E1}" srcOrd="0" destOrd="0" presId="urn:microsoft.com/office/officeart/2005/8/layout/lProcess2"/>
    <dgm:cxn modelId="{82F2C1E9-40C2-40AF-A0EF-9FA889556F2D}" type="presOf" srcId="{BDE8F3E9-D625-4AFC-8E6C-A44675DB6126}" destId="{B0BC95B3-FCAC-40E9-93E4-EA408536D484}" srcOrd="0" destOrd="0" presId="urn:microsoft.com/office/officeart/2005/8/layout/lProcess2"/>
    <dgm:cxn modelId="{35340380-794B-47B6-AF0B-2317B65042F0}" type="presOf" srcId="{8C71D731-2E53-407E-AECD-80C8577B20EE}" destId="{DFA22418-94D0-46DC-9DDC-38877437ED38}" srcOrd="0" destOrd="0" presId="urn:microsoft.com/office/officeart/2005/8/layout/lProcess2"/>
    <dgm:cxn modelId="{AE1F55B8-DFC6-42C0-85A9-B7B6E2E81337}" srcId="{BDE8F3E9-D625-4AFC-8E6C-A44675DB6126}" destId="{CBD79997-AD87-4D3E-B5F8-42BA4C92414B}" srcOrd="0" destOrd="0" parTransId="{C750CC10-5144-4E93-AD31-F2F77812C638}" sibTransId="{4024367E-4D7D-4189-B7FC-B3B3D66C489F}"/>
    <dgm:cxn modelId="{0CF5D3B1-55C8-457C-AC98-20D322F6320E}" type="presOf" srcId="{192C1DDB-E38E-4B31-8410-95A05B962DA2}" destId="{DBD295E9-FB17-4944-9FB0-D40DD7503094}" srcOrd="1" destOrd="0" presId="urn:microsoft.com/office/officeart/2005/8/layout/lProcess2"/>
    <dgm:cxn modelId="{147089F0-3575-45C6-A232-58E994E1ADE1}" srcId="{8C71D731-2E53-407E-AECD-80C8577B20EE}" destId="{3AE20921-3220-4AAB-9AB2-C2BABA90BB18}" srcOrd="0" destOrd="0" parTransId="{EF9F993D-ECCC-4595-BC40-2B59E7FB2137}" sibTransId="{935898FC-F024-420B-B2F0-E4C66CB427F4}"/>
    <dgm:cxn modelId="{81EB4332-2B59-47B5-8EEE-B25A75E3927B}" type="presOf" srcId="{30A17174-F495-423E-8829-D01BC70DB910}" destId="{8819E966-E50D-4B34-A624-434B85ECBD25}" srcOrd="0" destOrd="0" presId="urn:microsoft.com/office/officeart/2005/8/layout/lProcess2"/>
    <dgm:cxn modelId="{55DFF411-6DBF-4582-B240-551CA06C303B}" type="presOf" srcId="{8C71D731-2E53-407E-AECD-80C8577B20EE}" destId="{C421593E-7678-400D-AF57-01B1EAF8F1A2}" srcOrd="1" destOrd="0" presId="urn:microsoft.com/office/officeart/2005/8/layout/lProcess2"/>
    <dgm:cxn modelId="{604333F7-0CCD-4EA8-9619-060C71CDD949}" type="presParOf" srcId="{B0BC95B3-FCAC-40E9-93E4-EA408536D484}" destId="{ED2987E3-4D97-433B-8726-615DF1EA48D5}" srcOrd="0" destOrd="0" presId="urn:microsoft.com/office/officeart/2005/8/layout/lProcess2"/>
    <dgm:cxn modelId="{1B56A534-3AEC-45F4-AA86-9AACA2EDA822}" type="presParOf" srcId="{ED2987E3-4D97-433B-8726-615DF1EA48D5}" destId="{E1229B84-FDE3-4514-99C4-FB331621DB9E}" srcOrd="0" destOrd="0" presId="urn:microsoft.com/office/officeart/2005/8/layout/lProcess2"/>
    <dgm:cxn modelId="{1C75AA3C-C670-4643-AAC6-614E58E46DF4}" type="presParOf" srcId="{ED2987E3-4D97-433B-8726-615DF1EA48D5}" destId="{BF25DDC0-88CB-443A-828D-3A64EFD57D7F}" srcOrd="1" destOrd="0" presId="urn:microsoft.com/office/officeart/2005/8/layout/lProcess2"/>
    <dgm:cxn modelId="{48D414DC-72B4-4F50-8017-CD5603A4C1E7}" type="presParOf" srcId="{ED2987E3-4D97-433B-8726-615DF1EA48D5}" destId="{39C57A8D-3890-4CDF-97A8-1CA05295B441}" srcOrd="2" destOrd="0" presId="urn:microsoft.com/office/officeart/2005/8/layout/lProcess2"/>
    <dgm:cxn modelId="{828D624B-DC64-44F3-9C95-17F5A8BBB21E}" type="presParOf" srcId="{39C57A8D-3890-4CDF-97A8-1CA05295B441}" destId="{CFBC8129-0CF1-4F24-8D3A-3A8425E386C2}" srcOrd="0" destOrd="0" presId="urn:microsoft.com/office/officeart/2005/8/layout/lProcess2"/>
    <dgm:cxn modelId="{D6A112F6-D4A5-4188-B756-C4F5F4DAB688}" type="presParOf" srcId="{CFBC8129-0CF1-4F24-8D3A-3A8425E386C2}" destId="{8819E966-E50D-4B34-A624-434B85ECBD25}" srcOrd="0" destOrd="0" presId="urn:microsoft.com/office/officeart/2005/8/layout/lProcess2"/>
    <dgm:cxn modelId="{BB17EE2D-EDBB-4373-9963-A95427DAC284}" type="presParOf" srcId="{B0BC95B3-FCAC-40E9-93E4-EA408536D484}" destId="{C333A803-68A4-45BB-9A3A-153631A5AE93}" srcOrd="1" destOrd="0" presId="urn:microsoft.com/office/officeart/2005/8/layout/lProcess2"/>
    <dgm:cxn modelId="{C5F26E28-783E-4909-AAB0-32323755E985}" type="presParOf" srcId="{B0BC95B3-FCAC-40E9-93E4-EA408536D484}" destId="{F6147B86-04B6-43CF-9357-606993A9EA00}" srcOrd="2" destOrd="0" presId="urn:microsoft.com/office/officeart/2005/8/layout/lProcess2"/>
    <dgm:cxn modelId="{CC93E660-2B5F-494D-A1AE-DEB9FBE65CB5}" type="presParOf" srcId="{F6147B86-04B6-43CF-9357-606993A9EA00}" destId="{C96DB1CE-14FD-4718-9822-A611965FC5E1}" srcOrd="0" destOrd="0" presId="urn:microsoft.com/office/officeart/2005/8/layout/lProcess2"/>
    <dgm:cxn modelId="{40E202F9-1DC8-4A41-8442-E82A80C416CF}" type="presParOf" srcId="{F6147B86-04B6-43CF-9357-606993A9EA00}" destId="{DBD295E9-FB17-4944-9FB0-D40DD7503094}" srcOrd="1" destOrd="0" presId="urn:microsoft.com/office/officeart/2005/8/layout/lProcess2"/>
    <dgm:cxn modelId="{38A508EC-DF08-47B3-9EC8-9F38755E86B1}" type="presParOf" srcId="{F6147B86-04B6-43CF-9357-606993A9EA00}" destId="{1D2D315F-B5F9-4DBD-84B2-3FFFE36DF009}" srcOrd="2" destOrd="0" presId="urn:microsoft.com/office/officeart/2005/8/layout/lProcess2"/>
    <dgm:cxn modelId="{110BB7D0-84CD-41EA-A9FC-6DF55D491B43}" type="presParOf" srcId="{1D2D315F-B5F9-4DBD-84B2-3FFFE36DF009}" destId="{D4646CD3-BE3A-42A9-A3ED-A5D3CE547144}" srcOrd="0" destOrd="0" presId="urn:microsoft.com/office/officeart/2005/8/layout/lProcess2"/>
    <dgm:cxn modelId="{2AF248E6-A303-41EC-9CAF-140B3224B503}" type="presParOf" srcId="{D4646CD3-BE3A-42A9-A3ED-A5D3CE547144}" destId="{7D25D53C-1A1A-4BC8-BB9E-7E2BD6C40B05}" srcOrd="0" destOrd="0" presId="urn:microsoft.com/office/officeart/2005/8/layout/lProcess2"/>
    <dgm:cxn modelId="{A22D788C-D065-4FBF-8A72-46A7A7C17CDE}" type="presParOf" srcId="{B0BC95B3-FCAC-40E9-93E4-EA408536D484}" destId="{291B7908-61B4-460E-84C2-DAACA021E614}" srcOrd="3" destOrd="0" presId="urn:microsoft.com/office/officeart/2005/8/layout/lProcess2"/>
    <dgm:cxn modelId="{E71BFE8E-799A-48D3-8A45-72079B4CFBEB}" type="presParOf" srcId="{B0BC95B3-FCAC-40E9-93E4-EA408536D484}" destId="{5C1C178B-BAB7-4886-B8B9-2B11621E47FE}" srcOrd="4" destOrd="0" presId="urn:microsoft.com/office/officeart/2005/8/layout/lProcess2"/>
    <dgm:cxn modelId="{C16DF974-D68F-468E-BFD6-A0331A29060E}" type="presParOf" srcId="{5C1C178B-BAB7-4886-B8B9-2B11621E47FE}" destId="{DFA22418-94D0-46DC-9DDC-38877437ED38}" srcOrd="0" destOrd="0" presId="urn:microsoft.com/office/officeart/2005/8/layout/lProcess2"/>
    <dgm:cxn modelId="{5F1D9AA3-182F-4543-BDC5-B5F54A10ABDC}" type="presParOf" srcId="{5C1C178B-BAB7-4886-B8B9-2B11621E47FE}" destId="{C421593E-7678-400D-AF57-01B1EAF8F1A2}" srcOrd="1" destOrd="0" presId="urn:microsoft.com/office/officeart/2005/8/layout/lProcess2"/>
    <dgm:cxn modelId="{9632B0FD-146C-42E6-B9C1-1B8019BC9F62}" type="presParOf" srcId="{5C1C178B-BAB7-4886-B8B9-2B11621E47FE}" destId="{1B0F9A2B-1300-4F80-B9CD-5B331050F972}" srcOrd="2" destOrd="0" presId="urn:microsoft.com/office/officeart/2005/8/layout/lProcess2"/>
    <dgm:cxn modelId="{8D0457E7-8FAF-420F-A15A-4EFDB1E7BBD4}" type="presParOf" srcId="{1B0F9A2B-1300-4F80-B9CD-5B331050F972}" destId="{20858FFF-EA28-49DC-AE04-DFB9A96842A9}" srcOrd="0" destOrd="0" presId="urn:microsoft.com/office/officeart/2005/8/layout/lProcess2"/>
    <dgm:cxn modelId="{61055FFE-49F4-4155-9320-FCA255080D05}" type="presParOf" srcId="{20858FFF-EA28-49DC-AE04-DFB9A96842A9}" destId="{D8F1F244-D471-40A1-B955-AAF5CEB5C3F7}"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DE8F3E9-D625-4AFC-8E6C-A44675DB6126}" type="doc">
      <dgm:prSet loTypeId="urn:microsoft.com/office/officeart/2005/8/layout/lProcess2" loCatId="list" qsTypeId="urn:microsoft.com/office/officeart/2005/8/quickstyle/simple5" qsCatId="simple" csTypeId="urn:microsoft.com/office/officeart/2005/8/colors/accent3_5" csCatId="accent3" phldr="1"/>
      <dgm:spPr/>
      <dgm:t>
        <a:bodyPr/>
        <a:lstStyle/>
        <a:p>
          <a:endParaRPr lang="es-CO"/>
        </a:p>
      </dgm:t>
    </dgm:pt>
    <dgm:pt modelId="{CBD79997-AD87-4D3E-B5F8-42BA4C92414B}">
      <dgm:prSet phldrT="[Texto]" custT="1"/>
      <dgm:spPr/>
      <dgm:t>
        <a:bodyPr/>
        <a:lstStyle/>
        <a:p>
          <a:r>
            <a:rPr lang="es-ES" sz="3200" b="1" cap="none" spc="0" dirty="0" smtClean="0">
              <a:ln w="1905"/>
              <a:gradFill>
                <a:gsLst>
                  <a:gs pos="0">
                    <a:srgbClr val="105C29"/>
                  </a:gs>
                  <a:gs pos="78000">
                    <a:srgbClr val="23D338"/>
                  </a:gs>
                  <a:gs pos="100000">
                    <a:schemeClr val="accent6">
                      <a:tint val="12000"/>
                      <a:satMod val="255000"/>
                    </a:schemeClr>
                  </a:gs>
                </a:gsLst>
                <a:lin ang="5400000"/>
              </a:gradFill>
              <a:effectLst>
                <a:innerShdw blurRad="69850" dist="43180" dir="5400000">
                  <a:srgbClr val="000000">
                    <a:alpha val="65000"/>
                  </a:srgbClr>
                </a:innerShdw>
              </a:effectLst>
            </a:rPr>
            <a:t>En forma obligatoria</a:t>
          </a:r>
          <a:endParaRPr lang="es-CO" sz="4200" dirty="0"/>
        </a:p>
      </dgm:t>
    </dgm:pt>
    <dgm:pt modelId="{C750CC10-5144-4E93-AD31-F2F77812C638}" type="parTrans" cxnId="{AE1F55B8-DFC6-42C0-85A9-B7B6E2E81337}">
      <dgm:prSet/>
      <dgm:spPr/>
      <dgm:t>
        <a:bodyPr/>
        <a:lstStyle/>
        <a:p>
          <a:endParaRPr lang="es-CO"/>
        </a:p>
      </dgm:t>
    </dgm:pt>
    <dgm:pt modelId="{4024367E-4D7D-4189-B7FC-B3B3D66C489F}" type="sibTrans" cxnId="{AE1F55B8-DFC6-42C0-85A9-B7B6E2E81337}">
      <dgm:prSet/>
      <dgm:spPr/>
      <dgm:t>
        <a:bodyPr/>
        <a:lstStyle/>
        <a:p>
          <a:endParaRPr lang="es-CO"/>
        </a:p>
      </dgm:t>
    </dgm:pt>
    <dgm:pt modelId="{30A17174-F495-423E-8829-D01BC70DB910}">
      <dgm:prSet phldrT="[Texto]"/>
      <dgm:spPr/>
      <dgm:t>
        <a:bodyPr/>
        <a:lstStyle/>
        <a:p>
          <a:r>
            <a:rPr lang="es-ES" dirty="0" smtClean="0"/>
            <a:t>Trabajadores dependientes</a:t>
          </a:r>
        </a:p>
      </dgm:t>
    </dgm:pt>
    <dgm:pt modelId="{98D48929-5109-4607-ADAC-FEFE8CCA95BA}" type="parTrans" cxnId="{F766E3C0-E59A-4F6F-ACF7-FF4757C29842}">
      <dgm:prSet/>
      <dgm:spPr/>
      <dgm:t>
        <a:bodyPr/>
        <a:lstStyle/>
        <a:p>
          <a:endParaRPr lang="es-CO"/>
        </a:p>
      </dgm:t>
    </dgm:pt>
    <dgm:pt modelId="{D932D0F5-789A-4340-B286-089DDAA9C210}" type="sibTrans" cxnId="{F766E3C0-E59A-4F6F-ACF7-FF4757C29842}">
      <dgm:prSet/>
      <dgm:spPr/>
      <dgm:t>
        <a:bodyPr/>
        <a:lstStyle/>
        <a:p>
          <a:endParaRPr lang="es-CO"/>
        </a:p>
      </dgm:t>
    </dgm:pt>
    <dgm:pt modelId="{8967D942-25C3-40C3-838D-7B30289B81C7}">
      <dgm:prSet phldrT="[Texto]"/>
      <dgm:spPr/>
      <dgm:t>
        <a:bodyPr/>
        <a:lstStyle/>
        <a:p>
          <a:r>
            <a:rPr lang="es-ES" dirty="0" smtClean="0"/>
            <a:t>Trabajadores independientes (contratos Inferiores a 1 mes)</a:t>
          </a:r>
          <a:endParaRPr lang="es-CO" dirty="0"/>
        </a:p>
      </dgm:t>
    </dgm:pt>
    <dgm:pt modelId="{03EB9D6F-AB3B-4DDE-932D-CDC832ED7154}" type="parTrans" cxnId="{4A31A8BF-AC4C-482D-B103-26D3A52A3D07}">
      <dgm:prSet/>
      <dgm:spPr/>
      <dgm:t>
        <a:bodyPr/>
        <a:lstStyle/>
        <a:p>
          <a:endParaRPr lang="es-CO"/>
        </a:p>
      </dgm:t>
    </dgm:pt>
    <dgm:pt modelId="{B41637AE-A309-44C5-9825-76C2CEE4E37C}" type="sibTrans" cxnId="{4A31A8BF-AC4C-482D-B103-26D3A52A3D07}">
      <dgm:prSet/>
      <dgm:spPr/>
      <dgm:t>
        <a:bodyPr/>
        <a:lstStyle/>
        <a:p>
          <a:endParaRPr lang="es-CO"/>
        </a:p>
      </dgm:t>
    </dgm:pt>
    <dgm:pt modelId="{499949BB-A15A-425F-9EA6-51E7F3721236}">
      <dgm:prSet phldrT="[Texto]"/>
      <dgm:spPr/>
      <dgm:t>
        <a:bodyPr/>
        <a:lstStyle/>
        <a:p>
          <a:r>
            <a:rPr lang="es-ES" dirty="0" smtClean="0"/>
            <a:t>Estudiantes</a:t>
          </a:r>
          <a:endParaRPr lang="es-CO" dirty="0"/>
        </a:p>
      </dgm:t>
    </dgm:pt>
    <dgm:pt modelId="{ECFBC6FD-7C7C-410E-BCCA-AE7C9D188D9D}" type="parTrans" cxnId="{975528AF-64A3-4E57-A6A2-8B7A0E964EA4}">
      <dgm:prSet/>
      <dgm:spPr/>
      <dgm:t>
        <a:bodyPr/>
        <a:lstStyle/>
        <a:p>
          <a:endParaRPr lang="es-CO"/>
        </a:p>
      </dgm:t>
    </dgm:pt>
    <dgm:pt modelId="{A40AAB73-D668-41C9-B8C5-F639163CCB14}" type="sibTrans" cxnId="{975528AF-64A3-4E57-A6A2-8B7A0E964EA4}">
      <dgm:prSet/>
      <dgm:spPr/>
      <dgm:t>
        <a:bodyPr/>
        <a:lstStyle/>
        <a:p>
          <a:endParaRPr lang="es-CO"/>
        </a:p>
      </dgm:t>
    </dgm:pt>
    <dgm:pt modelId="{192C1DDB-E38E-4B31-8410-95A05B962DA2}">
      <dgm:prSet phldrT="[Texto]" custT="1"/>
      <dgm:spPr/>
      <dgm:t>
        <a:bodyPr/>
        <a:lstStyle/>
        <a:p>
          <a:r>
            <a:rPr lang="es-ES" sz="3200" b="1" cap="none" spc="0" dirty="0" smtClean="0">
              <a:ln w="1905"/>
              <a:gradFill>
                <a:gsLst>
                  <a:gs pos="0">
                    <a:srgbClr val="105C29"/>
                  </a:gs>
                  <a:gs pos="78000">
                    <a:srgbClr val="23D338"/>
                  </a:gs>
                  <a:gs pos="100000">
                    <a:schemeClr val="accent6">
                      <a:tint val="12000"/>
                      <a:satMod val="255000"/>
                    </a:schemeClr>
                  </a:gs>
                </a:gsLst>
                <a:lin ang="5400000"/>
              </a:gradFill>
              <a:effectLst>
                <a:innerShdw blurRad="69850" dist="43180" dir="5400000">
                  <a:srgbClr val="000000">
                    <a:alpha val="65000"/>
                  </a:srgbClr>
                </a:innerShdw>
              </a:effectLst>
            </a:rPr>
            <a:t>En forma voluntaria</a:t>
          </a:r>
          <a:endParaRPr lang="es-CO" sz="4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dgm:t>
    </dgm:pt>
    <dgm:pt modelId="{0AC54EEB-2F72-4ACC-BFC7-7546BCCFA546}" type="sibTrans" cxnId="{220FB0CB-2AD6-449B-A79C-9BAC9BBC1241}">
      <dgm:prSet/>
      <dgm:spPr/>
      <dgm:t>
        <a:bodyPr/>
        <a:lstStyle/>
        <a:p>
          <a:endParaRPr lang="es-CO"/>
        </a:p>
      </dgm:t>
    </dgm:pt>
    <dgm:pt modelId="{C158BAEE-4AAA-4372-B5BC-305CA6678F9D}" type="parTrans" cxnId="{220FB0CB-2AD6-449B-A79C-9BAC9BBC1241}">
      <dgm:prSet/>
      <dgm:spPr/>
      <dgm:t>
        <a:bodyPr/>
        <a:lstStyle/>
        <a:p>
          <a:endParaRPr lang="es-CO"/>
        </a:p>
      </dgm:t>
    </dgm:pt>
    <dgm:pt modelId="{FBD7D540-BEF5-4489-97A7-14DCE75E3339}">
      <dgm:prSet phldrT="[Texto]"/>
      <dgm:spPr/>
      <dgm:t>
        <a:bodyPr/>
        <a:lstStyle/>
        <a:p>
          <a:r>
            <a:rPr lang="es-ES" dirty="0" smtClean="0"/>
            <a:t>Cooperativas y </a:t>
          </a:r>
          <a:r>
            <a:rPr lang="es-ES" dirty="0" err="1" smtClean="0"/>
            <a:t>precoperativas</a:t>
          </a:r>
          <a:r>
            <a:rPr lang="es-ES" dirty="0" smtClean="0"/>
            <a:t> - trabajadores independientes </a:t>
          </a:r>
        </a:p>
      </dgm:t>
    </dgm:pt>
    <dgm:pt modelId="{546968D9-EB6C-49C5-86D6-66CD8F81009B}" type="parTrans" cxnId="{2BB88BAE-835A-4222-A3FA-06635A22DAD7}">
      <dgm:prSet/>
      <dgm:spPr/>
      <dgm:t>
        <a:bodyPr/>
        <a:lstStyle/>
        <a:p>
          <a:endParaRPr lang="es-CO"/>
        </a:p>
      </dgm:t>
    </dgm:pt>
    <dgm:pt modelId="{D507C2DA-D39C-4A32-BEFF-ACA7979A53AF}" type="sibTrans" cxnId="{2BB88BAE-835A-4222-A3FA-06635A22DAD7}">
      <dgm:prSet/>
      <dgm:spPr/>
      <dgm:t>
        <a:bodyPr/>
        <a:lstStyle/>
        <a:p>
          <a:endParaRPr lang="es-CO"/>
        </a:p>
      </dgm:t>
    </dgm:pt>
    <dgm:pt modelId="{B0BC95B3-FCAC-40E9-93E4-EA408536D484}" type="pres">
      <dgm:prSet presAssocID="{BDE8F3E9-D625-4AFC-8E6C-A44675DB6126}" presName="theList" presStyleCnt="0">
        <dgm:presLayoutVars>
          <dgm:dir/>
          <dgm:animLvl val="lvl"/>
          <dgm:resizeHandles val="exact"/>
        </dgm:presLayoutVars>
      </dgm:prSet>
      <dgm:spPr/>
      <dgm:t>
        <a:bodyPr/>
        <a:lstStyle/>
        <a:p>
          <a:endParaRPr lang="es-CO"/>
        </a:p>
      </dgm:t>
    </dgm:pt>
    <dgm:pt modelId="{ED2987E3-4D97-433B-8726-615DF1EA48D5}" type="pres">
      <dgm:prSet presAssocID="{CBD79997-AD87-4D3E-B5F8-42BA4C92414B}" presName="compNode" presStyleCnt="0"/>
      <dgm:spPr/>
    </dgm:pt>
    <dgm:pt modelId="{E1229B84-FDE3-4514-99C4-FB331621DB9E}" type="pres">
      <dgm:prSet presAssocID="{CBD79997-AD87-4D3E-B5F8-42BA4C92414B}" presName="aNode" presStyleLbl="bgShp" presStyleIdx="0" presStyleCnt="2"/>
      <dgm:spPr/>
      <dgm:t>
        <a:bodyPr/>
        <a:lstStyle/>
        <a:p>
          <a:endParaRPr lang="es-CO"/>
        </a:p>
      </dgm:t>
    </dgm:pt>
    <dgm:pt modelId="{BF25DDC0-88CB-443A-828D-3A64EFD57D7F}" type="pres">
      <dgm:prSet presAssocID="{CBD79997-AD87-4D3E-B5F8-42BA4C92414B}" presName="textNode" presStyleLbl="bgShp" presStyleIdx="0" presStyleCnt="2"/>
      <dgm:spPr/>
      <dgm:t>
        <a:bodyPr/>
        <a:lstStyle/>
        <a:p>
          <a:endParaRPr lang="es-CO"/>
        </a:p>
      </dgm:t>
    </dgm:pt>
    <dgm:pt modelId="{39C57A8D-3890-4CDF-97A8-1CA05295B441}" type="pres">
      <dgm:prSet presAssocID="{CBD79997-AD87-4D3E-B5F8-42BA4C92414B}" presName="compChildNode" presStyleCnt="0"/>
      <dgm:spPr/>
    </dgm:pt>
    <dgm:pt modelId="{CFBC8129-0CF1-4F24-8D3A-3A8425E386C2}" type="pres">
      <dgm:prSet presAssocID="{CBD79997-AD87-4D3E-B5F8-42BA4C92414B}" presName="theInnerList" presStyleCnt="0"/>
      <dgm:spPr/>
    </dgm:pt>
    <dgm:pt modelId="{8819E966-E50D-4B34-A624-434B85ECBD25}" type="pres">
      <dgm:prSet presAssocID="{30A17174-F495-423E-8829-D01BC70DB910}" presName="childNode" presStyleLbl="node1" presStyleIdx="0" presStyleCnt="4">
        <dgm:presLayoutVars>
          <dgm:bulletEnabled val="1"/>
        </dgm:presLayoutVars>
      </dgm:prSet>
      <dgm:spPr/>
      <dgm:t>
        <a:bodyPr/>
        <a:lstStyle/>
        <a:p>
          <a:endParaRPr lang="es-CO"/>
        </a:p>
      </dgm:t>
    </dgm:pt>
    <dgm:pt modelId="{76C954AA-870C-43B9-B137-BB3D7392E781}" type="pres">
      <dgm:prSet presAssocID="{30A17174-F495-423E-8829-D01BC70DB910}" presName="aSpace2" presStyleCnt="0"/>
      <dgm:spPr/>
    </dgm:pt>
    <dgm:pt modelId="{33049F31-8CC5-4771-B01F-4E005F264D89}" type="pres">
      <dgm:prSet presAssocID="{FBD7D540-BEF5-4489-97A7-14DCE75E3339}" presName="childNode" presStyleLbl="node1" presStyleIdx="1" presStyleCnt="4">
        <dgm:presLayoutVars>
          <dgm:bulletEnabled val="1"/>
        </dgm:presLayoutVars>
      </dgm:prSet>
      <dgm:spPr/>
      <dgm:t>
        <a:bodyPr/>
        <a:lstStyle/>
        <a:p>
          <a:endParaRPr lang="es-CO"/>
        </a:p>
      </dgm:t>
    </dgm:pt>
    <dgm:pt modelId="{398C1A24-6828-4FFA-9C31-C93EED9E5ECF}" type="pres">
      <dgm:prSet presAssocID="{FBD7D540-BEF5-4489-97A7-14DCE75E3339}" presName="aSpace2" presStyleCnt="0"/>
      <dgm:spPr/>
    </dgm:pt>
    <dgm:pt modelId="{344C4449-9F98-4695-920E-BF317D7ED555}" type="pres">
      <dgm:prSet presAssocID="{499949BB-A15A-425F-9EA6-51E7F3721236}" presName="childNode" presStyleLbl="node1" presStyleIdx="2" presStyleCnt="4">
        <dgm:presLayoutVars>
          <dgm:bulletEnabled val="1"/>
        </dgm:presLayoutVars>
      </dgm:prSet>
      <dgm:spPr/>
      <dgm:t>
        <a:bodyPr/>
        <a:lstStyle/>
        <a:p>
          <a:endParaRPr lang="es-CO"/>
        </a:p>
      </dgm:t>
    </dgm:pt>
    <dgm:pt modelId="{C333A803-68A4-45BB-9A3A-153631A5AE93}" type="pres">
      <dgm:prSet presAssocID="{CBD79997-AD87-4D3E-B5F8-42BA4C92414B}" presName="aSpace" presStyleCnt="0"/>
      <dgm:spPr/>
    </dgm:pt>
    <dgm:pt modelId="{F6147B86-04B6-43CF-9357-606993A9EA00}" type="pres">
      <dgm:prSet presAssocID="{192C1DDB-E38E-4B31-8410-95A05B962DA2}" presName="compNode" presStyleCnt="0"/>
      <dgm:spPr/>
    </dgm:pt>
    <dgm:pt modelId="{C96DB1CE-14FD-4718-9822-A611965FC5E1}" type="pres">
      <dgm:prSet presAssocID="{192C1DDB-E38E-4B31-8410-95A05B962DA2}" presName="aNode" presStyleLbl="bgShp" presStyleIdx="1" presStyleCnt="2"/>
      <dgm:spPr/>
      <dgm:t>
        <a:bodyPr/>
        <a:lstStyle/>
        <a:p>
          <a:endParaRPr lang="es-CO"/>
        </a:p>
      </dgm:t>
    </dgm:pt>
    <dgm:pt modelId="{DBD295E9-FB17-4944-9FB0-D40DD7503094}" type="pres">
      <dgm:prSet presAssocID="{192C1DDB-E38E-4B31-8410-95A05B962DA2}" presName="textNode" presStyleLbl="bgShp" presStyleIdx="1" presStyleCnt="2"/>
      <dgm:spPr/>
      <dgm:t>
        <a:bodyPr/>
        <a:lstStyle/>
        <a:p>
          <a:endParaRPr lang="es-CO"/>
        </a:p>
      </dgm:t>
    </dgm:pt>
    <dgm:pt modelId="{1D2D315F-B5F9-4DBD-84B2-3FFFE36DF009}" type="pres">
      <dgm:prSet presAssocID="{192C1DDB-E38E-4B31-8410-95A05B962DA2}" presName="compChildNode" presStyleCnt="0"/>
      <dgm:spPr/>
    </dgm:pt>
    <dgm:pt modelId="{D4646CD3-BE3A-42A9-A3ED-A5D3CE547144}" type="pres">
      <dgm:prSet presAssocID="{192C1DDB-E38E-4B31-8410-95A05B962DA2}" presName="theInnerList" presStyleCnt="0"/>
      <dgm:spPr/>
    </dgm:pt>
    <dgm:pt modelId="{7D25D53C-1A1A-4BC8-BB9E-7E2BD6C40B05}" type="pres">
      <dgm:prSet presAssocID="{8967D942-25C3-40C3-838D-7B30289B81C7}" presName="childNode" presStyleLbl="node1" presStyleIdx="3" presStyleCnt="4">
        <dgm:presLayoutVars>
          <dgm:bulletEnabled val="1"/>
        </dgm:presLayoutVars>
      </dgm:prSet>
      <dgm:spPr/>
      <dgm:t>
        <a:bodyPr/>
        <a:lstStyle/>
        <a:p>
          <a:endParaRPr lang="es-CO"/>
        </a:p>
      </dgm:t>
    </dgm:pt>
  </dgm:ptLst>
  <dgm:cxnLst>
    <dgm:cxn modelId="{11BAC0F9-170C-40CB-8487-6036F3EFF3E6}" type="presOf" srcId="{CBD79997-AD87-4D3E-B5F8-42BA4C92414B}" destId="{BF25DDC0-88CB-443A-828D-3A64EFD57D7F}" srcOrd="1" destOrd="0" presId="urn:microsoft.com/office/officeart/2005/8/layout/lProcess2"/>
    <dgm:cxn modelId="{975528AF-64A3-4E57-A6A2-8B7A0E964EA4}" srcId="{CBD79997-AD87-4D3E-B5F8-42BA4C92414B}" destId="{499949BB-A15A-425F-9EA6-51E7F3721236}" srcOrd="2" destOrd="0" parTransId="{ECFBC6FD-7C7C-410E-BCCA-AE7C9D188D9D}" sibTransId="{A40AAB73-D668-41C9-B8C5-F639163CCB14}"/>
    <dgm:cxn modelId="{E2CE1B61-D874-4EA9-8C25-5BAC05075671}" type="presOf" srcId="{192C1DDB-E38E-4B31-8410-95A05B962DA2}" destId="{C96DB1CE-14FD-4718-9822-A611965FC5E1}" srcOrd="0" destOrd="0" presId="urn:microsoft.com/office/officeart/2005/8/layout/lProcess2"/>
    <dgm:cxn modelId="{A4F2DB0E-105E-401E-8BEF-AF10511856B1}" type="presOf" srcId="{192C1DDB-E38E-4B31-8410-95A05B962DA2}" destId="{DBD295E9-FB17-4944-9FB0-D40DD7503094}" srcOrd="1" destOrd="0" presId="urn:microsoft.com/office/officeart/2005/8/layout/lProcess2"/>
    <dgm:cxn modelId="{E438D793-7110-4A43-8CC6-CC3A0D490783}" type="presOf" srcId="{30A17174-F495-423E-8829-D01BC70DB910}" destId="{8819E966-E50D-4B34-A624-434B85ECBD25}" srcOrd="0" destOrd="0" presId="urn:microsoft.com/office/officeart/2005/8/layout/lProcess2"/>
    <dgm:cxn modelId="{3C3BAB55-3003-43B5-A678-A9F7C54D42DD}" type="presOf" srcId="{FBD7D540-BEF5-4489-97A7-14DCE75E3339}" destId="{33049F31-8CC5-4771-B01F-4E005F264D89}" srcOrd="0" destOrd="0" presId="urn:microsoft.com/office/officeart/2005/8/layout/lProcess2"/>
    <dgm:cxn modelId="{4A31A8BF-AC4C-482D-B103-26D3A52A3D07}" srcId="{192C1DDB-E38E-4B31-8410-95A05B962DA2}" destId="{8967D942-25C3-40C3-838D-7B30289B81C7}" srcOrd="0" destOrd="0" parTransId="{03EB9D6F-AB3B-4DDE-932D-CDC832ED7154}" sibTransId="{B41637AE-A309-44C5-9825-76C2CEE4E37C}"/>
    <dgm:cxn modelId="{6BA46F0B-25AA-4B0A-B5D2-F70CA577774A}" type="presOf" srcId="{8967D942-25C3-40C3-838D-7B30289B81C7}" destId="{7D25D53C-1A1A-4BC8-BB9E-7E2BD6C40B05}" srcOrd="0" destOrd="0" presId="urn:microsoft.com/office/officeart/2005/8/layout/lProcess2"/>
    <dgm:cxn modelId="{F766E3C0-E59A-4F6F-ACF7-FF4757C29842}" srcId="{CBD79997-AD87-4D3E-B5F8-42BA4C92414B}" destId="{30A17174-F495-423E-8829-D01BC70DB910}" srcOrd="0" destOrd="0" parTransId="{98D48929-5109-4607-ADAC-FEFE8CCA95BA}" sibTransId="{D932D0F5-789A-4340-B286-089DDAA9C210}"/>
    <dgm:cxn modelId="{4DDFEC5C-FB0C-45B2-8249-8484C95823CA}" type="presOf" srcId="{499949BB-A15A-425F-9EA6-51E7F3721236}" destId="{344C4449-9F98-4695-920E-BF317D7ED555}" srcOrd="0" destOrd="0" presId="urn:microsoft.com/office/officeart/2005/8/layout/lProcess2"/>
    <dgm:cxn modelId="{220FB0CB-2AD6-449B-A79C-9BAC9BBC1241}" srcId="{BDE8F3E9-D625-4AFC-8E6C-A44675DB6126}" destId="{192C1DDB-E38E-4B31-8410-95A05B962DA2}" srcOrd="1" destOrd="0" parTransId="{C158BAEE-4AAA-4372-B5BC-305CA6678F9D}" sibTransId="{0AC54EEB-2F72-4ACC-BFC7-7546BCCFA546}"/>
    <dgm:cxn modelId="{DD765576-FCD2-4A43-A399-E53623C1ACD2}" type="presOf" srcId="{CBD79997-AD87-4D3E-B5F8-42BA4C92414B}" destId="{E1229B84-FDE3-4514-99C4-FB331621DB9E}" srcOrd="0" destOrd="0" presId="urn:microsoft.com/office/officeart/2005/8/layout/lProcess2"/>
    <dgm:cxn modelId="{2BB88BAE-835A-4222-A3FA-06635A22DAD7}" srcId="{CBD79997-AD87-4D3E-B5F8-42BA4C92414B}" destId="{FBD7D540-BEF5-4489-97A7-14DCE75E3339}" srcOrd="1" destOrd="0" parTransId="{546968D9-EB6C-49C5-86D6-66CD8F81009B}" sibTransId="{D507C2DA-D39C-4A32-BEFF-ACA7979A53AF}"/>
    <dgm:cxn modelId="{AE1F55B8-DFC6-42C0-85A9-B7B6E2E81337}" srcId="{BDE8F3E9-D625-4AFC-8E6C-A44675DB6126}" destId="{CBD79997-AD87-4D3E-B5F8-42BA4C92414B}" srcOrd="0" destOrd="0" parTransId="{C750CC10-5144-4E93-AD31-F2F77812C638}" sibTransId="{4024367E-4D7D-4189-B7FC-B3B3D66C489F}"/>
    <dgm:cxn modelId="{231F1697-3291-4C39-83EF-398269734FF8}" type="presOf" srcId="{BDE8F3E9-D625-4AFC-8E6C-A44675DB6126}" destId="{B0BC95B3-FCAC-40E9-93E4-EA408536D484}" srcOrd="0" destOrd="0" presId="urn:microsoft.com/office/officeart/2005/8/layout/lProcess2"/>
    <dgm:cxn modelId="{A3171EAC-7982-4452-9A42-DE3BD720EA9C}" type="presParOf" srcId="{B0BC95B3-FCAC-40E9-93E4-EA408536D484}" destId="{ED2987E3-4D97-433B-8726-615DF1EA48D5}" srcOrd="0" destOrd="0" presId="urn:microsoft.com/office/officeart/2005/8/layout/lProcess2"/>
    <dgm:cxn modelId="{01A249C8-F5A1-46DA-BC6B-A87EE7353817}" type="presParOf" srcId="{ED2987E3-4D97-433B-8726-615DF1EA48D5}" destId="{E1229B84-FDE3-4514-99C4-FB331621DB9E}" srcOrd="0" destOrd="0" presId="urn:microsoft.com/office/officeart/2005/8/layout/lProcess2"/>
    <dgm:cxn modelId="{121DB41A-69CC-40CB-8829-EF553E8AD9E0}" type="presParOf" srcId="{ED2987E3-4D97-433B-8726-615DF1EA48D5}" destId="{BF25DDC0-88CB-443A-828D-3A64EFD57D7F}" srcOrd="1" destOrd="0" presId="urn:microsoft.com/office/officeart/2005/8/layout/lProcess2"/>
    <dgm:cxn modelId="{F9E1F7ED-5B60-442C-BC27-16718B82E672}" type="presParOf" srcId="{ED2987E3-4D97-433B-8726-615DF1EA48D5}" destId="{39C57A8D-3890-4CDF-97A8-1CA05295B441}" srcOrd="2" destOrd="0" presId="urn:microsoft.com/office/officeart/2005/8/layout/lProcess2"/>
    <dgm:cxn modelId="{8F99E1D3-7334-4B41-96E4-A4DCF1C7480D}" type="presParOf" srcId="{39C57A8D-3890-4CDF-97A8-1CA05295B441}" destId="{CFBC8129-0CF1-4F24-8D3A-3A8425E386C2}" srcOrd="0" destOrd="0" presId="urn:microsoft.com/office/officeart/2005/8/layout/lProcess2"/>
    <dgm:cxn modelId="{A0706145-CC47-425F-BD34-B142AE417B44}" type="presParOf" srcId="{CFBC8129-0CF1-4F24-8D3A-3A8425E386C2}" destId="{8819E966-E50D-4B34-A624-434B85ECBD25}" srcOrd="0" destOrd="0" presId="urn:microsoft.com/office/officeart/2005/8/layout/lProcess2"/>
    <dgm:cxn modelId="{7EF524E7-08F2-40CB-B97F-E9AEFDC2BF8B}" type="presParOf" srcId="{CFBC8129-0CF1-4F24-8D3A-3A8425E386C2}" destId="{76C954AA-870C-43B9-B137-BB3D7392E781}" srcOrd="1" destOrd="0" presId="urn:microsoft.com/office/officeart/2005/8/layout/lProcess2"/>
    <dgm:cxn modelId="{64B70F78-EC8C-4BDF-8BDF-BE81C1C06EA3}" type="presParOf" srcId="{CFBC8129-0CF1-4F24-8D3A-3A8425E386C2}" destId="{33049F31-8CC5-4771-B01F-4E005F264D89}" srcOrd="2" destOrd="0" presId="urn:microsoft.com/office/officeart/2005/8/layout/lProcess2"/>
    <dgm:cxn modelId="{8519D5E1-8E9A-4967-BA96-DC5F4092C063}" type="presParOf" srcId="{CFBC8129-0CF1-4F24-8D3A-3A8425E386C2}" destId="{398C1A24-6828-4FFA-9C31-C93EED9E5ECF}" srcOrd="3" destOrd="0" presId="urn:microsoft.com/office/officeart/2005/8/layout/lProcess2"/>
    <dgm:cxn modelId="{4A52F452-058C-48D6-8E08-4B09C0E44BA4}" type="presParOf" srcId="{CFBC8129-0CF1-4F24-8D3A-3A8425E386C2}" destId="{344C4449-9F98-4695-920E-BF317D7ED555}" srcOrd="4" destOrd="0" presId="urn:microsoft.com/office/officeart/2005/8/layout/lProcess2"/>
    <dgm:cxn modelId="{D55E99CF-9037-4A70-B453-222AA91AAEA0}" type="presParOf" srcId="{B0BC95B3-FCAC-40E9-93E4-EA408536D484}" destId="{C333A803-68A4-45BB-9A3A-153631A5AE93}" srcOrd="1" destOrd="0" presId="urn:microsoft.com/office/officeart/2005/8/layout/lProcess2"/>
    <dgm:cxn modelId="{BE47F4B5-7F51-4C45-A056-3FE93E553D8F}" type="presParOf" srcId="{B0BC95B3-FCAC-40E9-93E4-EA408536D484}" destId="{F6147B86-04B6-43CF-9357-606993A9EA00}" srcOrd="2" destOrd="0" presId="urn:microsoft.com/office/officeart/2005/8/layout/lProcess2"/>
    <dgm:cxn modelId="{0BBFE5EF-D0AB-41AF-9CF6-C481467A599A}" type="presParOf" srcId="{F6147B86-04B6-43CF-9357-606993A9EA00}" destId="{C96DB1CE-14FD-4718-9822-A611965FC5E1}" srcOrd="0" destOrd="0" presId="urn:microsoft.com/office/officeart/2005/8/layout/lProcess2"/>
    <dgm:cxn modelId="{FE6BE32B-4132-453B-AF73-7E3DD672230B}" type="presParOf" srcId="{F6147B86-04B6-43CF-9357-606993A9EA00}" destId="{DBD295E9-FB17-4944-9FB0-D40DD7503094}" srcOrd="1" destOrd="0" presId="urn:microsoft.com/office/officeart/2005/8/layout/lProcess2"/>
    <dgm:cxn modelId="{7D895902-A3C3-402E-9479-DE1451FB879D}" type="presParOf" srcId="{F6147B86-04B6-43CF-9357-606993A9EA00}" destId="{1D2D315F-B5F9-4DBD-84B2-3FFFE36DF009}" srcOrd="2" destOrd="0" presId="urn:microsoft.com/office/officeart/2005/8/layout/lProcess2"/>
    <dgm:cxn modelId="{9DD174BE-8238-434F-8FD3-C5141A229DCC}" type="presParOf" srcId="{1D2D315F-B5F9-4DBD-84B2-3FFFE36DF009}" destId="{D4646CD3-BE3A-42A9-A3ED-A5D3CE547144}" srcOrd="0" destOrd="0" presId="urn:microsoft.com/office/officeart/2005/8/layout/lProcess2"/>
    <dgm:cxn modelId="{E7858198-47D5-4E15-A488-E9FE32EBD65A}" type="presParOf" srcId="{D4646CD3-BE3A-42A9-A3ED-A5D3CE547144}" destId="{7D25D53C-1A1A-4BC8-BB9E-7E2BD6C40B05}"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DE8F3E9-D625-4AFC-8E6C-A44675DB6126}" type="doc">
      <dgm:prSet loTypeId="urn:microsoft.com/office/officeart/2005/8/layout/lProcess2" loCatId="list" qsTypeId="urn:microsoft.com/office/officeart/2005/8/quickstyle/simple5" qsCatId="simple" csTypeId="urn:microsoft.com/office/officeart/2005/8/colors/accent3_5" csCatId="accent3" phldr="1"/>
      <dgm:spPr/>
      <dgm:t>
        <a:bodyPr/>
        <a:lstStyle/>
        <a:p>
          <a:endParaRPr lang="es-CO"/>
        </a:p>
      </dgm:t>
    </dgm:pt>
    <dgm:pt modelId="{30A17174-F495-423E-8829-D01BC70DB910}">
      <dgm:prSet phldrT="[Texto]">
        <dgm:style>
          <a:lnRef idx="0">
            <a:schemeClr val="accent2"/>
          </a:lnRef>
          <a:fillRef idx="3">
            <a:schemeClr val="accent2"/>
          </a:fillRef>
          <a:effectRef idx="3">
            <a:schemeClr val="accent2"/>
          </a:effectRef>
          <a:fontRef idx="minor">
            <a:schemeClr val="lt1"/>
          </a:fontRef>
        </dgm:style>
      </dgm:prSet>
      <dgm:spPr/>
      <dgm:t>
        <a:bodyPr/>
        <a:lstStyle/>
        <a:p>
          <a:r>
            <a:rPr lang="es-CO" smtClean="0"/>
            <a:t>Personas que se encuentran mínimo 8 horas expuestas a más de 85 decibeles</a:t>
          </a:r>
          <a:endParaRPr lang="es-ES" b="0" smtClean="0">
            <a:latin typeface="+mj-lt"/>
          </a:endParaRPr>
        </a:p>
      </dgm:t>
    </dgm:pt>
    <dgm:pt modelId="{98D48929-5109-4607-ADAC-FEFE8CCA95BA}" type="parTrans" cxnId="{F766E3C0-E59A-4F6F-ACF7-FF4757C29842}">
      <dgm:prSet/>
      <dgm:spPr/>
      <dgm:t>
        <a:bodyPr/>
        <a:lstStyle/>
        <a:p>
          <a:endParaRPr lang="es-CO"/>
        </a:p>
      </dgm:t>
    </dgm:pt>
    <dgm:pt modelId="{D932D0F5-789A-4340-B286-089DDAA9C210}" type="sibTrans" cxnId="{F766E3C0-E59A-4F6F-ACF7-FF4757C29842}">
      <dgm:prSet/>
      <dgm:spPr/>
      <dgm:t>
        <a:bodyPr/>
        <a:lstStyle/>
        <a:p>
          <a:endParaRPr lang="es-CO"/>
        </a:p>
      </dgm:t>
    </dgm:pt>
    <dgm:pt modelId="{8967D942-25C3-40C3-838D-7B30289B81C7}">
      <dgm:prSet phldrT="[Texto]">
        <dgm:style>
          <a:lnRef idx="0">
            <a:schemeClr val="accent2"/>
          </a:lnRef>
          <a:fillRef idx="3">
            <a:schemeClr val="accent2"/>
          </a:fillRef>
          <a:effectRef idx="3">
            <a:schemeClr val="accent2"/>
          </a:effectRef>
          <a:fontRef idx="minor">
            <a:schemeClr val="lt1"/>
          </a:fontRef>
        </dgm:style>
      </dgm:prSet>
      <dgm:spPr/>
      <dgm:t>
        <a:bodyPr/>
        <a:lstStyle/>
        <a:p>
          <a:r>
            <a:rPr lang="es-CO" smtClean="0"/>
            <a:t>Personas que trabajan con un nivel bajo de iluminaci</a:t>
          </a:r>
          <a:r>
            <a:rPr lang="es-ES" smtClean="0"/>
            <a:t>ón de acuerdo con su oficio</a:t>
          </a:r>
          <a:endParaRPr lang="es-CO" b="0">
            <a:latin typeface="+mj-lt"/>
          </a:endParaRPr>
        </a:p>
      </dgm:t>
    </dgm:pt>
    <dgm:pt modelId="{03EB9D6F-AB3B-4DDE-932D-CDC832ED7154}" type="parTrans" cxnId="{4A31A8BF-AC4C-482D-B103-26D3A52A3D07}">
      <dgm:prSet/>
      <dgm:spPr/>
      <dgm:t>
        <a:bodyPr/>
        <a:lstStyle/>
        <a:p>
          <a:endParaRPr lang="es-CO"/>
        </a:p>
      </dgm:t>
    </dgm:pt>
    <dgm:pt modelId="{B41637AE-A309-44C5-9825-76C2CEE4E37C}" type="sibTrans" cxnId="{4A31A8BF-AC4C-482D-B103-26D3A52A3D07}">
      <dgm:prSet/>
      <dgm:spPr/>
      <dgm:t>
        <a:bodyPr/>
        <a:lstStyle/>
        <a:p>
          <a:endParaRPr lang="es-CO"/>
        </a:p>
      </dgm:t>
    </dgm:pt>
    <dgm:pt modelId="{192C1DDB-E38E-4B31-8410-95A05B962DA2}">
      <dgm:prSet phldrT="[Texto]" custT="1">
        <dgm:style>
          <a:lnRef idx="1">
            <a:schemeClr val="accent2"/>
          </a:lnRef>
          <a:fillRef idx="2">
            <a:schemeClr val="accent2"/>
          </a:fillRef>
          <a:effectRef idx="1">
            <a:schemeClr val="accent2"/>
          </a:effectRef>
          <a:fontRef idx="minor">
            <a:schemeClr val="dk1"/>
          </a:fontRef>
        </dgm:style>
      </dgm:prSet>
      <dgm:spPr/>
      <dgm:t>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s-ES" sz="2400" b="1" cap="none" spc="50" smtClean="0">
              <a:ln w="11430">
                <a:noFill/>
              </a:ln>
              <a:gradFill>
                <a:gsLst>
                  <a:gs pos="25000">
                    <a:schemeClr val="accent2">
                      <a:satMod val="155000"/>
                    </a:schemeClr>
                  </a:gs>
                  <a:gs pos="100000">
                    <a:schemeClr val="accent2">
                      <a:shade val="45000"/>
                      <a:satMod val="165000"/>
                    </a:schemeClr>
                  </a:gs>
                </a:gsLst>
                <a:lin ang="5400000"/>
              </a:gradFill>
              <a:effectLst/>
            </a:rPr>
            <a:t>Visual</a:t>
          </a:r>
          <a:endParaRPr lang="es-CO" sz="3600" b="1" cap="none" spc="50">
            <a:ln w="11430">
              <a:noFill/>
            </a:ln>
            <a:gradFill>
              <a:gsLst>
                <a:gs pos="25000">
                  <a:schemeClr val="accent2">
                    <a:satMod val="155000"/>
                  </a:schemeClr>
                </a:gs>
                <a:gs pos="100000">
                  <a:schemeClr val="accent2">
                    <a:shade val="45000"/>
                    <a:satMod val="165000"/>
                  </a:schemeClr>
                </a:gs>
              </a:gsLst>
              <a:lin ang="5400000"/>
            </a:gradFill>
            <a:effectLst/>
          </a:endParaRPr>
        </a:p>
      </dgm:t>
    </dgm:pt>
    <dgm:pt modelId="{0AC54EEB-2F72-4ACC-BFC7-7546BCCFA546}" type="sibTrans" cxnId="{220FB0CB-2AD6-449B-A79C-9BAC9BBC1241}">
      <dgm:prSet/>
      <dgm:spPr/>
      <dgm:t>
        <a:bodyPr/>
        <a:lstStyle/>
        <a:p>
          <a:endParaRPr lang="es-CO"/>
        </a:p>
      </dgm:t>
    </dgm:pt>
    <dgm:pt modelId="{C158BAEE-4AAA-4372-B5BC-305CA6678F9D}" type="parTrans" cxnId="{220FB0CB-2AD6-449B-A79C-9BAC9BBC1241}">
      <dgm:prSet/>
      <dgm:spPr/>
      <dgm:t>
        <a:bodyPr/>
        <a:lstStyle/>
        <a:p>
          <a:endParaRPr lang="es-CO"/>
        </a:p>
      </dgm:t>
    </dgm:pt>
    <dgm:pt modelId="{CBD79997-AD87-4D3E-B5F8-42BA4C92414B}">
      <dgm:prSet phldrT="[Texto]" custT="1">
        <dgm:style>
          <a:lnRef idx="1">
            <a:schemeClr val="accent2"/>
          </a:lnRef>
          <a:fillRef idx="2">
            <a:schemeClr val="accent2"/>
          </a:fillRef>
          <a:effectRef idx="1">
            <a:schemeClr val="accent2"/>
          </a:effectRef>
          <a:fontRef idx="minor">
            <a:schemeClr val="dk1"/>
          </a:fontRef>
        </dgm:style>
      </dgm:prSet>
      <dgm:spPr/>
      <dgm:t>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s-ES" sz="2400" b="1" cap="none" spc="50" smtClean="0">
              <a:ln w="11430">
                <a:noFill/>
              </a:ln>
              <a:gradFill>
                <a:gsLst>
                  <a:gs pos="25000">
                    <a:schemeClr val="accent2">
                      <a:satMod val="155000"/>
                    </a:schemeClr>
                  </a:gs>
                  <a:gs pos="100000">
                    <a:schemeClr val="accent2">
                      <a:shade val="45000"/>
                      <a:satMod val="165000"/>
                    </a:schemeClr>
                  </a:gs>
                </a:gsLst>
                <a:lin ang="5400000"/>
              </a:gradFill>
              <a:effectLst/>
            </a:rPr>
            <a:t>Auditivo</a:t>
          </a:r>
          <a:endParaRPr lang="es-CO" sz="3600" b="1" cap="none" spc="50">
            <a:ln w="11430">
              <a:noFill/>
            </a:ln>
            <a:gradFill>
              <a:gsLst>
                <a:gs pos="25000">
                  <a:schemeClr val="accent2">
                    <a:satMod val="155000"/>
                  </a:schemeClr>
                </a:gs>
                <a:gs pos="100000">
                  <a:schemeClr val="accent2">
                    <a:shade val="45000"/>
                    <a:satMod val="165000"/>
                  </a:schemeClr>
                </a:gs>
              </a:gsLst>
              <a:lin ang="5400000"/>
            </a:gradFill>
            <a:effectLst/>
          </a:endParaRPr>
        </a:p>
      </dgm:t>
    </dgm:pt>
    <dgm:pt modelId="{4024367E-4D7D-4189-B7FC-B3B3D66C489F}" type="sibTrans" cxnId="{AE1F55B8-DFC6-42C0-85A9-B7B6E2E81337}">
      <dgm:prSet/>
      <dgm:spPr/>
      <dgm:t>
        <a:bodyPr/>
        <a:lstStyle/>
        <a:p>
          <a:endParaRPr lang="es-CO"/>
        </a:p>
      </dgm:t>
    </dgm:pt>
    <dgm:pt modelId="{C750CC10-5144-4E93-AD31-F2F77812C638}" type="parTrans" cxnId="{AE1F55B8-DFC6-42C0-85A9-B7B6E2E81337}">
      <dgm:prSet/>
      <dgm:spPr/>
      <dgm:t>
        <a:bodyPr/>
        <a:lstStyle/>
        <a:p>
          <a:endParaRPr lang="es-CO"/>
        </a:p>
      </dgm:t>
    </dgm:pt>
    <dgm:pt modelId="{FCB8C5F7-7145-461F-8608-4F2F032AA4D0}">
      <dgm:prSet phldrT="[Texto]">
        <dgm:style>
          <a:lnRef idx="0">
            <a:schemeClr val="accent2"/>
          </a:lnRef>
          <a:fillRef idx="3">
            <a:schemeClr val="accent2"/>
          </a:fillRef>
          <a:effectRef idx="3">
            <a:schemeClr val="accent2"/>
          </a:effectRef>
          <a:fontRef idx="minor">
            <a:schemeClr val="lt1"/>
          </a:fontRef>
        </dgm:style>
      </dgm:prSet>
      <dgm:spPr/>
      <dgm:t>
        <a:bodyPr/>
        <a:lstStyle/>
        <a:p>
          <a:r>
            <a:rPr lang="es-CO" smtClean="0"/>
            <a:t>Trabajadores de la Fábrica de Licores y Alcoholes de Antioquia, imprenta ó servicios generales</a:t>
          </a:r>
          <a:endParaRPr lang="es-ES" b="0" smtClean="0">
            <a:latin typeface="+mj-lt"/>
          </a:endParaRPr>
        </a:p>
      </dgm:t>
    </dgm:pt>
    <dgm:pt modelId="{E0FE9F57-D5E5-41B1-AB73-A39DEDBDEC99}" type="parTrans" cxnId="{C933AD7F-309E-437D-BF9D-DB833F83B181}">
      <dgm:prSet/>
      <dgm:spPr/>
      <dgm:t>
        <a:bodyPr/>
        <a:lstStyle/>
        <a:p>
          <a:endParaRPr lang="es-CO"/>
        </a:p>
      </dgm:t>
    </dgm:pt>
    <dgm:pt modelId="{8DDDAC7F-EA29-44BC-ABC3-AB98C9760706}" type="sibTrans" cxnId="{C933AD7F-309E-437D-BF9D-DB833F83B181}">
      <dgm:prSet/>
      <dgm:spPr/>
      <dgm:t>
        <a:bodyPr/>
        <a:lstStyle/>
        <a:p>
          <a:endParaRPr lang="es-CO"/>
        </a:p>
      </dgm:t>
    </dgm:pt>
    <dgm:pt modelId="{B0BC95B3-FCAC-40E9-93E4-EA408536D484}" type="pres">
      <dgm:prSet presAssocID="{BDE8F3E9-D625-4AFC-8E6C-A44675DB6126}" presName="theList" presStyleCnt="0">
        <dgm:presLayoutVars>
          <dgm:dir/>
          <dgm:animLvl val="lvl"/>
          <dgm:resizeHandles val="exact"/>
        </dgm:presLayoutVars>
      </dgm:prSet>
      <dgm:spPr/>
      <dgm:t>
        <a:bodyPr/>
        <a:lstStyle/>
        <a:p>
          <a:endParaRPr lang="es-CO"/>
        </a:p>
      </dgm:t>
    </dgm:pt>
    <dgm:pt modelId="{ED2987E3-4D97-433B-8726-615DF1EA48D5}" type="pres">
      <dgm:prSet presAssocID="{CBD79997-AD87-4D3E-B5F8-42BA4C92414B}" presName="compNode" presStyleCnt="0"/>
      <dgm:spPr/>
    </dgm:pt>
    <dgm:pt modelId="{E1229B84-FDE3-4514-99C4-FB331621DB9E}" type="pres">
      <dgm:prSet presAssocID="{CBD79997-AD87-4D3E-B5F8-42BA4C92414B}" presName="aNode" presStyleLbl="bgShp" presStyleIdx="0" presStyleCnt="2"/>
      <dgm:spPr/>
      <dgm:t>
        <a:bodyPr/>
        <a:lstStyle/>
        <a:p>
          <a:endParaRPr lang="es-CO"/>
        </a:p>
      </dgm:t>
    </dgm:pt>
    <dgm:pt modelId="{BF25DDC0-88CB-443A-828D-3A64EFD57D7F}" type="pres">
      <dgm:prSet presAssocID="{CBD79997-AD87-4D3E-B5F8-42BA4C92414B}" presName="textNode" presStyleLbl="bgShp" presStyleIdx="0" presStyleCnt="2"/>
      <dgm:spPr/>
      <dgm:t>
        <a:bodyPr/>
        <a:lstStyle/>
        <a:p>
          <a:endParaRPr lang="es-CO"/>
        </a:p>
      </dgm:t>
    </dgm:pt>
    <dgm:pt modelId="{39C57A8D-3890-4CDF-97A8-1CA05295B441}" type="pres">
      <dgm:prSet presAssocID="{CBD79997-AD87-4D3E-B5F8-42BA4C92414B}" presName="compChildNode" presStyleCnt="0"/>
      <dgm:spPr/>
    </dgm:pt>
    <dgm:pt modelId="{CFBC8129-0CF1-4F24-8D3A-3A8425E386C2}" type="pres">
      <dgm:prSet presAssocID="{CBD79997-AD87-4D3E-B5F8-42BA4C92414B}" presName="theInnerList" presStyleCnt="0"/>
      <dgm:spPr/>
    </dgm:pt>
    <dgm:pt modelId="{8819E966-E50D-4B34-A624-434B85ECBD25}" type="pres">
      <dgm:prSet presAssocID="{30A17174-F495-423E-8829-D01BC70DB910}" presName="childNode" presStyleLbl="node1" presStyleIdx="0" presStyleCnt="3">
        <dgm:presLayoutVars>
          <dgm:bulletEnabled val="1"/>
        </dgm:presLayoutVars>
      </dgm:prSet>
      <dgm:spPr/>
      <dgm:t>
        <a:bodyPr/>
        <a:lstStyle/>
        <a:p>
          <a:endParaRPr lang="es-CO"/>
        </a:p>
      </dgm:t>
    </dgm:pt>
    <dgm:pt modelId="{76C954AA-870C-43B9-B137-BB3D7392E781}" type="pres">
      <dgm:prSet presAssocID="{30A17174-F495-423E-8829-D01BC70DB910}" presName="aSpace2" presStyleCnt="0"/>
      <dgm:spPr/>
    </dgm:pt>
    <dgm:pt modelId="{3ABB77BC-A825-4CA6-A0C2-33D7D6714BAE}" type="pres">
      <dgm:prSet presAssocID="{FCB8C5F7-7145-461F-8608-4F2F032AA4D0}" presName="childNode" presStyleLbl="node1" presStyleIdx="1" presStyleCnt="3">
        <dgm:presLayoutVars>
          <dgm:bulletEnabled val="1"/>
        </dgm:presLayoutVars>
      </dgm:prSet>
      <dgm:spPr/>
      <dgm:t>
        <a:bodyPr/>
        <a:lstStyle/>
        <a:p>
          <a:endParaRPr lang="es-CO"/>
        </a:p>
      </dgm:t>
    </dgm:pt>
    <dgm:pt modelId="{C333A803-68A4-45BB-9A3A-153631A5AE93}" type="pres">
      <dgm:prSet presAssocID="{CBD79997-AD87-4D3E-B5F8-42BA4C92414B}" presName="aSpace" presStyleCnt="0"/>
      <dgm:spPr/>
    </dgm:pt>
    <dgm:pt modelId="{F6147B86-04B6-43CF-9357-606993A9EA00}" type="pres">
      <dgm:prSet presAssocID="{192C1DDB-E38E-4B31-8410-95A05B962DA2}" presName="compNode" presStyleCnt="0"/>
      <dgm:spPr/>
    </dgm:pt>
    <dgm:pt modelId="{C96DB1CE-14FD-4718-9822-A611965FC5E1}" type="pres">
      <dgm:prSet presAssocID="{192C1DDB-E38E-4B31-8410-95A05B962DA2}" presName="aNode" presStyleLbl="bgShp" presStyleIdx="1" presStyleCnt="2" custLinFactNeighborX="41443" custLinFactNeighborY="-5930"/>
      <dgm:spPr/>
      <dgm:t>
        <a:bodyPr/>
        <a:lstStyle/>
        <a:p>
          <a:endParaRPr lang="es-CO"/>
        </a:p>
      </dgm:t>
    </dgm:pt>
    <dgm:pt modelId="{DBD295E9-FB17-4944-9FB0-D40DD7503094}" type="pres">
      <dgm:prSet presAssocID="{192C1DDB-E38E-4B31-8410-95A05B962DA2}" presName="textNode" presStyleLbl="bgShp" presStyleIdx="1" presStyleCnt="2"/>
      <dgm:spPr/>
      <dgm:t>
        <a:bodyPr/>
        <a:lstStyle/>
        <a:p>
          <a:endParaRPr lang="es-CO"/>
        </a:p>
      </dgm:t>
    </dgm:pt>
    <dgm:pt modelId="{1D2D315F-B5F9-4DBD-84B2-3FFFE36DF009}" type="pres">
      <dgm:prSet presAssocID="{192C1DDB-E38E-4B31-8410-95A05B962DA2}" presName="compChildNode" presStyleCnt="0"/>
      <dgm:spPr/>
    </dgm:pt>
    <dgm:pt modelId="{D4646CD3-BE3A-42A9-A3ED-A5D3CE547144}" type="pres">
      <dgm:prSet presAssocID="{192C1DDB-E38E-4B31-8410-95A05B962DA2}" presName="theInnerList" presStyleCnt="0"/>
      <dgm:spPr/>
    </dgm:pt>
    <dgm:pt modelId="{7D25D53C-1A1A-4BC8-BB9E-7E2BD6C40B05}" type="pres">
      <dgm:prSet presAssocID="{8967D942-25C3-40C3-838D-7B30289B81C7}" presName="childNode" presStyleLbl="node1" presStyleIdx="2" presStyleCnt="3">
        <dgm:presLayoutVars>
          <dgm:bulletEnabled val="1"/>
        </dgm:presLayoutVars>
      </dgm:prSet>
      <dgm:spPr/>
      <dgm:t>
        <a:bodyPr/>
        <a:lstStyle/>
        <a:p>
          <a:endParaRPr lang="es-CO"/>
        </a:p>
      </dgm:t>
    </dgm:pt>
  </dgm:ptLst>
  <dgm:cxnLst>
    <dgm:cxn modelId="{EC115F51-ADE1-4C32-B92B-2F8B77512BDA}" type="presOf" srcId="{FCB8C5F7-7145-461F-8608-4F2F032AA4D0}" destId="{3ABB77BC-A825-4CA6-A0C2-33D7D6714BAE}" srcOrd="0" destOrd="0" presId="urn:microsoft.com/office/officeart/2005/8/layout/lProcess2"/>
    <dgm:cxn modelId="{55661391-1A65-4C1E-8ADA-B1E8C521DE05}" type="presOf" srcId="{BDE8F3E9-D625-4AFC-8E6C-A44675DB6126}" destId="{B0BC95B3-FCAC-40E9-93E4-EA408536D484}" srcOrd="0" destOrd="0" presId="urn:microsoft.com/office/officeart/2005/8/layout/lProcess2"/>
    <dgm:cxn modelId="{C933AD7F-309E-437D-BF9D-DB833F83B181}" srcId="{CBD79997-AD87-4D3E-B5F8-42BA4C92414B}" destId="{FCB8C5F7-7145-461F-8608-4F2F032AA4D0}" srcOrd="1" destOrd="0" parTransId="{E0FE9F57-D5E5-41B1-AB73-A39DEDBDEC99}" sibTransId="{8DDDAC7F-EA29-44BC-ABC3-AB98C9760706}"/>
    <dgm:cxn modelId="{4A31A8BF-AC4C-482D-B103-26D3A52A3D07}" srcId="{192C1DDB-E38E-4B31-8410-95A05B962DA2}" destId="{8967D942-25C3-40C3-838D-7B30289B81C7}" srcOrd="0" destOrd="0" parTransId="{03EB9D6F-AB3B-4DDE-932D-CDC832ED7154}" sibTransId="{B41637AE-A309-44C5-9825-76C2CEE4E37C}"/>
    <dgm:cxn modelId="{EEBF4E9A-A8A6-43FD-B0B2-1205DFD25095}" type="presOf" srcId="{192C1DDB-E38E-4B31-8410-95A05B962DA2}" destId="{C96DB1CE-14FD-4718-9822-A611965FC5E1}" srcOrd="0" destOrd="0" presId="urn:microsoft.com/office/officeart/2005/8/layout/lProcess2"/>
    <dgm:cxn modelId="{F766E3C0-E59A-4F6F-ACF7-FF4757C29842}" srcId="{CBD79997-AD87-4D3E-B5F8-42BA4C92414B}" destId="{30A17174-F495-423E-8829-D01BC70DB910}" srcOrd="0" destOrd="0" parTransId="{98D48929-5109-4607-ADAC-FEFE8CCA95BA}" sibTransId="{D932D0F5-789A-4340-B286-089DDAA9C210}"/>
    <dgm:cxn modelId="{016078E5-FA99-467D-9F55-6F00C4718D89}" type="presOf" srcId="{8967D942-25C3-40C3-838D-7B30289B81C7}" destId="{7D25D53C-1A1A-4BC8-BB9E-7E2BD6C40B05}" srcOrd="0" destOrd="0" presId="urn:microsoft.com/office/officeart/2005/8/layout/lProcess2"/>
    <dgm:cxn modelId="{220FB0CB-2AD6-449B-A79C-9BAC9BBC1241}" srcId="{BDE8F3E9-D625-4AFC-8E6C-A44675DB6126}" destId="{192C1DDB-E38E-4B31-8410-95A05B962DA2}" srcOrd="1" destOrd="0" parTransId="{C158BAEE-4AAA-4372-B5BC-305CA6678F9D}" sibTransId="{0AC54EEB-2F72-4ACC-BFC7-7546BCCFA546}"/>
    <dgm:cxn modelId="{E570ED4E-D9A5-4FB0-9D48-55B54F6E2A43}" type="presOf" srcId="{192C1DDB-E38E-4B31-8410-95A05B962DA2}" destId="{DBD295E9-FB17-4944-9FB0-D40DD7503094}" srcOrd="1" destOrd="0" presId="urn:microsoft.com/office/officeart/2005/8/layout/lProcess2"/>
    <dgm:cxn modelId="{7EEC0A1D-1F39-47C2-9B79-3075A97AC6A8}" type="presOf" srcId="{30A17174-F495-423E-8829-D01BC70DB910}" destId="{8819E966-E50D-4B34-A624-434B85ECBD25}" srcOrd="0" destOrd="0" presId="urn:microsoft.com/office/officeart/2005/8/layout/lProcess2"/>
    <dgm:cxn modelId="{23DBAB24-C489-4AD8-BA0E-62CEA48FF9D1}" type="presOf" srcId="{CBD79997-AD87-4D3E-B5F8-42BA4C92414B}" destId="{E1229B84-FDE3-4514-99C4-FB331621DB9E}" srcOrd="0" destOrd="0" presId="urn:microsoft.com/office/officeart/2005/8/layout/lProcess2"/>
    <dgm:cxn modelId="{AE1F55B8-DFC6-42C0-85A9-B7B6E2E81337}" srcId="{BDE8F3E9-D625-4AFC-8E6C-A44675DB6126}" destId="{CBD79997-AD87-4D3E-B5F8-42BA4C92414B}" srcOrd="0" destOrd="0" parTransId="{C750CC10-5144-4E93-AD31-F2F77812C638}" sibTransId="{4024367E-4D7D-4189-B7FC-B3B3D66C489F}"/>
    <dgm:cxn modelId="{2A44879D-4398-4206-8B40-18158DE9D4B7}" type="presOf" srcId="{CBD79997-AD87-4D3E-B5F8-42BA4C92414B}" destId="{BF25DDC0-88CB-443A-828D-3A64EFD57D7F}" srcOrd="1" destOrd="0" presId="urn:microsoft.com/office/officeart/2005/8/layout/lProcess2"/>
    <dgm:cxn modelId="{8905419B-D3C4-4E13-BD0C-30C62DB99456}" type="presParOf" srcId="{B0BC95B3-FCAC-40E9-93E4-EA408536D484}" destId="{ED2987E3-4D97-433B-8726-615DF1EA48D5}" srcOrd="0" destOrd="0" presId="urn:microsoft.com/office/officeart/2005/8/layout/lProcess2"/>
    <dgm:cxn modelId="{B42F94E2-1B25-47ED-A17E-5C3D64CF0CEB}" type="presParOf" srcId="{ED2987E3-4D97-433B-8726-615DF1EA48D5}" destId="{E1229B84-FDE3-4514-99C4-FB331621DB9E}" srcOrd="0" destOrd="0" presId="urn:microsoft.com/office/officeart/2005/8/layout/lProcess2"/>
    <dgm:cxn modelId="{5FFAB775-FA40-4E6B-8761-4E319049A553}" type="presParOf" srcId="{ED2987E3-4D97-433B-8726-615DF1EA48D5}" destId="{BF25DDC0-88CB-443A-828D-3A64EFD57D7F}" srcOrd="1" destOrd="0" presId="urn:microsoft.com/office/officeart/2005/8/layout/lProcess2"/>
    <dgm:cxn modelId="{CAD31B27-78D3-4904-83A9-CEDD607B1FDD}" type="presParOf" srcId="{ED2987E3-4D97-433B-8726-615DF1EA48D5}" destId="{39C57A8D-3890-4CDF-97A8-1CA05295B441}" srcOrd="2" destOrd="0" presId="urn:microsoft.com/office/officeart/2005/8/layout/lProcess2"/>
    <dgm:cxn modelId="{B09F184E-371E-4AE1-ABBE-8391E01598B8}" type="presParOf" srcId="{39C57A8D-3890-4CDF-97A8-1CA05295B441}" destId="{CFBC8129-0CF1-4F24-8D3A-3A8425E386C2}" srcOrd="0" destOrd="0" presId="urn:microsoft.com/office/officeart/2005/8/layout/lProcess2"/>
    <dgm:cxn modelId="{87BC2430-19AA-496C-8364-5DCBDACFD49A}" type="presParOf" srcId="{CFBC8129-0CF1-4F24-8D3A-3A8425E386C2}" destId="{8819E966-E50D-4B34-A624-434B85ECBD25}" srcOrd="0" destOrd="0" presId="urn:microsoft.com/office/officeart/2005/8/layout/lProcess2"/>
    <dgm:cxn modelId="{04A8B9CC-5453-44F9-970E-B7C4255DD1AC}" type="presParOf" srcId="{CFBC8129-0CF1-4F24-8D3A-3A8425E386C2}" destId="{76C954AA-870C-43B9-B137-BB3D7392E781}" srcOrd="1" destOrd="0" presId="urn:microsoft.com/office/officeart/2005/8/layout/lProcess2"/>
    <dgm:cxn modelId="{70373018-F905-4578-A663-671B23195EF8}" type="presParOf" srcId="{CFBC8129-0CF1-4F24-8D3A-3A8425E386C2}" destId="{3ABB77BC-A825-4CA6-A0C2-33D7D6714BAE}" srcOrd="2" destOrd="0" presId="urn:microsoft.com/office/officeart/2005/8/layout/lProcess2"/>
    <dgm:cxn modelId="{DCBC3F0B-92DF-4E7C-863F-5EA9FAD72092}" type="presParOf" srcId="{B0BC95B3-FCAC-40E9-93E4-EA408536D484}" destId="{C333A803-68A4-45BB-9A3A-153631A5AE93}" srcOrd="1" destOrd="0" presId="urn:microsoft.com/office/officeart/2005/8/layout/lProcess2"/>
    <dgm:cxn modelId="{51F66B9A-37D7-4AB0-A6F9-E6A8FE4B343B}" type="presParOf" srcId="{B0BC95B3-FCAC-40E9-93E4-EA408536D484}" destId="{F6147B86-04B6-43CF-9357-606993A9EA00}" srcOrd="2" destOrd="0" presId="urn:microsoft.com/office/officeart/2005/8/layout/lProcess2"/>
    <dgm:cxn modelId="{D82C0C1E-A16F-415A-91C7-46958671D425}" type="presParOf" srcId="{F6147B86-04B6-43CF-9357-606993A9EA00}" destId="{C96DB1CE-14FD-4718-9822-A611965FC5E1}" srcOrd="0" destOrd="0" presId="urn:microsoft.com/office/officeart/2005/8/layout/lProcess2"/>
    <dgm:cxn modelId="{0D4BCEA6-28B5-492B-9024-57BDF82AD528}" type="presParOf" srcId="{F6147B86-04B6-43CF-9357-606993A9EA00}" destId="{DBD295E9-FB17-4944-9FB0-D40DD7503094}" srcOrd="1" destOrd="0" presId="urn:microsoft.com/office/officeart/2005/8/layout/lProcess2"/>
    <dgm:cxn modelId="{0BCB1EFF-BB90-4280-A7CF-05F947EAD137}" type="presParOf" srcId="{F6147B86-04B6-43CF-9357-606993A9EA00}" destId="{1D2D315F-B5F9-4DBD-84B2-3FFFE36DF009}" srcOrd="2" destOrd="0" presId="urn:microsoft.com/office/officeart/2005/8/layout/lProcess2"/>
    <dgm:cxn modelId="{1C3987B4-71AA-4892-AC3C-8F0FBC3FE873}" type="presParOf" srcId="{1D2D315F-B5F9-4DBD-84B2-3FFFE36DF009}" destId="{D4646CD3-BE3A-42A9-A3ED-A5D3CE547144}" srcOrd="0" destOrd="0" presId="urn:microsoft.com/office/officeart/2005/8/layout/lProcess2"/>
    <dgm:cxn modelId="{F1B2864C-FC6F-4CB3-B547-A25C48FB625D}" type="presParOf" srcId="{D4646CD3-BE3A-42A9-A3ED-A5D3CE547144}" destId="{7D25D53C-1A1A-4BC8-BB9E-7E2BD6C40B05}"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DE8F3E9-D625-4AFC-8E6C-A44675DB6126}" type="doc">
      <dgm:prSet loTypeId="urn:microsoft.com/office/officeart/2005/8/layout/lProcess2" loCatId="list" qsTypeId="urn:microsoft.com/office/officeart/2005/8/quickstyle/simple5" qsCatId="simple" csTypeId="urn:microsoft.com/office/officeart/2005/8/colors/accent3_5" csCatId="accent3" phldr="1"/>
      <dgm:spPr/>
      <dgm:t>
        <a:bodyPr/>
        <a:lstStyle/>
        <a:p>
          <a:endParaRPr lang="es-CO"/>
        </a:p>
      </dgm:t>
    </dgm:pt>
    <dgm:pt modelId="{30A17174-F495-423E-8829-D01BC70DB910}">
      <dgm:prSet phldrT="[Texto]" custT="1">
        <dgm:style>
          <a:lnRef idx="0">
            <a:schemeClr val="accent5"/>
          </a:lnRef>
          <a:fillRef idx="3">
            <a:schemeClr val="accent5"/>
          </a:fillRef>
          <a:effectRef idx="3">
            <a:schemeClr val="accent5"/>
          </a:effectRef>
          <a:fontRef idx="minor">
            <a:schemeClr val="lt1"/>
          </a:fontRef>
        </dgm:style>
      </dgm:prSet>
      <dgm:spPr/>
      <dgm:t>
        <a:bodyPr/>
        <a:lstStyle/>
        <a:p>
          <a:r>
            <a:rPr lang="es-CO" sz="1600" dirty="0" smtClean="0"/>
            <a:t>Personas que se encuentran expuestas a químicos, que en contacto con piel, ojos o a la inhalación pulmonar pueden producir daños a los tejidos.</a:t>
          </a:r>
          <a:endParaRPr lang="es-ES" sz="1600" b="0" dirty="0" smtClean="0">
            <a:latin typeface="+mj-lt"/>
          </a:endParaRPr>
        </a:p>
      </dgm:t>
    </dgm:pt>
    <dgm:pt modelId="{98D48929-5109-4607-ADAC-FEFE8CCA95BA}" type="parTrans" cxnId="{F766E3C0-E59A-4F6F-ACF7-FF4757C29842}">
      <dgm:prSet/>
      <dgm:spPr/>
      <dgm:t>
        <a:bodyPr/>
        <a:lstStyle/>
        <a:p>
          <a:endParaRPr lang="es-CO"/>
        </a:p>
      </dgm:t>
    </dgm:pt>
    <dgm:pt modelId="{D932D0F5-789A-4340-B286-089DDAA9C210}" type="sibTrans" cxnId="{F766E3C0-E59A-4F6F-ACF7-FF4757C29842}">
      <dgm:prSet/>
      <dgm:spPr/>
      <dgm:t>
        <a:bodyPr/>
        <a:lstStyle/>
        <a:p>
          <a:endParaRPr lang="es-CO"/>
        </a:p>
      </dgm:t>
    </dgm:pt>
    <dgm:pt modelId="{8967D942-25C3-40C3-838D-7B30289B81C7}">
      <dgm:prSet phldrT="[Texto]" custT="1">
        <dgm:style>
          <a:lnRef idx="0">
            <a:schemeClr val="accent5"/>
          </a:lnRef>
          <a:fillRef idx="3">
            <a:schemeClr val="accent5"/>
          </a:fillRef>
          <a:effectRef idx="3">
            <a:schemeClr val="accent5"/>
          </a:effectRef>
          <a:fontRef idx="minor">
            <a:schemeClr val="lt1"/>
          </a:fontRef>
        </dgm:style>
      </dgm:prSet>
      <dgm:spPr/>
      <dgm:t>
        <a:bodyPr/>
        <a:lstStyle/>
        <a:p>
          <a:pPr algn="ctr"/>
          <a:r>
            <a:rPr lang="es-CO" sz="1600" dirty="0" smtClean="0"/>
            <a:t>Personas que se encuentran en contacto con material biológico y muestras clínicas </a:t>
          </a:r>
          <a:endParaRPr lang="es-CO" sz="1600" b="0" dirty="0">
            <a:latin typeface="+mj-lt"/>
          </a:endParaRPr>
        </a:p>
      </dgm:t>
    </dgm:pt>
    <dgm:pt modelId="{03EB9D6F-AB3B-4DDE-932D-CDC832ED7154}" type="parTrans" cxnId="{4A31A8BF-AC4C-482D-B103-26D3A52A3D07}">
      <dgm:prSet/>
      <dgm:spPr/>
      <dgm:t>
        <a:bodyPr/>
        <a:lstStyle/>
        <a:p>
          <a:endParaRPr lang="es-CO"/>
        </a:p>
      </dgm:t>
    </dgm:pt>
    <dgm:pt modelId="{B41637AE-A309-44C5-9825-76C2CEE4E37C}" type="sibTrans" cxnId="{4A31A8BF-AC4C-482D-B103-26D3A52A3D07}">
      <dgm:prSet/>
      <dgm:spPr/>
      <dgm:t>
        <a:bodyPr/>
        <a:lstStyle/>
        <a:p>
          <a:endParaRPr lang="es-CO"/>
        </a:p>
      </dgm:t>
    </dgm:pt>
    <dgm:pt modelId="{192C1DDB-E38E-4B31-8410-95A05B962DA2}">
      <dgm:prSet phldrT="[Texto]" custT="1">
        <dgm:style>
          <a:lnRef idx="1">
            <a:schemeClr val="accent5"/>
          </a:lnRef>
          <a:fillRef idx="2">
            <a:schemeClr val="accent5"/>
          </a:fillRef>
          <a:effectRef idx="1">
            <a:schemeClr val="accent5"/>
          </a:effectRef>
          <a:fontRef idx="minor">
            <a:schemeClr val="dk1"/>
          </a:fontRef>
        </dgm:style>
      </dgm:prSet>
      <dgm:spPr/>
      <dgm:t>
        <a:bodyPr/>
        <a:lstStyle/>
        <a:p>
          <a:r>
            <a:rPr lang="es-ES" sz="1800" b="1" dirty="0" smtClean="0">
              <a:solidFill>
                <a:srgbClr val="00B0F0"/>
              </a:solidFill>
            </a:rPr>
            <a:t>Biológico</a:t>
          </a:r>
          <a:endParaRPr lang="es-CO" sz="2800" b="1" dirty="0">
            <a:solidFill>
              <a:srgbClr val="00B0F0"/>
            </a:solidFill>
          </a:endParaRPr>
        </a:p>
      </dgm:t>
    </dgm:pt>
    <dgm:pt modelId="{0AC54EEB-2F72-4ACC-BFC7-7546BCCFA546}" type="sibTrans" cxnId="{220FB0CB-2AD6-449B-A79C-9BAC9BBC1241}">
      <dgm:prSet/>
      <dgm:spPr/>
      <dgm:t>
        <a:bodyPr/>
        <a:lstStyle/>
        <a:p>
          <a:endParaRPr lang="es-CO"/>
        </a:p>
      </dgm:t>
    </dgm:pt>
    <dgm:pt modelId="{C158BAEE-4AAA-4372-B5BC-305CA6678F9D}" type="parTrans" cxnId="{220FB0CB-2AD6-449B-A79C-9BAC9BBC1241}">
      <dgm:prSet/>
      <dgm:spPr/>
      <dgm:t>
        <a:bodyPr/>
        <a:lstStyle/>
        <a:p>
          <a:endParaRPr lang="es-CO"/>
        </a:p>
      </dgm:t>
    </dgm:pt>
    <dgm:pt modelId="{CBD79997-AD87-4D3E-B5F8-42BA4C92414B}">
      <dgm:prSet phldrT="[Texto]" custT="1">
        <dgm:style>
          <a:lnRef idx="1">
            <a:schemeClr val="accent5"/>
          </a:lnRef>
          <a:fillRef idx="2">
            <a:schemeClr val="accent5"/>
          </a:fillRef>
          <a:effectRef idx="1">
            <a:schemeClr val="accent5"/>
          </a:effectRef>
          <a:fontRef idx="minor">
            <a:schemeClr val="dk1"/>
          </a:fontRef>
        </dgm:style>
      </dgm:prSet>
      <dgm:spPr/>
      <dgm:t>
        <a:bodyPr/>
        <a:lstStyle/>
        <a:p>
          <a:r>
            <a:rPr lang="es-ES" sz="1800" b="1" dirty="0" smtClean="0">
              <a:solidFill>
                <a:srgbClr val="00B0F0"/>
              </a:solidFill>
              <a:effectLst/>
            </a:rPr>
            <a:t>Químico</a:t>
          </a:r>
          <a:endParaRPr lang="es-CO" sz="2800" b="1" dirty="0">
            <a:solidFill>
              <a:srgbClr val="00B0F0"/>
            </a:solidFill>
            <a:effectLst/>
          </a:endParaRPr>
        </a:p>
      </dgm:t>
    </dgm:pt>
    <dgm:pt modelId="{4024367E-4D7D-4189-B7FC-B3B3D66C489F}" type="sibTrans" cxnId="{AE1F55B8-DFC6-42C0-85A9-B7B6E2E81337}">
      <dgm:prSet/>
      <dgm:spPr/>
      <dgm:t>
        <a:bodyPr/>
        <a:lstStyle/>
        <a:p>
          <a:endParaRPr lang="es-CO"/>
        </a:p>
      </dgm:t>
    </dgm:pt>
    <dgm:pt modelId="{C750CC10-5144-4E93-AD31-F2F77812C638}" type="parTrans" cxnId="{AE1F55B8-DFC6-42C0-85A9-B7B6E2E81337}">
      <dgm:prSet/>
      <dgm:spPr/>
      <dgm:t>
        <a:bodyPr/>
        <a:lstStyle/>
        <a:p>
          <a:endParaRPr lang="es-CO"/>
        </a:p>
      </dgm:t>
    </dgm:pt>
    <dgm:pt modelId="{A601B87F-F7F7-4D48-9D94-88F5BBC90B0A}">
      <dgm:prSet phldrT="[Texto]" custT="1">
        <dgm:style>
          <a:lnRef idx="1">
            <a:schemeClr val="accent5"/>
          </a:lnRef>
          <a:fillRef idx="2">
            <a:schemeClr val="accent5"/>
          </a:fillRef>
          <a:effectRef idx="1">
            <a:schemeClr val="accent5"/>
          </a:effectRef>
          <a:fontRef idx="minor">
            <a:schemeClr val="dk1"/>
          </a:fontRef>
        </dgm:style>
      </dgm:prSet>
      <dgm:spPr/>
      <dgm:t>
        <a:bodyPr/>
        <a:lstStyle/>
        <a:p>
          <a:r>
            <a:rPr lang="es-ES" sz="1600" b="1" dirty="0" smtClean="0">
              <a:solidFill>
                <a:srgbClr val="00B0F0"/>
              </a:solidFill>
            </a:rPr>
            <a:t>Movimientos, posiciones corporales y/o sobreesfuerzo</a:t>
          </a:r>
          <a:endParaRPr lang="es-CO" sz="1600" b="1" dirty="0">
            <a:solidFill>
              <a:srgbClr val="00B0F0"/>
            </a:solidFill>
            <a:latin typeface="+mj-lt"/>
          </a:endParaRPr>
        </a:p>
      </dgm:t>
    </dgm:pt>
    <dgm:pt modelId="{A236791C-5EE8-433B-BCE2-FD667FB9B4EF}" type="parTrans" cxnId="{3FE8C762-08E9-412D-9C7D-3D153F6E4453}">
      <dgm:prSet/>
      <dgm:spPr/>
      <dgm:t>
        <a:bodyPr/>
        <a:lstStyle/>
        <a:p>
          <a:endParaRPr lang="es-CO"/>
        </a:p>
      </dgm:t>
    </dgm:pt>
    <dgm:pt modelId="{6E365DFF-1305-4EB6-9DD5-A9D4A51FDE4B}" type="sibTrans" cxnId="{3FE8C762-08E9-412D-9C7D-3D153F6E4453}">
      <dgm:prSet/>
      <dgm:spPr/>
      <dgm:t>
        <a:bodyPr/>
        <a:lstStyle/>
        <a:p>
          <a:endParaRPr lang="es-CO"/>
        </a:p>
      </dgm:t>
    </dgm:pt>
    <dgm:pt modelId="{B811ED5E-BD2F-4ACE-B45A-FAFBC6967754}">
      <dgm:prSet phldrT="[Texto]" custT="1">
        <dgm:style>
          <a:lnRef idx="0">
            <a:schemeClr val="accent5"/>
          </a:lnRef>
          <a:fillRef idx="3">
            <a:schemeClr val="accent5"/>
          </a:fillRef>
          <a:effectRef idx="3">
            <a:schemeClr val="accent5"/>
          </a:effectRef>
          <a:fontRef idx="minor">
            <a:schemeClr val="lt1"/>
          </a:fontRef>
        </dgm:style>
      </dgm:prSet>
      <dgm:spPr/>
      <dgm:t>
        <a:bodyPr/>
        <a:lstStyle/>
        <a:p>
          <a:pPr algn="ctr"/>
          <a:r>
            <a:rPr lang="es-CO" sz="1600" dirty="0" smtClean="0"/>
            <a:t>Personas que trabajan en oficina, expuestos por lo menos a 6 u 8 horas diarias. Es el que más afecta nuestra población de servidores públicos.</a:t>
          </a:r>
          <a:endParaRPr lang="es-CO" sz="1600" b="0" dirty="0">
            <a:latin typeface="+mj-lt"/>
          </a:endParaRPr>
        </a:p>
      </dgm:t>
    </dgm:pt>
    <dgm:pt modelId="{F89A80B1-4F0D-42C3-8F20-7F03F3C3769D}" type="parTrans" cxnId="{B43C7B42-A4EB-4B90-B82B-F35B098AF85E}">
      <dgm:prSet/>
      <dgm:spPr/>
      <dgm:t>
        <a:bodyPr/>
        <a:lstStyle/>
        <a:p>
          <a:endParaRPr lang="es-CO"/>
        </a:p>
      </dgm:t>
    </dgm:pt>
    <dgm:pt modelId="{5833C503-0F12-457C-BF96-F0B0D47F5BD6}" type="sibTrans" cxnId="{B43C7B42-A4EB-4B90-B82B-F35B098AF85E}">
      <dgm:prSet/>
      <dgm:spPr/>
      <dgm:t>
        <a:bodyPr/>
        <a:lstStyle/>
        <a:p>
          <a:endParaRPr lang="es-CO"/>
        </a:p>
      </dgm:t>
    </dgm:pt>
    <dgm:pt modelId="{B0BC95B3-FCAC-40E9-93E4-EA408536D484}" type="pres">
      <dgm:prSet presAssocID="{BDE8F3E9-D625-4AFC-8E6C-A44675DB6126}" presName="theList" presStyleCnt="0">
        <dgm:presLayoutVars>
          <dgm:dir/>
          <dgm:animLvl val="lvl"/>
          <dgm:resizeHandles val="exact"/>
        </dgm:presLayoutVars>
      </dgm:prSet>
      <dgm:spPr/>
      <dgm:t>
        <a:bodyPr/>
        <a:lstStyle/>
        <a:p>
          <a:endParaRPr lang="es-CO"/>
        </a:p>
      </dgm:t>
    </dgm:pt>
    <dgm:pt modelId="{ED2987E3-4D97-433B-8726-615DF1EA48D5}" type="pres">
      <dgm:prSet presAssocID="{CBD79997-AD87-4D3E-B5F8-42BA4C92414B}" presName="compNode" presStyleCnt="0"/>
      <dgm:spPr/>
    </dgm:pt>
    <dgm:pt modelId="{E1229B84-FDE3-4514-99C4-FB331621DB9E}" type="pres">
      <dgm:prSet presAssocID="{CBD79997-AD87-4D3E-B5F8-42BA4C92414B}" presName="aNode" presStyleLbl="bgShp" presStyleIdx="0" presStyleCnt="3" custLinFactNeighborX="-2997"/>
      <dgm:spPr/>
      <dgm:t>
        <a:bodyPr/>
        <a:lstStyle/>
        <a:p>
          <a:endParaRPr lang="es-CO"/>
        </a:p>
      </dgm:t>
    </dgm:pt>
    <dgm:pt modelId="{BF25DDC0-88CB-443A-828D-3A64EFD57D7F}" type="pres">
      <dgm:prSet presAssocID="{CBD79997-AD87-4D3E-B5F8-42BA4C92414B}" presName="textNode" presStyleLbl="bgShp" presStyleIdx="0" presStyleCnt="3"/>
      <dgm:spPr/>
      <dgm:t>
        <a:bodyPr/>
        <a:lstStyle/>
        <a:p>
          <a:endParaRPr lang="es-CO"/>
        </a:p>
      </dgm:t>
    </dgm:pt>
    <dgm:pt modelId="{39C57A8D-3890-4CDF-97A8-1CA05295B441}" type="pres">
      <dgm:prSet presAssocID="{CBD79997-AD87-4D3E-B5F8-42BA4C92414B}" presName="compChildNode" presStyleCnt="0"/>
      <dgm:spPr/>
    </dgm:pt>
    <dgm:pt modelId="{CFBC8129-0CF1-4F24-8D3A-3A8425E386C2}" type="pres">
      <dgm:prSet presAssocID="{CBD79997-AD87-4D3E-B5F8-42BA4C92414B}" presName="theInnerList" presStyleCnt="0"/>
      <dgm:spPr/>
    </dgm:pt>
    <dgm:pt modelId="{8819E966-E50D-4B34-A624-434B85ECBD25}" type="pres">
      <dgm:prSet presAssocID="{30A17174-F495-423E-8829-D01BC70DB910}" presName="childNode" presStyleLbl="node1" presStyleIdx="0" presStyleCnt="3" custScaleY="2000000" custLinFactY="-100000" custLinFactNeighborY="-105422">
        <dgm:presLayoutVars>
          <dgm:bulletEnabled val="1"/>
        </dgm:presLayoutVars>
      </dgm:prSet>
      <dgm:spPr/>
      <dgm:t>
        <a:bodyPr/>
        <a:lstStyle/>
        <a:p>
          <a:endParaRPr lang="es-CO"/>
        </a:p>
      </dgm:t>
    </dgm:pt>
    <dgm:pt modelId="{C333A803-68A4-45BB-9A3A-153631A5AE93}" type="pres">
      <dgm:prSet presAssocID="{CBD79997-AD87-4D3E-B5F8-42BA4C92414B}" presName="aSpace" presStyleCnt="0"/>
      <dgm:spPr/>
    </dgm:pt>
    <dgm:pt modelId="{F6147B86-04B6-43CF-9357-606993A9EA00}" type="pres">
      <dgm:prSet presAssocID="{192C1DDB-E38E-4B31-8410-95A05B962DA2}" presName="compNode" presStyleCnt="0"/>
      <dgm:spPr/>
    </dgm:pt>
    <dgm:pt modelId="{C96DB1CE-14FD-4718-9822-A611965FC5E1}" type="pres">
      <dgm:prSet presAssocID="{192C1DDB-E38E-4B31-8410-95A05B962DA2}" presName="aNode" presStyleLbl="bgShp" presStyleIdx="1" presStyleCnt="3"/>
      <dgm:spPr/>
      <dgm:t>
        <a:bodyPr/>
        <a:lstStyle/>
        <a:p>
          <a:endParaRPr lang="es-CO"/>
        </a:p>
      </dgm:t>
    </dgm:pt>
    <dgm:pt modelId="{DBD295E9-FB17-4944-9FB0-D40DD7503094}" type="pres">
      <dgm:prSet presAssocID="{192C1DDB-E38E-4B31-8410-95A05B962DA2}" presName="textNode" presStyleLbl="bgShp" presStyleIdx="1" presStyleCnt="3"/>
      <dgm:spPr/>
      <dgm:t>
        <a:bodyPr/>
        <a:lstStyle/>
        <a:p>
          <a:endParaRPr lang="es-CO"/>
        </a:p>
      </dgm:t>
    </dgm:pt>
    <dgm:pt modelId="{1D2D315F-B5F9-4DBD-84B2-3FFFE36DF009}" type="pres">
      <dgm:prSet presAssocID="{192C1DDB-E38E-4B31-8410-95A05B962DA2}" presName="compChildNode" presStyleCnt="0"/>
      <dgm:spPr/>
    </dgm:pt>
    <dgm:pt modelId="{D4646CD3-BE3A-42A9-A3ED-A5D3CE547144}" type="pres">
      <dgm:prSet presAssocID="{192C1DDB-E38E-4B31-8410-95A05B962DA2}" presName="theInnerList" presStyleCnt="0"/>
      <dgm:spPr/>
    </dgm:pt>
    <dgm:pt modelId="{7D25D53C-1A1A-4BC8-BB9E-7E2BD6C40B05}" type="pres">
      <dgm:prSet presAssocID="{8967D942-25C3-40C3-838D-7B30289B81C7}" presName="childNode" presStyleLbl="node1" presStyleIdx="1" presStyleCnt="3" custScaleY="135731" custLinFactNeighborX="1074" custLinFactNeighborY="-10486">
        <dgm:presLayoutVars>
          <dgm:bulletEnabled val="1"/>
        </dgm:presLayoutVars>
      </dgm:prSet>
      <dgm:spPr/>
      <dgm:t>
        <a:bodyPr/>
        <a:lstStyle/>
        <a:p>
          <a:endParaRPr lang="es-CO"/>
        </a:p>
      </dgm:t>
    </dgm:pt>
    <dgm:pt modelId="{291B7908-61B4-460E-84C2-DAACA021E614}" type="pres">
      <dgm:prSet presAssocID="{192C1DDB-E38E-4B31-8410-95A05B962DA2}" presName="aSpace" presStyleCnt="0"/>
      <dgm:spPr/>
    </dgm:pt>
    <dgm:pt modelId="{3FFA3B07-5309-4B3C-B9D9-B3126410E998}" type="pres">
      <dgm:prSet presAssocID="{A601B87F-F7F7-4D48-9D94-88F5BBC90B0A}" presName="compNode" presStyleCnt="0"/>
      <dgm:spPr/>
    </dgm:pt>
    <dgm:pt modelId="{E0CF9A3E-7547-4320-838E-429E0B763ACF}" type="pres">
      <dgm:prSet presAssocID="{A601B87F-F7F7-4D48-9D94-88F5BBC90B0A}" presName="aNode" presStyleLbl="bgShp" presStyleIdx="2" presStyleCnt="3" custLinFactNeighborX="40961" custLinFactNeighborY="7273"/>
      <dgm:spPr/>
      <dgm:t>
        <a:bodyPr/>
        <a:lstStyle/>
        <a:p>
          <a:endParaRPr lang="es-CO"/>
        </a:p>
      </dgm:t>
    </dgm:pt>
    <dgm:pt modelId="{FB94F0B8-EECD-405B-901D-EE81EC03A225}" type="pres">
      <dgm:prSet presAssocID="{A601B87F-F7F7-4D48-9D94-88F5BBC90B0A}" presName="textNode" presStyleLbl="bgShp" presStyleIdx="2" presStyleCnt="3"/>
      <dgm:spPr/>
      <dgm:t>
        <a:bodyPr/>
        <a:lstStyle/>
        <a:p>
          <a:endParaRPr lang="es-CO"/>
        </a:p>
      </dgm:t>
    </dgm:pt>
    <dgm:pt modelId="{7A8DFE23-3A3E-409A-ADA4-969068386E8E}" type="pres">
      <dgm:prSet presAssocID="{A601B87F-F7F7-4D48-9D94-88F5BBC90B0A}" presName="compChildNode" presStyleCnt="0"/>
      <dgm:spPr/>
    </dgm:pt>
    <dgm:pt modelId="{AADC8E2D-FC76-4AA9-8FCC-291901F6902E}" type="pres">
      <dgm:prSet presAssocID="{A601B87F-F7F7-4D48-9D94-88F5BBC90B0A}" presName="theInnerList" presStyleCnt="0"/>
      <dgm:spPr/>
    </dgm:pt>
    <dgm:pt modelId="{5742CEF2-ACFF-4A29-AB48-97D44F370E6C}" type="pres">
      <dgm:prSet presAssocID="{B811ED5E-BD2F-4ACE-B45A-FAFBC6967754}" presName="childNode" presStyleLbl="node1" presStyleIdx="2" presStyleCnt="3" custScaleY="110175" custLinFactNeighborY="-8824">
        <dgm:presLayoutVars>
          <dgm:bulletEnabled val="1"/>
        </dgm:presLayoutVars>
      </dgm:prSet>
      <dgm:spPr/>
      <dgm:t>
        <a:bodyPr/>
        <a:lstStyle/>
        <a:p>
          <a:endParaRPr lang="es-CO"/>
        </a:p>
      </dgm:t>
    </dgm:pt>
  </dgm:ptLst>
  <dgm:cxnLst>
    <dgm:cxn modelId="{CDFBB2E9-7A38-4421-ACA5-4EAE1B187657}" type="presOf" srcId="{8967D942-25C3-40C3-838D-7B30289B81C7}" destId="{7D25D53C-1A1A-4BC8-BB9E-7E2BD6C40B05}" srcOrd="0" destOrd="0" presId="urn:microsoft.com/office/officeart/2005/8/layout/lProcess2"/>
    <dgm:cxn modelId="{3FE8C762-08E9-412D-9C7D-3D153F6E4453}" srcId="{BDE8F3E9-D625-4AFC-8E6C-A44675DB6126}" destId="{A601B87F-F7F7-4D48-9D94-88F5BBC90B0A}" srcOrd="2" destOrd="0" parTransId="{A236791C-5EE8-433B-BCE2-FD667FB9B4EF}" sibTransId="{6E365DFF-1305-4EB6-9DD5-A9D4A51FDE4B}"/>
    <dgm:cxn modelId="{AE1F55B8-DFC6-42C0-85A9-B7B6E2E81337}" srcId="{BDE8F3E9-D625-4AFC-8E6C-A44675DB6126}" destId="{CBD79997-AD87-4D3E-B5F8-42BA4C92414B}" srcOrd="0" destOrd="0" parTransId="{C750CC10-5144-4E93-AD31-F2F77812C638}" sibTransId="{4024367E-4D7D-4189-B7FC-B3B3D66C489F}"/>
    <dgm:cxn modelId="{4A31A8BF-AC4C-482D-B103-26D3A52A3D07}" srcId="{192C1DDB-E38E-4B31-8410-95A05B962DA2}" destId="{8967D942-25C3-40C3-838D-7B30289B81C7}" srcOrd="0" destOrd="0" parTransId="{03EB9D6F-AB3B-4DDE-932D-CDC832ED7154}" sibTransId="{B41637AE-A309-44C5-9825-76C2CEE4E37C}"/>
    <dgm:cxn modelId="{EA190726-EC3F-47AE-8C4B-F0E68564D1D5}" type="presOf" srcId="{CBD79997-AD87-4D3E-B5F8-42BA4C92414B}" destId="{E1229B84-FDE3-4514-99C4-FB331621DB9E}" srcOrd="0" destOrd="0" presId="urn:microsoft.com/office/officeart/2005/8/layout/lProcess2"/>
    <dgm:cxn modelId="{5D2EE607-76E5-4CD2-88A1-EC4D474368B3}" type="presOf" srcId="{B811ED5E-BD2F-4ACE-B45A-FAFBC6967754}" destId="{5742CEF2-ACFF-4A29-AB48-97D44F370E6C}" srcOrd="0" destOrd="0" presId="urn:microsoft.com/office/officeart/2005/8/layout/lProcess2"/>
    <dgm:cxn modelId="{220FB0CB-2AD6-449B-A79C-9BAC9BBC1241}" srcId="{BDE8F3E9-D625-4AFC-8E6C-A44675DB6126}" destId="{192C1DDB-E38E-4B31-8410-95A05B962DA2}" srcOrd="1" destOrd="0" parTransId="{C158BAEE-4AAA-4372-B5BC-305CA6678F9D}" sibTransId="{0AC54EEB-2F72-4ACC-BFC7-7546BCCFA546}"/>
    <dgm:cxn modelId="{B43C7B42-A4EB-4B90-B82B-F35B098AF85E}" srcId="{A601B87F-F7F7-4D48-9D94-88F5BBC90B0A}" destId="{B811ED5E-BD2F-4ACE-B45A-FAFBC6967754}" srcOrd="0" destOrd="0" parTransId="{F89A80B1-4F0D-42C3-8F20-7F03F3C3769D}" sibTransId="{5833C503-0F12-457C-BF96-F0B0D47F5BD6}"/>
    <dgm:cxn modelId="{95A8D931-07AA-4D71-9BCB-348A321D99FE}" type="presOf" srcId="{BDE8F3E9-D625-4AFC-8E6C-A44675DB6126}" destId="{B0BC95B3-FCAC-40E9-93E4-EA408536D484}" srcOrd="0" destOrd="0" presId="urn:microsoft.com/office/officeart/2005/8/layout/lProcess2"/>
    <dgm:cxn modelId="{1EBAFB4D-8585-4AD3-8B2C-B952C3B6213E}" type="presOf" srcId="{A601B87F-F7F7-4D48-9D94-88F5BBC90B0A}" destId="{FB94F0B8-EECD-405B-901D-EE81EC03A225}" srcOrd="1" destOrd="0" presId="urn:microsoft.com/office/officeart/2005/8/layout/lProcess2"/>
    <dgm:cxn modelId="{DF850939-9D3D-46AE-821C-D1884EDE7FCE}" type="presOf" srcId="{30A17174-F495-423E-8829-D01BC70DB910}" destId="{8819E966-E50D-4B34-A624-434B85ECBD25}" srcOrd="0" destOrd="0" presId="urn:microsoft.com/office/officeart/2005/8/layout/lProcess2"/>
    <dgm:cxn modelId="{F766E3C0-E59A-4F6F-ACF7-FF4757C29842}" srcId="{CBD79997-AD87-4D3E-B5F8-42BA4C92414B}" destId="{30A17174-F495-423E-8829-D01BC70DB910}" srcOrd="0" destOrd="0" parTransId="{98D48929-5109-4607-ADAC-FEFE8CCA95BA}" sibTransId="{D932D0F5-789A-4340-B286-089DDAA9C210}"/>
    <dgm:cxn modelId="{D9A5A50A-31CD-4C84-AFA6-2A295BC75189}" type="presOf" srcId="{A601B87F-F7F7-4D48-9D94-88F5BBC90B0A}" destId="{E0CF9A3E-7547-4320-838E-429E0B763ACF}" srcOrd="0" destOrd="0" presId="urn:microsoft.com/office/officeart/2005/8/layout/lProcess2"/>
    <dgm:cxn modelId="{6D18202B-35D1-40E4-8207-7096F70A1D6C}" type="presOf" srcId="{192C1DDB-E38E-4B31-8410-95A05B962DA2}" destId="{C96DB1CE-14FD-4718-9822-A611965FC5E1}" srcOrd="0" destOrd="0" presId="urn:microsoft.com/office/officeart/2005/8/layout/lProcess2"/>
    <dgm:cxn modelId="{EACEF2FC-C1BA-4119-AB3D-4BE4CF3E149D}" type="presOf" srcId="{192C1DDB-E38E-4B31-8410-95A05B962DA2}" destId="{DBD295E9-FB17-4944-9FB0-D40DD7503094}" srcOrd="1" destOrd="0" presId="urn:microsoft.com/office/officeart/2005/8/layout/lProcess2"/>
    <dgm:cxn modelId="{B16E7E94-B031-46E2-8F6A-17A61B6791B7}" type="presOf" srcId="{CBD79997-AD87-4D3E-B5F8-42BA4C92414B}" destId="{BF25DDC0-88CB-443A-828D-3A64EFD57D7F}" srcOrd="1" destOrd="0" presId="urn:microsoft.com/office/officeart/2005/8/layout/lProcess2"/>
    <dgm:cxn modelId="{9B03722E-913A-4C73-BC3B-653E6FA4BEAB}" type="presParOf" srcId="{B0BC95B3-FCAC-40E9-93E4-EA408536D484}" destId="{ED2987E3-4D97-433B-8726-615DF1EA48D5}" srcOrd="0" destOrd="0" presId="urn:microsoft.com/office/officeart/2005/8/layout/lProcess2"/>
    <dgm:cxn modelId="{27632C50-BD21-4AA9-B4CC-BDF5DA56678C}" type="presParOf" srcId="{ED2987E3-4D97-433B-8726-615DF1EA48D5}" destId="{E1229B84-FDE3-4514-99C4-FB331621DB9E}" srcOrd="0" destOrd="0" presId="urn:microsoft.com/office/officeart/2005/8/layout/lProcess2"/>
    <dgm:cxn modelId="{E09F3CC9-EE46-4D99-8511-3FA620570662}" type="presParOf" srcId="{ED2987E3-4D97-433B-8726-615DF1EA48D5}" destId="{BF25DDC0-88CB-443A-828D-3A64EFD57D7F}" srcOrd="1" destOrd="0" presId="urn:microsoft.com/office/officeart/2005/8/layout/lProcess2"/>
    <dgm:cxn modelId="{535CF0F5-957B-4011-A3E3-4E18DB693FBF}" type="presParOf" srcId="{ED2987E3-4D97-433B-8726-615DF1EA48D5}" destId="{39C57A8D-3890-4CDF-97A8-1CA05295B441}" srcOrd="2" destOrd="0" presId="urn:microsoft.com/office/officeart/2005/8/layout/lProcess2"/>
    <dgm:cxn modelId="{A675E808-FE15-4466-ABD4-8611211A7AF8}" type="presParOf" srcId="{39C57A8D-3890-4CDF-97A8-1CA05295B441}" destId="{CFBC8129-0CF1-4F24-8D3A-3A8425E386C2}" srcOrd="0" destOrd="0" presId="urn:microsoft.com/office/officeart/2005/8/layout/lProcess2"/>
    <dgm:cxn modelId="{6A15D350-0460-4132-B911-C3EECB1505F8}" type="presParOf" srcId="{CFBC8129-0CF1-4F24-8D3A-3A8425E386C2}" destId="{8819E966-E50D-4B34-A624-434B85ECBD25}" srcOrd="0" destOrd="0" presId="urn:microsoft.com/office/officeart/2005/8/layout/lProcess2"/>
    <dgm:cxn modelId="{1507A6CC-4124-4788-8EA6-35935D2F1BAE}" type="presParOf" srcId="{B0BC95B3-FCAC-40E9-93E4-EA408536D484}" destId="{C333A803-68A4-45BB-9A3A-153631A5AE93}" srcOrd="1" destOrd="0" presId="urn:microsoft.com/office/officeart/2005/8/layout/lProcess2"/>
    <dgm:cxn modelId="{9940167A-9AE8-411C-A954-D6D04D94C12A}" type="presParOf" srcId="{B0BC95B3-FCAC-40E9-93E4-EA408536D484}" destId="{F6147B86-04B6-43CF-9357-606993A9EA00}" srcOrd="2" destOrd="0" presId="urn:microsoft.com/office/officeart/2005/8/layout/lProcess2"/>
    <dgm:cxn modelId="{924C52B2-70D0-42A5-9960-AB3E4E935098}" type="presParOf" srcId="{F6147B86-04B6-43CF-9357-606993A9EA00}" destId="{C96DB1CE-14FD-4718-9822-A611965FC5E1}" srcOrd="0" destOrd="0" presId="urn:microsoft.com/office/officeart/2005/8/layout/lProcess2"/>
    <dgm:cxn modelId="{D19B2AE4-9542-47F1-A5C4-5B700A725DA6}" type="presParOf" srcId="{F6147B86-04B6-43CF-9357-606993A9EA00}" destId="{DBD295E9-FB17-4944-9FB0-D40DD7503094}" srcOrd="1" destOrd="0" presId="urn:microsoft.com/office/officeart/2005/8/layout/lProcess2"/>
    <dgm:cxn modelId="{EEE8A1E4-E4AE-4B5A-B152-B790FBF3CBA6}" type="presParOf" srcId="{F6147B86-04B6-43CF-9357-606993A9EA00}" destId="{1D2D315F-B5F9-4DBD-84B2-3FFFE36DF009}" srcOrd="2" destOrd="0" presId="urn:microsoft.com/office/officeart/2005/8/layout/lProcess2"/>
    <dgm:cxn modelId="{AC6BD182-1790-4D20-AEAE-9056DEF7DBDD}" type="presParOf" srcId="{1D2D315F-B5F9-4DBD-84B2-3FFFE36DF009}" destId="{D4646CD3-BE3A-42A9-A3ED-A5D3CE547144}" srcOrd="0" destOrd="0" presId="urn:microsoft.com/office/officeart/2005/8/layout/lProcess2"/>
    <dgm:cxn modelId="{20903719-480B-4C0B-AD8D-8E052BB0A5E6}" type="presParOf" srcId="{D4646CD3-BE3A-42A9-A3ED-A5D3CE547144}" destId="{7D25D53C-1A1A-4BC8-BB9E-7E2BD6C40B05}" srcOrd="0" destOrd="0" presId="urn:microsoft.com/office/officeart/2005/8/layout/lProcess2"/>
    <dgm:cxn modelId="{BA5E0C7B-792B-43D6-B767-52203DCDAC16}" type="presParOf" srcId="{B0BC95B3-FCAC-40E9-93E4-EA408536D484}" destId="{291B7908-61B4-460E-84C2-DAACA021E614}" srcOrd="3" destOrd="0" presId="urn:microsoft.com/office/officeart/2005/8/layout/lProcess2"/>
    <dgm:cxn modelId="{79C01114-3C76-43AA-80C4-5B36090FD74E}" type="presParOf" srcId="{B0BC95B3-FCAC-40E9-93E4-EA408536D484}" destId="{3FFA3B07-5309-4B3C-B9D9-B3126410E998}" srcOrd="4" destOrd="0" presId="urn:microsoft.com/office/officeart/2005/8/layout/lProcess2"/>
    <dgm:cxn modelId="{21A8D67E-A989-4257-B7AF-232D1B324792}" type="presParOf" srcId="{3FFA3B07-5309-4B3C-B9D9-B3126410E998}" destId="{E0CF9A3E-7547-4320-838E-429E0B763ACF}" srcOrd="0" destOrd="0" presId="urn:microsoft.com/office/officeart/2005/8/layout/lProcess2"/>
    <dgm:cxn modelId="{17DE7F38-B552-4360-9185-F0E8595EA029}" type="presParOf" srcId="{3FFA3B07-5309-4B3C-B9D9-B3126410E998}" destId="{FB94F0B8-EECD-405B-901D-EE81EC03A225}" srcOrd="1" destOrd="0" presId="urn:microsoft.com/office/officeart/2005/8/layout/lProcess2"/>
    <dgm:cxn modelId="{C73CDDC5-B673-4B0D-B575-2EA1E08B0BDE}" type="presParOf" srcId="{3FFA3B07-5309-4B3C-B9D9-B3126410E998}" destId="{7A8DFE23-3A3E-409A-ADA4-969068386E8E}" srcOrd="2" destOrd="0" presId="urn:microsoft.com/office/officeart/2005/8/layout/lProcess2"/>
    <dgm:cxn modelId="{DD61EDE1-D63B-41B7-831F-4444FDD3349E}" type="presParOf" srcId="{7A8DFE23-3A3E-409A-ADA4-969068386E8E}" destId="{AADC8E2D-FC76-4AA9-8FCC-291901F6902E}" srcOrd="0" destOrd="0" presId="urn:microsoft.com/office/officeart/2005/8/layout/lProcess2"/>
    <dgm:cxn modelId="{F5290F90-3F62-48AE-AED1-B285E9419242}" type="presParOf" srcId="{AADC8E2D-FC76-4AA9-8FCC-291901F6902E}" destId="{5742CEF2-ACFF-4A29-AB48-97D44F370E6C}"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229B84-FDE3-4514-99C4-FB331621DB9E}">
      <dsp:nvSpPr>
        <dsp:cNvPr id="0" name=""/>
        <dsp:cNvSpPr/>
      </dsp:nvSpPr>
      <dsp:spPr>
        <a:xfrm>
          <a:off x="3050" y="0"/>
          <a:ext cx="2934890" cy="3929090"/>
        </a:xfrm>
        <a:prstGeom prst="roundRect">
          <a:avLst>
            <a:gd name="adj" fmla="val 10000"/>
          </a:avLst>
        </a:prstGeom>
        <a:solidFill>
          <a:schemeClr val="accent3">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s-ES" sz="3200" b="1" kern="1200" cap="none" spc="0" dirty="0" smtClean="0">
              <a:ln w="1905"/>
              <a:gradFill>
                <a:gsLst>
                  <a:gs pos="0">
                    <a:srgbClr val="105C29"/>
                  </a:gs>
                  <a:gs pos="78000">
                    <a:srgbClr val="23D338"/>
                  </a:gs>
                  <a:gs pos="100000">
                    <a:schemeClr val="accent6">
                      <a:tint val="12000"/>
                      <a:satMod val="255000"/>
                    </a:schemeClr>
                  </a:gs>
                </a:gsLst>
                <a:lin ang="5400000"/>
              </a:gradFill>
              <a:effectLst>
                <a:innerShdw blurRad="69850" dist="43180" dir="5400000">
                  <a:srgbClr val="000000">
                    <a:alpha val="65000"/>
                  </a:srgbClr>
                </a:innerShdw>
              </a:effectLst>
            </a:rPr>
            <a:t>Accidente de trabajo</a:t>
          </a:r>
          <a:endParaRPr lang="es-CO" sz="4400" kern="1200" dirty="0"/>
        </a:p>
      </dsp:txBody>
      <dsp:txXfrm>
        <a:off x="3050" y="0"/>
        <a:ext cx="2934890" cy="1178727"/>
      </dsp:txXfrm>
    </dsp:sp>
    <dsp:sp modelId="{8819E966-E50D-4B34-A624-434B85ECBD25}">
      <dsp:nvSpPr>
        <dsp:cNvPr id="0" name=""/>
        <dsp:cNvSpPr/>
      </dsp:nvSpPr>
      <dsp:spPr>
        <a:xfrm>
          <a:off x="296540" y="1178727"/>
          <a:ext cx="2347912" cy="2553908"/>
        </a:xfrm>
        <a:prstGeom prst="roundRect">
          <a:avLst>
            <a:gd name="adj" fmla="val 10000"/>
          </a:avLst>
        </a:prstGeom>
        <a:gradFill rotWithShape="0">
          <a:gsLst>
            <a:gs pos="0">
              <a:schemeClr val="accent3">
                <a:alpha val="90000"/>
                <a:hueOff val="0"/>
                <a:satOff val="0"/>
                <a:lumOff val="0"/>
                <a:alphaOff val="0"/>
                <a:shade val="51000"/>
                <a:satMod val="130000"/>
              </a:schemeClr>
            </a:gs>
            <a:gs pos="80000">
              <a:schemeClr val="accent3">
                <a:alpha val="90000"/>
                <a:hueOff val="0"/>
                <a:satOff val="0"/>
                <a:lumOff val="0"/>
                <a:alphaOff val="0"/>
                <a:shade val="93000"/>
                <a:satMod val="130000"/>
              </a:schemeClr>
            </a:gs>
            <a:gs pos="100000">
              <a:schemeClr val="accent3">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s-CO" sz="1600" b="0" i="0" kern="1200" dirty="0" smtClean="0"/>
            <a:t>Es accidente de trabajo todo suceso repentino que sobrevenga por causa o con ocasión del trabajo, y que produzca en el trabajador una lesión orgánica, una perturbación funcional o psiquiátrica, una invalidez o la muerte.</a:t>
          </a:r>
          <a:endParaRPr lang="es-ES" sz="1600" b="0" kern="1200" dirty="0" smtClean="0">
            <a:latin typeface="+mj-lt"/>
          </a:endParaRPr>
        </a:p>
      </dsp:txBody>
      <dsp:txXfrm>
        <a:off x="365308" y="1247495"/>
        <a:ext cx="2210376" cy="2416372"/>
      </dsp:txXfrm>
    </dsp:sp>
    <dsp:sp modelId="{C96DB1CE-14FD-4718-9822-A611965FC5E1}">
      <dsp:nvSpPr>
        <dsp:cNvPr id="0" name=""/>
        <dsp:cNvSpPr/>
      </dsp:nvSpPr>
      <dsp:spPr>
        <a:xfrm>
          <a:off x="3158058" y="0"/>
          <a:ext cx="2934890" cy="3929090"/>
        </a:xfrm>
        <a:prstGeom prst="roundRect">
          <a:avLst>
            <a:gd name="adj" fmla="val 10000"/>
          </a:avLst>
        </a:prstGeom>
        <a:solidFill>
          <a:schemeClr val="accent3">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s-ES" sz="3200" b="1" kern="1200" cap="none" spc="0" dirty="0" smtClean="0">
              <a:ln w="1905"/>
              <a:gradFill>
                <a:gsLst>
                  <a:gs pos="0">
                    <a:srgbClr val="105C29"/>
                  </a:gs>
                  <a:gs pos="78000">
                    <a:srgbClr val="23D338"/>
                  </a:gs>
                  <a:gs pos="100000">
                    <a:schemeClr val="accent6">
                      <a:tint val="12000"/>
                      <a:satMod val="255000"/>
                    </a:schemeClr>
                  </a:gs>
                </a:gsLst>
                <a:lin ang="5400000"/>
              </a:gradFill>
              <a:effectLst>
                <a:innerShdw blurRad="69850" dist="43180" dir="5400000">
                  <a:srgbClr val="000000">
                    <a:alpha val="65000"/>
                  </a:srgbClr>
                </a:innerShdw>
              </a:effectLst>
            </a:rPr>
            <a:t>Enfermedad laboral</a:t>
          </a:r>
          <a:endParaRPr lang="es-CO" sz="4400" b="1" kern="1200"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dsp:txBody>
      <dsp:txXfrm>
        <a:off x="3158058" y="0"/>
        <a:ext cx="2934890" cy="1178727"/>
      </dsp:txXfrm>
    </dsp:sp>
    <dsp:sp modelId="{7D25D53C-1A1A-4BC8-BB9E-7E2BD6C40B05}">
      <dsp:nvSpPr>
        <dsp:cNvPr id="0" name=""/>
        <dsp:cNvSpPr/>
      </dsp:nvSpPr>
      <dsp:spPr>
        <a:xfrm>
          <a:off x="3451547" y="1178727"/>
          <a:ext cx="2347912" cy="2553908"/>
        </a:xfrm>
        <a:prstGeom prst="roundRect">
          <a:avLst>
            <a:gd name="adj" fmla="val 10000"/>
          </a:avLst>
        </a:prstGeom>
        <a:gradFill rotWithShape="0">
          <a:gsLst>
            <a:gs pos="0">
              <a:schemeClr val="accent3">
                <a:alpha val="90000"/>
                <a:hueOff val="0"/>
                <a:satOff val="0"/>
                <a:lumOff val="0"/>
                <a:alphaOff val="-40000"/>
                <a:shade val="51000"/>
                <a:satMod val="130000"/>
              </a:schemeClr>
            </a:gs>
            <a:gs pos="80000">
              <a:schemeClr val="accent3">
                <a:alpha val="90000"/>
                <a:hueOff val="0"/>
                <a:satOff val="0"/>
                <a:lumOff val="0"/>
                <a:alphaOff val="-40000"/>
                <a:shade val="93000"/>
                <a:satMod val="130000"/>
              </a:schemeClr>
            </a:gs>
            <a:gs pos="100000">
              <a:schemeClr val="accent3">
                <a:alpha val="90000"/>
                <a:hueOff val="0"/>
                <a:satOff val="0"/>
                <a:lumOff val="0"/>
                <a:alphaOff val="-4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s-CO" sz="1600" b="0" i="0" kern="1200" dirty="0" smtClean="0"/>
            <a:t>Es enfermedad laboral la contraída como resultado de la exposición a factores de riesgo inherentes a la actividad laboral o del medio en el que el trabajador se ha visto obligado a trabajar</a:t>
          </a:r>
          <a:endParaRPr lang="es-CO" sz="1600" b="0" kern="1200" dirty="0">
            <a:latin typeface="+mj-lt"/>
          </a:endParaRPr>
        </a:p>
      </dsp:txBody>
      <dsp:txXfrm>
        <a:off x="3520315" y="1247495"/>
        <a:ext cx="2210376" cy="24163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229B84-FDE3-4514-99C4-FB331621DB9E}">
      <dsp:nvSpPr>
        <dsp:cNvPr id="0" name=""/>
        <dsp:cNvSpPr/>
      </dsp:nvSpPr>
      <dsp:spPr>
        <a:xfrm>
          <a:off x="982" y="0"/>
          <a:ext cx="2554526" cy="4032264"/>
        </a:xfrm>
        <a:prstGeom prst="roundRect">
          <a:avLst>
            <a:gd name="adj" fmla="val 10000"/>
          </a:avLst>
        </a:prstGeom>
        <a:solidFill>
          <a:schemeClr val="accent3">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400" b="1" kern="1200" cap="none" spc="0" dirty="0" smtClean="0">
              <a:ln w="1905"/>
              <a:gradFill>
                <a:gsLst>
                  <a:gs pos="0">
                    <a:srgbClr val="105C29"/>
                  </a:gs>
                  <a:gs pos="78000">
                    <a:srgbClr val="23D338"/>
                  </a:gs>
                  <a:gs pos="100000">
                    <a:schemeClr val="accent6">
                      <a:tint val="12000"/>
                      <a:satMod val="255000"/>
                    </a:schemeClr>
                  </a:gs>
                </a:gsLst>
                <a:lin ang="5400000"/>
              </a:gradFill>
              <a:effectLst>
                <a:innerShdw blurRad="69850" dist="43180" dir="5400000">
                  <a:srgbClr val="000000">
                    <a:alpha val="65000"/>
                  </a:srgbClr>
                </a:innerShdw>
              </a:effectLst>
            </a:rPr>
            <a:t>Incapacidad temporal</a:t>
          </a:r>
          <a:endParaRPr lang="es-CO" sz="3600" kern="1200" dirty="0"/>
        </a:p>
      </dsp:txBody>
      <dsp:txXfrm>
        <a:off x="982" y="0"/>
        <a:ext cx="2554526" cy="1209679"/>
      </dsp:txXfrm>
    </dsp:sp>
    <dsp:sp modelId="{8819E966-E50D-4B34-A624-434B85ECBD25}">
      <dsp:nvSpPr>
        <dsp:cNvPr id="0" name=""/>
        <dsp:cNvSpPr/>
      </dsp:nvSpPr>
      <dsp:spPr>
        <a:xfrm>
          <a:off x="256435" y="1210320"/>
          <a:ext cx="2043621" cy="2619688"/>
        </a:xfrm>
        <a:prstGeom prst="roundRect">
          <a:avLst>
            <a:gd name="adj" fmla="val 10000"/>
          </a:avLst>
        </a:prstGeom>
        <a:gradFill rotWithShape="0">
          <a:gsLst>
            <a:gs pos="0">
              <a:schemeClr val="accent3">
                <a:alpha val="90000"/>
                <a:hueOff val="0"/>
                <a:satOff val="0"/>
                <a:lumOff val="0"/>
                <a:alphaOff val="0"/>
                <a:shade val="51000"/>
                <a:satMod val="130000"/>
              </a:schemeClr>
            </a:gs>
            <a:gs pos="80000">
              <a:schemeClr val="accent3">
                <a:alpha val="90000"/>
                <a:hueOff val="0"/>
                <a:satOff val="0"/>
                <a:lumOff val="0"/>
                <a:alphaOff val="0"/>
                <a:shade val="93000"/>
                <a:satMod val="130000"/>
              </a:schemeClr>
            </a:gs>
            <a:gs pos="100000">
              <a:schemeClr val="accent3">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s-ES_tradnl" sz="1800" b="0" kern="1200" dirty="0" smtClean="0"/>
            <a:t>Cuando el cuadro clínico de la enfermedad  o accidente del afiliado, le impide desempeñar su labor por un periodo de tiempo</a:t>
          </a:r>
          <a:endParaRPr lang="es-CO" sz="1800" b="0" kern="1200" dirty="0"/>
        </a:p>
      </dsp:txBody>
      <dsp:txXfrm>
        <a:off x="316291" y="1270176"/>
        <a:ext cx="1923909" cy="2499976"/>
      </dsp:txXfrm>
    </dsp:sp>
    <dsp:sp modelId="{C96DB1CE-14FD-4718-9822-A611965FC5E1}">
      <dsp:nvSpPr>
        <dsp:cNvPr id="0" name=""/>
        <dsp:cNvSpPr/>
      </dsp:nvSpPr>
      <dsp:spPr>
        <a:xfrm>
          <a:off x="2747098" y="0"/>
          <a:ext cx="2554526" cy="4032264"/>
        </a:xfrm>
        <a:prstGeom prst="roundRect">
          <a:avLst>
            <a:gd name="adj" fmla="val 10000"/>
          </a:avLst>
        </a:prstGeom>
        <a:solidFill>
          <a:schemeClr val="accent3">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400" b="1" kern="1200" cap="none" spc="0" dirty="0" smtClean="0">
              <a:ln w="1905"/>
              <a:gradFill>
                <a:gsLst>
                  <a:gs pos="0">
                    <a:srgbClr val="105C29"/>
                  </a:gs>
                  <a:gs pos="78000">
                    <a:srgbClr val="23D338"/>
                  </a:gs>
                  <a:gs pos="100000">
                    <a:schemeClr val="accent6">
                      <a:tint val="12000"/>
                      <a:satMod val="255000"/>
                    </a:schemeClr>
                  </a:gs>
                </a:gsLst>
                <a:lin ang="5400000"/>
              </a:gradFill>
              <a:effectLst>
                <a:innerShdw blurRad="69850" dist="43180" dir="5400000">
                  <a:srgbClr val="000000">
                    <a:alpha val="65000"/>
                  </a:srgbClr>
                </a:innerShdw>
              </a:effectLst>
            </a:rPr>
            <a:t>Incapacidad permanente parcial</a:t>
          </a:r>
          <a:endParaRPr lang="es-CO" sz="3600" b="1" kern="1200"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dsp:txBody>
      <dsp:txXfrm>
        <a:off x="2747098" y="0"/>
        <a:ext cx="2554526" cy="1209679"/>
      </dsp:txXfrm>
    </dsp:sp>
    <dsp:sp modelId="{7D25D53C-1A1A-4BC8-BB9E-7E2BD6C40B05}">
      <dsp:nvSpPr>
        <dsp:cNvPr id="0" name=""/>
        <dsp:cNvSpPr/>
      </dsp:nvSpPr>
      <dsp:spPr>
        <a:xfrm>
          <a:off x="3002551" y="1210320"/>
          <a:ext cx="2043621" cy="2619688"/>
        </a:xfrm>
        <a:prstGeom prst="roundRect">
          <a:avLst>
            <a:gd name="adj" fmla="val 10000"/>
          </a:avLst>
        </a:prstGeom>
        <a:gradFill rotWithShape="0">
          <a:gsLst>
            <a:gs pos="0">
              <a:schemeClr val="accent3">
                <a:alpha val="90000"/>
                <a:hueOff val="0"/>
                <a:satOff val="0"/>
                <a:lumOff val="0"/>
                <a:alphaOff val="-20000"/>
                <a:shade val="51000"/>
                <a:satMod val="130000"/>
              </a:schemeClr>
            </a:gs>
            <a:gs pos="80000">
              <a:schemeClr val="accent3">
                <a:alpha val="90000"/>
                <a:hueOff val="0"/>
                <a:satOff val="0"/>
                <a:lumOff val="0"/>
                <a:alphaOff val="-20000"/>
                <a:shade val="93000"/>
                <a:satMod val="130000"/>
              </a:schemeClr>
            </a:gs>
            <a:gs pos="100000">
              <a:schemeClr val="accent3">
                <a:alpha val="90000"/>
                <a:hueOff val="0"/>
                <a:satOff val="0"/>
                <a:lumOff val="0"/>
                <a:alphaOff val="-2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s-ES_tradnl" sz="1800" b="0" kern="1200" dirty="0" smtClean="0"/>
            <a:t>Disminución parcial pero definitiva en alguna de sus funciones que afecta la capacidad laboral. Es mayor del 5% y menor del 50%</a:t>
          </a:r>
          <a:endParaRPr lang="es-CO" sz="1800" b="0" kern="1200" dirty="0"/>
        </a:p>
      </dsp:txBody>
      <dsp:txXfrm>
        <a:off x="3062407" y="1270176"/>
        <a:ext cx="1923909" cy="2499976"/>
      </dsp:txXfrm>
    </dsp:sp>
    <dsp:sp modelId="{DFA22418-94D0-46DC-9DDC-38877437ED38}">
      <dsp:nvSpPr>
        <dsp:cNvPr id="0" name=""/>
        <dsp:cNvSpPr/>
      </dsp:nvSpPr>
      <dsp:spPr>
        <a:xfrm>
          <a:off x="5493214" y="0"/>
          <a:ext cx="2554526" cy="4032264"/>
        </a:xfrm>
        <a:prstGeom prst="roundRect">
          <a:avLst>
            <a:gd name="adj" fmla="val 10000"/>
          </a:avLst>
        </a:prstGeom>
        <a:solidFill>
          <a:schemeClr val="accent3">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400" b="1" kern="1200" cap="none" spc="0" dirty="0" smtClean="0">
              <a:ln w="1905"/>
              <a:gradFill>
                <a:gsLst>
                  <a:gs pos="0">
                    <a:srgbClr val="105C29"/>
                  </a:gs>
                  <a:gs pos="78000">
                    <a:srgbClr val="23D338"/>
                  </a:gs>
                  <a:gs pos="100000">
                    <a:schemeClr val="accent6">
                      <a:tint val="12000"/>
                      <a:satMod val="255000"/>
                    </a:schemeClr>
                  </a:gs>
                </a:gsLst>
                <a:lin ang="5400000"/>
              </a:gradFill>
              <a:effectLst>
                <a:innerShdw blurRad="69850" dist="43180" dir="5400000">
                  <a:srgbClr val="000000">
                    <a:alpha val="65000"/>
                  </a:srgbClr>
                </a:innerShdw>
              </a:effectLst>
            </a:rPr>
            <a:t>Pensión de invalidez</a:t>
          </a:r>
          <a:endParaRPr lang="es-CO" sz="2400" b="1" kern="1200" cap="none" spc="0" dirty="0">
            <a:ln w="1905"/>
            <a:gradFill>
              <a:gsLst>
                <a:gs pos="0">
                  <a:srgbClr val="105C29"/>
                </a:gs>
                <a:gs pos="78000">
                  <a:srgbClr val="23D338"/>
                </a:gs>
                <a:gs pos="100000">
                  <a:schemeClr val="accent6">
                    <a:tint val="12000"/>
                    <a:satMod val="255000"/>
                  </a:schemeClr>
                </a:gs>
              </a:gsLst>
              <a:lin ang="5400000"/>
            </a:gradFill>
            <a:effectLst>
              <a:innerShdw blurRad="69850" dist="43180" dir="5400000">
                <a:srgbClr val="000000">
                  <a:alpha val="65000"/>
                </a:srgbClr>
              </a:innerShdw>
            </a:effectLst>
          </a:endParaRPr>
        </a:p>
      </dsp:txBody>
      <dsp:txXfrm>
        <a:off x="5493214" y="0"/>
        <a:ext cx="2554526" cy="1209679"/>
      </dsp:txXfrm>
    </dsp:sp>
    <dsp:sp modelId="{D8F1F244-D471-40A1-B955-AAF5CEB5C3F7}">
      <dsp:nvSpPr>
        <dsp:cNvPr id="0" name=""/>
        <dsp:cNvSpPr/>
      </dsp:nvSpPr>
      <dsp:spPr>
        <a:xfrm>
          <a:off x="5748667" y="1210320"/>
          <a:ext cx="2043621" cy="2619688"/>
        </a:xfrm>
        <a:prstGeom prst="roundRect">
          <a:avLst>
            <a:gd name="adj" fmla="val 10000"/>
          </a:avLst>
        </a:prstGeom>
        <a:gradFill rotWithShape="0">
          <a:gsLst>
            <a:gs pos="0">
              <a:schemeClr val="accent3">
                <a:alpha val="90000"/>
                <a:hueOff val="0"/>
                <a:satOff val="0"/>
                <a:lumOff val="0"/>
                <a:alphaOff val="-40000"/>
                <a:shade val="51000"/>
                <a:satMod val="130000"/>
              </a:schemeClr>
            </a:gs>
            <a:gs pos="80000">
              <a:schemeClr val="accent3">
                <a:alpha val="90000"/>
                <a:hueOff val="0"/>
                <a:satOff val="0"/>
                <a:lumOff val="0"/>
                <a:alphaOff val="-40000"/>
                <a:shade val="93000"/>
                <a:satMod val="130000"/>
              </a:schemeClr>
            </a:gs>
            <a:gs pos="100000">
              <a:schemeClr val="accent3">
                <a:alpha val="90000"/>
                <a:hueOff val="0"/>
                <a:satOff val="0"/>
                <a:lumOff val="0"/>
                <a:alphaOff val="-4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s-ES_tradnl" sz="1800" b="0" kern="1200" dirty="0" smtClean="0"/>
            <a:t>Cuando por accidente de trabajo o enfermedad profesional se tenga una pérdida de capacidad laboral mayor del 50%</a:t>
          </a:r>
          <a:endParaRPr lang="es-CO" sz="1800" b="0" kern="1200" dirty="0"/>
        </a:p>
      </dsp:txBody>
      <dsp:txXfrm>
        <a:off x="5808523" y="1270176"/>
        <a:ext cx="1923909" cy="24999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229B84-FDE3-4514-99C4-FB331621DB9E}">
      <dsp:nvSpPr>
        <dsp:cNvPr id="0" name=""/>
        <dsp:cNvSpPr/>
      </dsp:nvSpPr>
      <dsp:spPr>
        <a:xfrm>
          <a:off x="3313" y="0"/>
          <a:ext cx="3187150" cy="4000528"/>
        </a:xfrm>
        <a:prstGeom prst="roundRect">
          <a:avLst>
            <a:gd name="adj" fmla="val 10000"/>
          </a:avLst>
        </a:prstGeom>
        <a:solidFill>
          <a:schemeClr val="accent3">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s-ES" sz="3200" b="1" kern="1200" cap="none" spc="0" dirty="0" smtClean="0">
              <a:ln w="1905"/>
              <a:gradFill>
                <a:gsLst>
                  <a:gs pos="0">
                    <a:srgbClr val="105C29"/>
                  </a:gs>
                  <a:gs pos="78000">
                    <a:srgbClr val="23D338"/>
                  </a:gs>
                  <a:gs pos="100000">
                    <a:schemeClr val="accent6">
                      <a:tint val="12000"/>
                      <a:satMod val="255000"/>
                    </a:schemeClr>
                  </a:gs>
                </a:gsLst>
                <a:lin ang="5400000"/>
              </a:gradFill>
              <a:effectLst>
                <a:innerShdw blurRad="69850" dist="43180" dir="5400000">
                  <a:srgbClr val="000000">
                    <a:alpha val="65000"/>
                  </a:srgbClr>
                </a:innerShdw>
              </a:effectLst>
            </a:rPr>
            <a:t>En forma obligatoria</a:t>
          </a:r>
          <a:endParaRPr lang="es-CO" sz="4200" kern="1200" dirty="0"/>
        </a:p>
      </dsp:txBody>
      <dsp:txXfrm>
        <a:off x="3313" y="0"/>
        <a:ext cx="3187150" cy="1200158"/>
      </dsp:txXfrm>
    </dsp:sp>
    <dsp:sp modelId="{8819E966-E50D-4B34-A624-434B85ECBD25}">
      <dsp:nvSpPr>
        <dsp:cNvPr id="0" name=""/>
        <dsp:cNvSpPr/>
      </dsp:nvSpPr>
      <dsp:spPr>
        <a:xfrm>
          <a:off x="322028" y="1200500"/>
          <a:ext cx="2549720" cy="785943"/>
        </a:xfrm>
        <a:prstGeom prst="roundRect">
          <a:avLst>
            <a:gd name="adj" fmla="val 10000"/>
          </a:avLst>
        </a:prstGeom>
        <a:gradFill rotWithShape="0">
          <a:gsLst>
            <a:gs pos="0">
              <a:schemeClr val="accent3">
                <a:alpha val="90000"/>
                <a:hueOff val="0"/>
                <a:satOff val="0"/>
                <a:lumOff val="0"/>
                <a:alphaOff val="0"/>
                <a:shade val="51000"/>
                <a:satMod val="130000"/>
              </a:schemeClr>
            </a:gs>
            <a:gs pos="80000">
              <a:schemeClr val="accent3">
                <a:alpha val="90000"/>
                <a:hueOff val="0"/>
                <a:satOff val="0"/>
                <a:lumOff val="0"/>
                <a:alphaOff val="0"/>
                <a:shade val="93000"/>
                <a:satMod val="130000"/>
              </a:schemeClr>
            </a:gs>
            <a:gs pos="100000">
              <a:schemeClr val="accent3">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s-ES" sz="1600" kern="1200" dirty="0" smtClean="0"/>
            <a:t>Trabajadores dependientes</a:t>
          </a:r>
        </a:p>
      </dsp:txBody>
      <dsp:txXfrm>
        <a:off x="345047" y="1223519"/>
        <a:ext cx="2503682" cy="739905"/>
      </dsp:txXfrm>
    </dsp:sp>
    <dsp:sp modelId="{33049F31-8CC5-4771-B01F-4E005F264D89}">
      <dsp:nvSpPr>
        <dsp:cNvPr id="0" name=""/>
        <dsp:cNvSpPr/>
      </dsp:nvSpPr>
      <dsp:spPr>
        <a:xfrm>
          <a:off x="322028" y="2107358"/>
          <a:ext cx="2549720" cy="785943"/>
        </a:xfrm>
        <a:prstGeom prst="roundRect">
          <a:avLst>
            <a:gd name="adj" fmla="val 10000"/>
          </a:avLst>
        </a:prstGeom>
        <a:gradFill rotWithShape="0">
          <a:gsLst>
            <a:gs pos="0">
              <a:schemeClr val="accent3">
                <a:alpha val="90000"/>
                <a:hueOff val="0"/>
                <a:satOff val="0"/>
                <a:lumOff val="0"/>
                <a:alphaOff val="-13333"/>
                <a:shade val="51000"/>
                <a:satMod val="130000"/>
              </a:schemeClr>
            </a:gs>
            <a:gs pos="80000">
              <a:schemeClr val="accent3">
                <a:alpha val="90000"/>
                <a:hueOff val="0"/>
                <a:satOff val="0"/>
                <a:lumOff val="0"/>
                <a:alphaOff val="-13333"/>
                <a:shade val="93000"/>
                <a:satMod val="130000"/>
              </a:schemeClr>
            </a:gs>
            <a:gs pos="100000">
              <a:schemeClr val="accent3">
                <a:alpha val="90000"/>
                <a:hueOff val="0"/>
                <a:satOff val="0"/>
                <a:lumOff val="0"/>
                <a:alphaOff val="-1333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s-ES" sz="1600" kern="1200" dirty="0" smtClean="0"/>
            <a:t>Cooperativas y </a:t>
          </a:r>
          <a:r>
            <a:rPr lang="es-ES" sz="1600" kern="1200" dirty="0" err="1" smtClean="0"/>
            <a:t>precoperativas</a:t>
          </a:r>
          <a:r>
            <a:rPr lang="es-ES" sz="1600" kern="1200" dirty="0" smtClean="0"/>
            <a:t> - trabajadores independientes </a:t>
          </a:r>
        </a:p>
      </dsp:txBody>
      <dsp:txXfrm>
        <a:off x="345047" y="2130377"/>
        <a:ext cx="2503682" cy="739905"/>
      </dsp:txXfrm>
    </dsp:sp>
    <dsp:sp modelId="{344C4449-9F98-4695-920E-BF317D7ED555}">
      <dsp:nvSpPr>
        <dsp:cNvPr id="0" name=""/>
        <dsp:cNvSpPr/>
      </dsp:nvSpPr>
      <dsp:spPr>
        <a:xfrm>
          <a:off x="322028" y="3014216"/>
          <a:ext cx="2549720" cy="785943"/>
        </a:xfrm>
        <a:prstGeom prst="roundRect">
          <a:avLst>
            <a:gd name="adj" fmla="val 10000"/>
          </a:avLst>
        </a:prstGeom>
        <a:gradFill rotWithShape="0">
          <a:gsLst>
            <a:gs pos="0">
              <a:schemeClr val="accent3">
                <a:alpha val="90000"/>
                <a:hueOff val="0"/>
                <a:satOff val="0"/>
                <a:lumOff val="0"/>
                <a:alphaOff val="-26667"/>
                <a:shade val="51000"/>
                <a:satMod val="130000"/>
              </a:schemeClr>
            </a:gs>
            <a:gs pos="80000">
              <a:schemeClr val="accent3">
                <a:alpha val="90000"/>
                <a:hueOff val="0"/>
                <a:satOff val="0"/>
                <a:lumOff val="0"/>
                <a:alphaOff val="-26667"/>
                <a:shade val="93000"/>
                <a:satMod val="130000"/>
              </a:schemeClr>
            </a:gs>
            <a:gs pos="100000">
              <a:schemeClr val="accent3">
                <a:alpha val="90000"/>
                <a:hueOff val="0"/>
                <a:satOff val="0"/>
                <a:lumOff val="0"/>
                <a:alphaOff val="-26667"/>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s-ES" sz="1600" kern="1200" dirty="0" smtClean="0"/>
            <a:t>Estudiantes</a:t>
          </a:r>
          <a:endParaRPr lang="es-CO" sz="1600" kern="1200" dirty="0"/>
        </a:p>
      </dsp:txBody>
      <dsp:txXfrm>
        <a:off x="345047" y="3037235"/>
        <a:ext cx="2503682" cy="739905"/>
      </dsp:txXfrm>
    </dsp:sp>
    <dsp:sp modelId="{C96DB1CE-14FD-4718-9822-A611965FC5E1}">
      <dsp:nvSpPr>
        <dsp:cNvPr id="0" name=""/>
        <dsp:cNvSpPr/>
      </dsp:nvSpPr>
      <dsp:spPr>
        <a:xfrm>
          <a:off x="3429500" y="0"/>
          <a:ext cx="3187150" cy="4000528"/>
        </a:xfrm>
        <a:prstGeom prst="roundRect">
          <a:avLst>
            <a:gd name="adj" fmla="val 10000"/>
          </a:avLst>
        </a:prstGeom>
        <a:solidFill>
          <a:schemeClr val="accent3">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s-ES" sz="3200" b="1" kern="1200" cap="none" spc="0" dirty="0" smtClean="0">
              <a:ln w="1905"/>
              <a:gradFill>
                <a:gsLst>
                  <a:gs pos="0">
                    <a:srgbClr val="105C29"/>
                  </a:gs>
                  <a:gs pos="78000">
                    <a:srgbClr val="23D338"/>
                  </a:gs>
                  <a:gs pos="100000">
                    <a:schemeClr val="accent6">
                      <a:tint val="12000"/>
                      <a:satMod val="255000"/>
                    </a:schemeClr>
                  </a:gs>
                </a:gsLst>
                <a:lin ang="5400000"/>
              </a:gradFill>
              <a:effectLst>
                <a:innerShdw blurRad="69850" dist="43180" dir="5400000">
                  <a:srgbClr val="000000">
                    <a:alpha val="65000"/>
                  </a:srgbClr>
                </a:innerShdw>
              </a:effectLst>
            </a:rPr>
            <a:t>En forma voluntaria</a:t>
          </a:r>
          <a:endParaRPr lang="es-CO" sz="4200" b="1" kern="1200"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dsp:txBody>
      <dsp:txXfrm>
        <a:off x="3429500" y="0"/>
        <a:ext cx="3187150" cy="1200158"/>
      </dsp:txXfrm>
    </dsp:sp>
    <dsp:sp modelId="{7D25D53C-1A1A-4BC8-BB9E-7E2BD6C40B05}">
      <dsp:nvSpPr>
        <dsp:cNvPr id="0" name=""/>
        <dsp:cNvSpPr/>
      </dsp:nvSpPr>
      <dsp:spPr>
        <a:xfrm>
          <a:off x="3748215" y="1200158"/>
          <a:ext cx="2549720" cy="2600343"/>
        </a:xfrm>
        <a:prstGeom prst="roundRect">
          <a:avLst>
            <a:gd name="adj" fmla="val 10000"/>
          </a:avLst>
        </a:prstGeom>
        <a:gradFill rotWithShape="0">
          <a:gsLst>
            <a:gs pos="0">
              <a:schemeClr val="accent3">
                <a:alpha val="90000"/>
                <a:hueOff val="0"/>
                <a:satOff val="0"/>
                <a:lumOff val="0"/>
                <a:alphaOff val="-40000"/>
                <a:shade val="51000"/>
                <a:satMod val="130000"/>
              </a:schemeClr>
            </a:gs>
            <a:gs pos="80000">
              <a:schemeClr val="accent3">
                <a:alpha val="90000"/>
                <a:hueOff val="0"/>
                <a:satOff val="0"/>
                <a:lumOff val="0"/>
                <a:alphaOff val="-40000"/>
                <a:shade val="93000"/>
                <a:satMod val="130000"/>
              </a:schemeClr>
            </a:gs>
            <a:gs pos="100000">
              <a:schemeClr val="accent3">
                <a:alpha val="90000"/>
                <a:hueOff val="0"/>
                <a:satOff val="0"/>
                <a:lumOff val="0"/>
                <a:alphaOff val="-4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s-ES" sz="1600" kern="1200" dirty="0" smtClean="0"/>
            <a:t>Trabajadores independientes (contratos Inferiores a 1 mes)</a:t>
          </a:r>
          <a:endParaRPr lang="es-CO" sz="1600" kern="1200" dirty="0"/>
        </a:p>
      </dsp:txBody>
      <dsp:txXfrm>
        <a:off x="3822894" y="1274837"/>
        <a:ext cx="2400362" cy="245098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229B84-FDE3-4514-99C4-FB331621DB9E}">
      <dsp:nvSpPr>
        <dsp:cNvPr id="0" name=""/>
        <dsp:cNvSpPr/>
      </dsp:nvSpPr>
      <dsp:spPr>
        <a:xfrm>
          <a:off x="3050" y="0"/>
          <a:ext cx="2934890" cy="3888432"/>
        </a:xfrm>
        <a:prstGeom prst="roundRect">
          <a:avLst>
            <a:gd name="adj" fmla="val 10000"/>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91440" tIns="91440" rIns="91440" bIns="91440" numCol="1" spcCol="1270" anchor="ctr"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defTabSz="1066800">
            <a:lnSpc>
              <a:spcPct val="90000"/>
            </a:lnSpc>
            <a:spcBef>
              <a:spcPct val="0"/>
            </a:spcBef>
            <a:spcAft>
              <a:spcPct val="35000"/>
            </a:spcAft>
          </a:pPr>
          <a:r>
            <a:rPr lang="es-ES" sz="2400" b="1" kern="1200" cap="none" spc="50" smtClean="0">
              <a:ln w="11430">
                <a:noFill/>
              </a:ln>
              <a:gradFill>
                <a:gsLst>
                  <a:gs pos="25000">
                    <a:schemeClr val="accent2">
                      <a:satMod val="155000"/>
                    </a:schemeClr>
                  </a:gs>
                  <a:gs pos="100000">
                    <a:schemeClr val="accent2">
                      <a:shade val="45000"/>
                      <a:satMod val="165000"/>
                    </a:schemeClr>
                  </a:gs>
                </a:gsLst>
                <a:lin ang="5400000"/>
              </a:gradFill>
              <a:effectLst/>
            </a:rPr>
            <a:t>Auditivo</a:t>
          </a:r>
          <a:endParaRPr lang="es-CO" sz="3600" b="1" kern="1200" cap="none" spc="50">
            <a:ln w="11430">
              <a:noFill/>
            </a:ln>
            <a:gradFill>
              <a:gsLst>
                <a:gs pos="25000">
                  <a:schemeClr val="accent2">
                    <a:satMod val="155000"/>
                  </a:schemeClr>
                </a:gs>
                <a:gs pos="100000">
                  <a:schemeClr val="accent2">
                    <a:shade val="45000"/>
                    <a:satMod val="165000"/>
                  </a:schemeClr>
                </a:gs>
              </a:gsLst>
              <a:lin ang="5400000"/>
            </a:gradFill>
            <a:effectLst/>
          </a:endParaRPr>
        </a:p>
      </dsp:txBody>
      <dsp:txXfrm>
        <a:off x="3050" y="0"/>
        <a:ext cx="2934890" cy="1166529"/>
      </dsp:txXfrm>
    </dsp:sp>
    <dsp:sp modelId="{8819E966-E50D-4B34-A624-434B85ECBD25}">
      <dsp:nvSpPr>
        <dsp:cNvPr id="0" name=""/>
        <dsp:cNvSpPr/>
      </dsp:nvSpPr>
      <dsp:spPr>
        <a:xfrm>
          <a:off x="296540" y="1167668"/>
          <a:ext cx="2347912" cy="1172415"/>
        </a:xfrm>
        <a:prstGeom prst="roundRect">
          <a:avLst>
            <a:gd name="adj" fmla="val 10000"/>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s-CO" sz="1600" kern="1200" smtClean="0"/>
            <a:t>Personas que se encuentran mínimo 8 horas expuestas a más de 85 decibeles</a:t>
          </a:r>
          <a:endParaRPr lang="es-ES" sz="1600" b="0" kern="1200" smtClean="0">
            <a:latin typeface="+mj-lt"/>
          </a:endParaRPr>
        </a:p>
      </dsp:txBody>
      <dsp:txXfrm>
        <a:off x="330879" y="1202007"/>
        <a:ext cx="2279234" cy="1103737"/>
      </dsp:txXfrm>
    </dsp:sp>
    <dsp:sp modelId="{3ABB77BC-A825-4CA6-A0C2-33D7D6714BAE}">
      <dsp:nvSpPr>
        <dsp:cNvPr id="0" name=""/>
        <dsp:cNvSpPr/>
      </dsp:nvSpPr>
      <dsp:spPr>
        <a:xfrm>
          <a:off x="296540" y="2520455"/>
          <a:ext cx="2347912" cy="1172415"/>
        </a:xfrm>
        <a:prstGeom prst="roundRect">
          <a:avLst>
            <a:gd name="adj" fmla="val 10000"/>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s-CO" sz="1600" kern="1200" smtClean="0"/>
            <a:t>Trabajadores de la Fábrica de Licores y Alcoholes de Antioquia, imprenta ó servicios generales</a:t>
          </a:r>
          <a:endParaRPr lang="es-ES" sz="1600" b="0" kern="1200" smtClean="0">
            <a:latin typeface="+mj-lt"/>
          </a:endParaRPr>
        </a:p>
      </dsp:txBody>
      <dsp:txXfrm>
        <a:off x="330879" y="2554794"/>
        <a:ext cx="2279234" cy="1103737"/>
      </dsp:txXfrm>
    </dsp:sp>
    <dsp:sp modelId="{C96DB1CE-14FD-4718-9822-A611965FC5E1}">
      <dsp:nvSpPr>
        <dsp:cNvPr id="0" name=""/>
        <dsp:cNvSpPr/>
      </dsp:nvSpPr>
      <dsp:spPr>
        <a:xfrm>
          <a:off x="3161109" y="0"/>
          <a:ext cx="2934890" cy="3888432"/>
        </a:xfrm>
        <a:prstGeom prst="roundRect">
          <a:avLst>
            <a:gd name="adj" fmla="val 10000"/>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91440" tIns="91440" rIns="91440" bIns="91440" numCol="1" spcCol="1270" anchor="ctr"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defTabSz="1066800">
            <a:lnSpc>
              <a:spcPct val="90000"/>
            </a:lnSpc>
            <a:spcBef>
              <a:spcPct val="0"/>
            </a:spcBef>
            <a:spcAft>
              <a:spcPct val="35000"/>
            </a:spcAft>
          </a:pPr>
          <a:r>
            <a:rPr lang="es-ES" sz="2400" b="1" kern="1200" cap="none" spc="50" smtClean="0">
              <a:ln w="11430">
                <a:noFill/>
              </a:ln>
              <a:gradFill>
                <a:gsLst>
                  <a:gs pos="25000">
                    <a:schemeClr val="accent2">
                      <a:satMod val="155000"/>
                    </a:schemeClr>
                  </a:gs>
                  <a:gs pos="100000">
                    <a:schemeClr val="accent2">
                      <a:shade val="45000"/>
                      <a:satMod val="165000"/>
                    </a:schemeClr>
                  </a:gs>
                </a:gsLst>
                <a:lin ang="5400000"/>
              </a:gradFill>
              <a:effectLst/>
            </a:rPr>
            <a:t>Visual</a:t>
          </a:r>
          <a:endParaRPr lang="es-CO" sz="3600" b="1" kern="1200" cap="none" spc="50">
            <a:ln w="11430">
              <a:noFill/>
            </a:ln>
            <a:gradFill>
              <a:gsLst>
                <a:gs pos="25000">
                  <a:schemeClr val="accent2">
                    <a:satMod val="155000"/>
                  </a:schemeClr>
                </a:gs>
                <a:gs pos="100000">
                  <a:schemeClr val="accent2">
                    <a:shade val="45000"/>
                    <a:satMod val="165000"/>
                  </a:schemeClr>
                </a:gs>
              </a:gsLst>
              <a:lin ang="5400000"/>
            </a:gradFill>
            <a:effectLst/>
          </a:endParaRPr>
        </a:p>
      </dsp:txBody>
      <dsp:txXfrm>
        <a:off x="3161109" y="0"/>
        <a:ext cx="2934890" cy="1166529"/>
      </dsp:txXfrm>
    </dsp:sp>
    <dsp:sp modelId="{7D25D53C-1A1A-4BC8-BB9E-7E2BD6C40B05}">
      <dsp:nvSpPr>
        <dsp:cNvPr id="0" name=""/>
        <dsp:cNvSpPr/>
      </dsp:nvSpPr>
      <dsp:spPr>
        <a:xfrm>
          <a:off x="3451547" y="1166529"/>
          <a:ext cx="2347912" cy="2527480"/>
        </a:xfrm>
        <a:prstGeom prst="roundRect">
          <a:avLst>
            <a:gd name="adj" fmla="val 10000"/>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s-CO" sz="1600" kern="1200" smtClean="0"/>
            <a:t>Personas que trabajan con un nivel bajo de iluminaci</a:t>
          </a:r>
          <a:r>
            <a:rPr lang="es-ES" sz="1600" kern="1200" smtClean="0"/>
            <a:t>ón de acuerdo con su oficio</a:t>
          </a:r>
          <a:endParaRPr lang="es-CO" sz="1600" b="0" kern="1200">
            <a:latin typeface="+mj-lt"/>
          </a:endParaRPr>
        </a:p>
      </dsp:txBody>
      <dsp:txXfrm>
        <a:off x="3520315" y="1235297"/>
        <a:ext cx="2210376" cy="238994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229B84-FDE3-4514-99C4-FB331621DB9E}">
      <dsp:nvSpPr>
        <dsp:cNvPr id="0" name=""/>
        <dsp:cNvSpPr/>
      </dsp:nvSpPr>
      <dsp:spPr>
        <a:xfrm>
          <a:off x="0" y="0"/>
          <a:ext cx="2433575" cy="4000528"/>
        </a:xfrm>
        <a:prstGeom prst="roundRect">
          <a:avLst>
            <a:gd name="adj" fmla="val 10000"/>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b="1" kern="1200" dirty="0" smtClean="0">
              <a:solidFill>
                <a:srgbClr val="00B0F0"/>
              </a:solidFill>
              <a:effectLst/>
            </a:rPr>
            <a:t>Químico</a:t>
          </a:r>
          <a:endParaRPr lang="es-CO" sz="2800" b="1" kern="1200" dirty="0">
            <a:solidFill>
              <a:srgbClr val="00B0F0"/>
            </a:solidFill>
            <a:effectLst/>
          </a:endParaRPr>
        </a:p>
      </dsp:txBody>
      <dsp:txXfrm>
        <a:off x="0" y="0"/>
        <a:ext cx="2433575" cy="1200158"/>
      </dsp:txXfrm>
    </dsp:sp>
    <dsp:sp modelId="{8819E966-E50D-4B34-A624-434B85ECBD25}">
      <dsp:nvSpPr>
        <dsp:cNvPr id="0" name=""/>
        <dsp:cNvSpPr/>
      </dsp:nvSpPr>
      <dsp:spPr>
        <a:xfrm>
          <a:off x="244293" y="933457"/>
          <a:ext cx="1946860" cy="2599708"/>
        </a:xfrm>
        <a:prstGeom prst="roundRect">
          <a:avLst>
            <a:gd name="adj" fmla="val 10000"/>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s-CO" sz="1600" kern="1200" dirty="0" smtClean="0"/>
            <a:t>Personas que se encuentran expuestas a químicos, que en contacto con piel, ojos o a la inhalación pulmonar pueden producir daños a los tejidos.</a:t>
          </a:r>
          <a:endParaRPr lang="es-ES" sz="1600" b="0" kern="1200" dirty="0" smtClean="0">
            <a:latin typeface="+mj-lt"/>
          </a:endParaRPr>
        </a:p>
      </dsp:txBody>
      <dsp:txXfrm>
        <a:off x="301315" y="990479"/>
        <a:ext cx="1832816" cy="2485664"/>
      </dsp:txXfrm>
    </dsp:sp>
    <dsp:sp modelId="{C96DB1CE-14FD-4718-9822-A611965FC5E1}">
      <dsp:nvSpPr>
        <dsp:cNvPr id="0" name=""/>
        <dsp:cNvSpPr/>
      </dsp:nvSpPr>
      <dsp:spPr>
        <a:xfrm>
          <a:off x="2617030" y="0"/>
          <a:ext cx="2433575" cy="4000528"/>
        </a:xfrm>
        <a:prstGeom prst="roundRect">
          <a:avLst>
            <a:gd name="adj" fmla="val 10000"/>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b="1" kern="1200" dirty="0" smtClean="0">
              <a:solidFill>
                <a:srgbClr val="00B0F0"/>
              </a:solidFill>
            </a:rPr>
            <a:t>Biológico</a:t>
          </a:r>
          <a:endParaRPr lang="es-CO" sz="2800" b="1" kern="1200" dirty="0">
            <a:solidFill>
              <a:srgbClr val="00B0F0"/>
            </a:solidFill>
          </a:endParaRPr>
        </a:p>
      </dsp:txBody>
      <dsp:txXfrm>
        <a:off x="2617030" y="0"/>
        <a:ext cx="2433575" cy="1200158"/>
      </dsp:txXfrm>
    </dsp:sp>
    <dsp:sp modelId="{7D25D53C-1A1A-4BC8-BB9E-7E2BD6C40B05}">
      <dsp:nvSpPr>
        <dsp:cNvPr id="0" name=""/>
        <dsp:cNvSpPr/>
      </dsp:nvSpPr>
      <dsp:spPr>
        <a:xfrm>
          <a:off x="2881296" y="1000129"/>
          <a:ext cx="1946860" cy="2598849"/>
        </a:xfrm>
        <a:prstGeom prst="roundRect">
          <a:avLst>
            <a:gd name="adj" fmla="val 10000"/>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s-CO" sz="1600" kern="1200" dirty="0" smtClean="0"/>
            <a:t>Personas que se encuentran en contacto con material biológico y muestras clínicas </a:t>
          </a:r>
          <a:endParaRPr lang="es-CO" sz="1600" b="0" kern="1200" dirty="0">
            <a:latin typeface="+mj-lt"/>
          </a:endParaRPr>
        </a:p>
      </dsp:txBody>
      <dsp:txXfrm>
        <a:off x="2938318" y="1057151"/>
        <a:ext cx="1832816" cy="2484805"/>
      </dsp:txXfrm>
    </dsp:sp>
    <dsp:sp modelId="{E0CF9A3E-7547-4320-838E-429E0B763ACF}">
      <dsp:nvSpPr>
        <dsp:cNvPr id="0" name=""/>
        <dsp:cNvSpPr/>
      </dsp:nvSpPr>
      <dsp:spPr>
        <a:xfrm>
          <a:off x="5234060" y="0"/>
          <a:ext cx="2433575" cy="4000528"/>
        </a:xfrm>
        <a:prstGeom prst="roundRect">
          <a:avLst>
            <a:gd name="adj" fmla="val 10000"/>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b="1" kern="1200" dirty="0" smtClean="0">
              <a:solidFill>
                <a:srgbClr val="00B0F0"/>
              </a:solidFill>
            </a:rPr>
            <a:t>Movimientos, posiciones corporales y/o sobreesfuerzo</a:t>
          </a:r>
          <a:endParaRPr lang="es-CO" sz="1600" b="1" kern="1200" dirty="0">
            <a:solidFill>
              <a:srgbClr val="00B0F0"/>
            </a:solidFill>
            <a:latin typeface="+mj-lt"/>
          </a:endParaRPr>
        </a:p>
      </dsp:txBody>
      <dsp:txXfrm>
        <a:off x="5234060" y="0"/>
        <a:ext cx="2433575" cy="1200158"/>
      </dsp:txXfrm>
    </dsp:sp>
    <dsp:sp modelId="{5742CEF2-ACFF-4A29-AB48-97D44F370E6C}">
      <dsp:nvSpPr>
        <dsp:cNvPr id="0" name=""/>
        <dsp:cNvSpPr/>
      </dsp:nvSpPr>
      <dsp:spPr>
        <a:xfrm>
          <a:off x="5476481" y="992593"/>
          <a:ext cx="1946860" cy="2599138"/>
        </a:xfrm>
        <a:prstGeom prst="roundRect">
          <a:avLst>
            <a:gd name="adj" fmla="val 10000"/>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s-CO" sz="1600" kern="1200" dirty="0" smtClean="0"/>
            <a:t>Personas que trabajan en oficina, expuestos por lo menos a 6 u 8 horas diarias. Es el que más afecta nuestra población de servidores públicos.</a:t>
          </a:r>
          <a:endParaRPr lang="es-CO" sz="1600" b="0" kern="1200" dirty="0">
            <a:latin typeface="+mj-lt"/>
          </a:endParaRPr>
        </a:p>
      </dsp:txBody>
      <dsp:txXfrm>
        <a:off x="5533503" y="1049615"/>
        <a:ext cx="1832816" cy="2485094"/>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802005" y="2348893"/>
            <a:ext cx="9089390" cy="1620771"/>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604010" y="4284716"/>
            <a:ext cx="7485380" cy="1932323"/>
          </a:xfrm>
        </p:spPr>
        <p:txBody>
          <a:bodyPr/>
          <a:lstStyle>
            <a:lvl1pPr marL="0" indent="0" algn="ctr">
              <a:buNone/>
              <a:defRPr>
                <a:solidFill>
                  <a:schemeClr val="tx1">
                    <a:tint val="75000"/>
                  </a:schemeClr>
                </a:solidFill>
              </a:defRPr>
            </a:lvl1pPr>
            <a:lvl2pPr marL="521528" indent="0" algn="ctr">
              <a:buNone/>
              <a:defRPr>
                <a:solidFill>
                  <a:schemeClr val="tx1">
                    <a:tint val="75000"/>
                  </a:schemeClr>
                </a:solidFill>
              </a:defRPr>
            </a:lvl2pPr>
            <a:lvl3pPr marL="1043056" indent="0" algn="ctr">
              <a:buNone/>
              <a:defRPr>
                <a:solidFill>
                  <a:schemeClr val="tx1">
                    <a:tint val="75000"/>
                  </a:schemeClr>
                </a:solidFill>
              </a:defRPr>
            </a:lvl3pPr>
            <a:lvl4pPr marL="1564584" indent="0" algn="ctr">
              <a:buNone/>
              <a:defRPr>
                <a:solidFill>
                  <a:schemeClr val="tx1">
                    <a:tint val="75000"/>
                  </a:schemeClr>
                </a:solidFill>
              </a:defRPr>
            </a:lvl4pPr>
            <a:lvl5pPr marL="2086112" indent="0" algn="ctr">
              <a:buNone/>
              <a:defRPr>
                <a:solidFill>
                  <a:schemeClr val="tx1">
                    <a:tint val="75000"/>
                  </a:schemeClr>
                </a:solidFill>
              </a:defRPr>
            </a:lvl5pPr>
            <a:lvl6pPr marL="2607640" indent="0" algn="ctr">
              <a:buNone/>
              <a:defRPr>
                <a:solidFill>
                  <a:schemeClr val="tx1">
                    <a:tint val="75000"/>
                  </a:schemeClr>
                </a:solidFill>
              </a:defRPr>
            </a:lvl6pPr>
            <a:lvl7pPr marL="3129168" indent="0" algn="ctr">
              <a:buNone/>
              <a:defRPr>
                <a:solidFill>
                  <a:schemeClr val="tx1">
                    <a:tint val="75000"/>
                  </a:schemeClr>
                </a:solidFill>
              </a:defRPr>
            </a:lvl7pPr>
            <a:lvl8pPr marL="3650696" indent="0" algn="ctr">
              <a:buNone/>
              <a:defRPr>
                <a:solidFill>
                  <a:schemeClr val="tx1">
                    <a:tint val="75000"/>
                  </a:schemeClr>
                </a:solidFill>
              </a:defRPr>
            </a:lvl8pPr>
            <a:lvl9pPr marL="4172224" indent="0" algn="ctr">
              <a:buNone/>
              <a:defRPr>
                <a:solidFill>
                  <a:schemeClr val="tx1">
                    <a:tint val="75000"/>
                  </a:schemeClr>
                </a:solidFill>
              </a:defRPr>
            </a:lvl9pPr>
          </a:lstStyle>
          <a:p>
            <a:r>
              <a:rPr lang="es-ES" smtClean="0"/>
              <a:t>Haga clic para modificar el estilo de subtítulo del patrón</a:t>
            </a:r>
            <a:endParaRPr lang="es-CO"/>
          </a:p>
        </p:txBody>
      </p:sp>
      <p:sp>
        <p:nvSpPr>
          <p:cNvPr id="4" name="3 Marcador de fecha"/>
          <p:cNvSpPr>
            <a:spLocks noGrp="1"/>
          </p:cNvSpPr>
          <p:nvPr>
            <p:ph type="dt" sz="half" idx="10"/>
          </p:nvPr>
        </p:nvSpPr>
        <p:spPr/>
        <p:txBody>
          <a:bodyPr/>
          <a:lstStyle/>
          <a:p>
            <a:fld id="{B6420657-ED6A-4ECF-A1DE-55E2D6DAA175}" type="datetimeFigureOut">
              <a:rPr lang="es-CO" smtClean="0"/>
              <a:pPr/>
              <a:t>11/01/2017</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4029BD10-C6A8-42DE-89AB-968C48F13CC0}" type="slidenum">
              <a:rPr lang="es-CO" smtClean="0"/>
              <a:pPr/>
              <a:t>‹Nº›</a:t>
            </a:fld>
            <a:endParaRPr lang="es-CO"/>
          </a:p>
        </p:txBody>
      </p:sp>
    </p:spTree>
    <p:extLst>
      <p:ext uri="{BB962C8B-B14F-4D97-AF65-F5344CB8AC3E}">
        <p14:creationId xmlns:p14="http://schemas.microsoft.com/office/powerpoint/2010/main" val="38503193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B6420657-ED6A-4ECF-A1DE-55E2D6DAA175}" type="datetimeFigureOut">
              <a:rPr lang="es-CO" smtClean="0"/>
              <a:pPr/>
              <a:t>11/01/2017</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4029BD10-C6A8-42DE-89AB-968C48F13CC0}" type="slidenum">
              <a:rPr lang="es-CO" smtClean="0"/>
              <a:pPr/>
              <a:t>‹Nº›</a:t>
            </a:fld>
            <a:endParaRPr lang="es-CO"/>
          </a:p>
        </p:txBody>
      </p:sp>
    </p:spTree>
    <p:extLst>
      <p:ext uri="{BB962C8B-B14F-4D97-AF65-F5344CB8AC3E}">
        <p14:creationId xmlns:p14="http://schemas.microsoft.com/office/powerpoint/2010/main" val="18506315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752715" y="302802"/>
            <a:ext cx="2406015" cy="6451578"/>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534670" y="302802"/>
            <a:ext cx="7039822" cy="645157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B6420657-ED6A-4ECF-A1DE-55E2D6DAA175}" type="datetimeFigureOut">
              <a:rPr lang="es-CO" smtClean="0"/>
              <a:pPr/>
              <a:t>11/01/2017</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4029BD10-C6A8-42DE-89AB-968C48F13CC0}" type="slidenum">
              <a:rPr lang="es-CO" smtClean="0"/>
              <a:pPr/>
              <a:t>‹Nº›</a:t>
            </a:fld>
            <a:endParaRPr lang="es-CO"/>
          </a:p>
        </p:txBody>
      </p:sp>
    </p:spTree>
    <p:extLst>
      <p:ext uri="{BB962C8B-B14F-4D97-AF65-F5344CB8AC3E}">
        <p14:creationId xmlns:p14="http://schemas.microsoft.com/office/powerpoint/2010/main" val="766649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B6420657-ED6A-4ECF-A1DE-55E2D6DAA175}" type="datetimeFigureOut">
              <a:rPr lang="es-CO" smtClean="0"/>
              <a:pPr/>
              <a:t>11/01/2017</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4029BD10-C6A8-42DE-89AB-968C48F13CC0}" type="slidenum">
              <a:rPr lang="es-CO" smtClean="0"/>
              <a:pPr/>
              <a:t>‹Nº›</a:t>
            </a:fld>
            <a:endParaRPr lang="es-CO"/>
          </a:p>
        </p:txBody>
      </p:sp>
    </p:spTree>
    <p:extLst>
      <p:ext uri="{BB962C8B-B14F-4D97-AF65-F5344CB8AC3E}">
        <p14:creationId xmlns:p14="http://schemas.microsoft.com/office/powerpoint/2010/main" val="1044610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844705" y="4858812"/>
            <a:ext cx="9089390" cy="1501751"/>
          </a:xfrm>
        </p:spPr>
        <p:txBody>
          <a:bodyPr anchor="t"/>
          <a:lstStyle>
            <a:lvl1pPr algn="l">
              <a:defRPr sz="46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844705" y="3204786"/>
            <a:ext cx="9089390" cy="1654026"/>
          </a:xfrm>
        </p:spPr>
        <p:txBody>
          <a:bodyPr anchor="b"/>
          <a:lstStyle>
            <a:lvl1pPr marL="0" indent="0">
              <a:buNone/>
              <a:defRPr sz="2300">
                <a:solidFill>
                  <a:schemeClr val="tx1">
                    <a:tint val="75000"/>
                  </a:schemeClr>
                </a:solidFill>
              </a:defRPr>
            </a:lvl1pPr>
            <a:lvl2pPr marL="521528" indent="0">
              <a:buNone/>
              <a:defRPr sz="2100">
                <a:solidFill>
                  <a:schemeClr val="tx1">
                    <a:tint val="75000"/>
                  </a:schemeClr>
                </a:solidFill>
              </a:defRPr>
            </a:lvl2pPr>
            <a:lvl3pPr marL="1043056" indent="0">
              <a:buNone/>
              <a:defRPr sz="1800">
                <a:solidFill>
                  <a:schemeClr val="tx1">
                    <a:tint val="75000"/>
                  </a:schemeClr>
                </a:solidFill>
              </a:defRPr>
            </a:lvl3pPr>
            <a:lvl4pPr marL="1564584" indent="0">
              <a:buNone/>
              <a:defRPr sz="1600">
                <a:solidFill>
                  <a:schemeClr val="tx1">
                    <a:tint val="75000"/>
                  </a:schemeClr>
                </a:solidFill>
              </a:defRPr>
            </a:lvl4pPr>
            <a:lvl5pPr marL="2086112" indent="0">
              <a:buNone/>
              <a:defRPr sz="1600">
                <a:solidFill>
                  <a:schemeClr val="tx1">
                    <a:tint val="75000"/>
                  </a:schemeClr>
                </a:solidFill>
              </a:defRPr>
            </a:lvl5pPr>
            <a:lvl6pPr marL="2607640" indent="0">
              <a:buNone/>
              <a:defRPr sz="1600">
                <a:solidFill>
                  <a:schemeClr val="tx1">
                    <a:tint val="75000"/>
                  </a:schemeClr>
                </a:solidFill>
              </a:defRPr>
            </a:lvl6pPr>
            <a:lvl7pPr marL="3129168" indent="0">
              <a:buNone/>
              <a:defRPr sz="1600">
                <a:solidFill>
                  <a:schemeClr val="tx1">
                    <a:tint val="75000"/>
                  </a:schemeClr>
                </a:solidFill>
              </a:defRPr>
            </a:lvl7pPr>
            <a:lvl8pPr marL="3650696" indent="0">
              <a:buNone/>
              <a:defRPr sz="1600">
                <a:solidFill>
                  <a:schemeClr val="tx1">
                    <a:tint val="75000"/>
                  </a:schemeClr>
                </a:solidFill>
              </a:defRPr>
            </a:lvl8pPr>
            <a:lvl9pPr marL="4172224" indent="0">
              <a:buNone/>
              <a:defRPr sz="16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B6420657-ED6A-4ECF-A1DE-55E2D6DAA175}" type="datetimeFigureOut">
              <a:rPr lang="es-CO" smtClean="0"/>
              <a:pPr/>
              <a:t>11/01/2017</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4029BD10-C6A8-42DE-89AB-968C48F13CC0}" type="slidenum">
              <a:rPr lang="es-CO" smtClean="0"/>
              <a:pPr/>
              <a:t>‹Nº›</a:t>
            </a:fld>
            <a:endParaRPr lang="es-CO"/>
          </a:p>
        </p:txBody>
      </p:sp>
    </p:spTree>
    <p:extLst>
      <p:ext uri="{BB962C8B-B14F-4D97-AF65-F5344CB8AC3E}">
        <p14:creationId xmlns:p14="http://schemas.microsoft.com/office/powerpoint/2010/main" val="2594111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534670" y="1764295"/>
            <a:ext cx="4722918" cy="4990084"/>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5435812" y="1764295"/>
            <a:ext cx="4722918" cy="4990084"/>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fecha"/>
          <p:cNvSpPr>
            <a:spLocks noGrp="1"/>
          </p:cNvSpPr>
          <p:nvPr>
            <p:ph type="dt" sz="half" idx="10"/>
          </p:nvPr>
        </p:nvSpPr>
        <p:spPr/>
        <p:txBody>
          <a:bodyPr/>
          <a:lstStyle/>
          <a:p>
            <a:fld id="{B6420657-ED6A-4ECF-A1DE-55E2D6DAA175}" type="datetimeFigureOut">
              <a:rPr lang="es-CO" smtClean="0"/>
              <a:pPr/>
              <a:t>11/01/2017</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4029BD10-C6A8-42DE-89AB-968C48F13CC0}" type="slidenum">
              <a:rPr lang="es-CO" smtClean="0"/>
              <a:pPr/>
              <a:t>‹Nº›</a:t>
            </a:fld>
            <a:endParaRPr lang="es-CO"/>
          </a:p>
        </p:txBody>
      </p:sp>
    </p:spTree>
    <p:extLst>
      <p:ext uri="{BB962C8B-B14F-4D97-AF65-F5344CB8AC3E}">
        <p14:creationId xmlns:p14="http://schemas.microsoft.com/office/powerpoint/2010/main" val="1431923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534670" y="1692533"/>
            <a:ext cx="4724775" cy="705367"/>
          </a:xfrm>
        </p:spPr>
        <p:txBody>
          <a:bodyPr anchor="b"/>
          <a:lstStyle>
            <a:lvl1pPr marL="0" indent="0">
              <a:buNone/>
              <a:defRPr sz="2700" b="1"/>
            </a:lvl1pPr>
            <a:lvl2pPr marL="521528" indent="0">
              <a:buNone/>
              <a:defRPr sz="2300" b="1"/>
            </a:lvl2pPr>
            <a:lvl3pPr marL="1043056" indent="0">
              <a:buNone/>
              <a:defRPr sz="2100" b="1"/>
            </a:lvl3pPr>
            <a:lvl4pPr marL="1564584" indent="0">
              <a:buNone/>
              <a:defRPr sz="1800" b="1"/>
            </a:lvl4pPr>
            <a:lvl5pPr marL="2086112" indent="0">
              <a:buNone/>
              <a:defRPr sz="1800" b="1"/>
            </a:lvl5pPr>
            <a:lvl6pPr marL="2607640" indent="0">
              <a:buNone/>
              <a:defRPr sz="1800" b="1"/>
            </a:lvl6pPr>
            <a:lvl7pPr marL="3129168" indent="0">
              <a:buNone/>
              <a:defRPr sz="1800" b="1"/>
            </a:lvl7pPr>
            <a:lvl8pPr marL="3650696" indent="0">
              <a:buNone/>
              <a:defRPr sz="1800" b="1"/>
            </a:lvl8pPr>
            <a:lvl9pPr marL="4172224" indent="0">
              <a:buNone/>
              <a:defRPr sz="18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534670" y="2397901"/>
            <a:ext cx="4724775" cy="4356478"/>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5432099" y="1692533"/>
            <a:ext cx="4726631" cy="705367"/>
          </a:xfrm>
        </p:spPr>
        <p:txBody>
          <a:bodyPr anchor="b"/>
          <a:lstStyle>
            <a:lvl1pPr marL="0" indent="0">
              <a:buNone/>
              <a:defRPr sz="2700" b="1"/>
            </a:lvl1pPr>
            <a:lvl2pPr marL="521528" indent="0">
              <a:buNone/>
              <a:defRPr sz="2300" b="1"/>
            </a:lvl2pPr>
            <a:lvl3pPr marL="1043056" indent="0">
              <a:buNone/>
              <a:defRPr sz="2100" b="1"/>
            </a:lvl3pPr>
            <a:lvl4pPr marL="1564584" indent="0">
              <a:buNone/>
              <a:defRPr sz="1800" b="1"/>
            </a:lvl4pPr>
            <a:lvl5pPr marL="2086112" indent="0">
              <a:buNone/>
              <a:defRPr sz="1800" b="1"/>
            </a:lvl5pPr>
            <a:lvl6pPr marL="2607640" indent="0">
              <a:buNone/>
              <a:defRPr sz="1800" b="1"/>
            </a:lvl6pPr>
            <a:lvl7pPr marL="3129168" indent="0">
              <a:buNone/>
              <a:defRPr sz="1800" b="1"/>
            </a:lvl7pPr>
            <a:lvl8pPr marL="3650696" indent="0">
              <a:buNone/>
              <a:defRPr sz="1800" b="1"/>
            </a:lvl8pPr>
            <a:lvl9pPr marL="4172224" indent="0">
              <a:buNone/>
              <a:defRPr sz="18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5432099" y="2397901"/>
            <a:ext cx="4726631" cy="4356478"/>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6 Marcador de fecha"/>
          <p:cNvSpPr>
            <a:spLocks noGrp="1"/>
          </p:cNvSpPr>
          <p:nvPr>
            <p:ph type="dt" sz="half" idx="10"/>
          </p:nvPr>
        </p:nvSpPr>
        <p:spPr/>
        <p:txBody>
          <a:bodyPr/>
          <a:lstStyle/>
          <a:p>
            <a:fld id="{B6420657-ED6A-4ECF-A1DE-55E2D6DAA175}" type="datetimeFigureOut">
              <a:rPr lang="es-CO" smtClean="0"/>
              <a:pPr/>
              <a:t>11/01/2017</a:t>
            </a:fld>
            <a:endParaRPr lang="es-CO"/>
          </a:p>
        </p:txBody>
      </p:sp>
      <p:sp>
        <p:nvSpPr>
          <p:cNvPr id="8" name="7 Marcador de pie de página"/>
          <p:cNvSpPr>
            <a:spLocks noGrp="1"/>
          </p:cNvSpPr>
          <p:nvPr>
            <p:ph type="ftr" sz="quarter" idx="11"/>
          </p:nvPr>
        </p:nvSpPr>
        <p:spPr/>
        <p:txBody>
          <a:bodyPr/>
          <a:lstStyle/>
          <a:p>
            <a:endParaRPr lang="es-CO"/>
          </a:p>
        </p:txBody>
      </p:sp>
      <p:sp>
        <p:nvSpPr>
          <p:cNvPr id="9" name="8 Marcador de número de diapositiva"/>
          <p:cNvSpPr>
            <a:spLocks noGrp="1"/>
          </p:cNvSpPr>
          <p:nvPr>
            <p:ph type="sldNum" sz="quarter" idx="12"/>
          </p:nvPr>
        </p:nvSpPr>
        <p:spPr/>
        <p:txBody>
          <a:bodyPr/>
          <a:lstStyle/>
          <a:p>
            <a:fld id="{4029BD10-C6A8-42DE-89AB-968C48F13CC0}" type="slidenum">
              <a:rPr lang="es-CO" smtClean="0"/>
              <a:pPr/>
              <a:t>‹Nº›</a:t>
            </a:fld>
            <a:endParaRPr lang="es-CO"/>
          </a:p>
        </p:txBody>
      </p:sp>
    </p:spTree>
    <p:extLst>
      <p:ext uri="{BB962C8B-B14F-4D97-AF65-F5344CB8AC3E}">
        <p14:creationId xmlns:p14="http://schemas.microsoft.com/office/powerpoint/2010/main" val="319383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fecha"/>
          <p:cNvSpPr>
            <a:spLocks noGrp="1"/>
          </p:cNvSpPr>
          <p:nvPr>
            <p:ph type="dt" sz="half" idx="10"/>
          </p:nvPr>
        </p:nvSpPr>
        <p:spPr/>
        <p:txBody>
          <a:bodyPr/>
          <a:lstStyle/>
          <a:p>
            <a:fld id="{B6420657-ED6A-4ECF-A1DE-55E2D6DAA175}" type="datetimeFigureOut">
              <a:rPr lang="es-CO" smtClean="0"/>
              <a:pPr/>
              <a:t>11/01/2017</a:t>
            </a:fld>
            <a:endParaRPr lang="es-CO"/>
          </a:p>
        </p:txBody>
      </p:sp>
      <p:sp>
        <p:nvSpPr>
          <p:cNvPr id="4" name="3 Marcador de pie de página"/>
          <p:cNvSpPr>
            <a:spLocks noGrp="1"/>
          </p:cNvSpPr>
          <p:nvPr>
            <p:ph type="ftr" sz="quarter" idx="11"/>
          </p:nvPr>
        </p:nvSpPr>
        <p:spPr/>
        <p:txBody>
          <a:bodyPr/>
          <a:lstStyle/>
          <a:p>
            <a:endParaRPr lang="es-CO"/>
          </a:p>
        </p:txBody>
      </p:sp>
      <p:sp>
        <p:nvSpPr>
          <p:cNvPr id="5" name="4 Marcador de número de diapositiva"/>
          <p:cNvSpPr>
            <a:spLocks noGrp="1"/>
          </p:cNvSpPr>
          <p:nvPr>
            <p:ph type="sldNum" sz="quarter" idx="12"/>
          </p:nvPr>
        </p:nvSpPr>
        <p:spPr/>
        <p:txBody>
          <a:bodyPr/>
          <a:lstStyle/>
          <a:p>
            <a:fld id="{4029BD10-C6A8-42DE-89AB-968C48F13CC0}" type="slidenum">
              <a:rPr lang="es-CO" smtClean="0"/>
              <a:pPr/>
              <a:t>‹Nº›</a:t>
            </a:fld>
            <a:endParaRPr lang="es-CO"/>
          </a:p>
        </p:txBody>
      </p:sp>
    </p:spTree>
    <p:extLst>
      <p:ext uri="{BB962C8B-B14F-4D97-AF65-F5344CB8AC3E}">
        <p14:creationId xmlns:p14="http://schemas.microsoft.com/office/powerpoint/2010/main" val="957540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B6420657-ED6A-4ECF-A1DE-55E2D6DAA175}" type="datetimeFigureOut">
              <a:rPr lang="es-CO" smtClean="0"/>
              <a:pPr/>
              <a:t>11/01/2017</a:t>
            </a:fld>
            <a:endParaRPr lang="es-CO"/>
          </a:p>
        </p:txBody>
      </p:sp>
      <p:sp>
        <p:nvSpPr>
          <p:cNvPr id="3" name="2 Marcador de pie de página"/>
          <p:cNvSpPr>
            <a:spLocks noGrp="1"/>
          </p:cNvSpPr>
          <p:nvPr>
            <p:ph type="ftr" sz="quarter" idx="11"/>
          </p:nvPr>
        </p:nvSpPr>
        <p:spPr/>
        <p:txBody>
          <a:bodyPr/>
          <a:lstStyle/>
          <a:p>
            <a:endParaRPr lang="es-CO"/>
          </a:p>
        </p:txBody>
      </p:sp>
      <p:sp>
        <p:nvSpPr>
          <p:cNvPr id="4" name="3 Marcador de número de diapositiva"/>
          <p:cNvSpPr>
            <a:spLocks noGrp="1"/>
          </p:cNvSpPr>
          <p:nvPr>
            <p:ph type="sldNum" sz="quarter" idx="12"/>
          </p:nvPr>
        </p:nvSpPr>
        <p:spPr/>
        <p:txBody>
          <a:bodyPr/>
          <a:lstStyle/>
          <a:p>
            <a:fld id="{4029BD10-C6A8-42DE-89AB-968C48F13CC0}" type="slidenum">
              <a:rPr lang="es-CO" smtClean="0"/>
              <a:pPr/>
              <a:t>‹Nº›</a:t>
            </a:fld>
            <a:endParaRPr lang="es-CO"/>
          </a:p>
        </p:txBody>
      </p:sp>
    </p:spTree>
    <p:extLst>
      <p:ext uri="{BB962C8B-B14F-4D97-AF65-F5344CB8AC3E}">
        <p14:creationId xmlns:p14="http://schemas.microsoft.com/office/powerpoint/2010/main" val="1707255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34671" y="301050"/>
            <a:ext cx="3518055" cy="1281214"/>
          </a:xfrm>
        </p:spPr>
        <p:txBody>
          <a:bodyPr anchor="b"/>
          <a:lstStyle>
            <a:lvl1pPr algn="l">
              <a:defRPr sz="23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4180822" y="301051"/>
            <a:ext cx="5977908" cy="6453328"/>
          </a:xfrm>
        </p:spPr>
        <p:txBody>
          <a:bodyPr/>
          <a:lstStyle>
            <a:lvl1pPr>
              <a:defRPr sz="37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534671" y="1582265"/>
            <a:ext cx="3518055" cy="5172114"/>
          </a:xfrm>
        </p:spPr>
        <p:txBody>
          <a:bodyPr/>
          <a:lstStyle>
            <a:lvl1pPr marL="0" indent="0">
              <a:buNone/>
              <a:defRPr sz="1600"/>
            </a:lvl1pPr>
            <a:lvl2pPr marL="521528" indent="0">
              <a:buNone/>
              <a:defRPr sz="1400"/>
            </a:lvl2pPr>
            <a:lvl3pPr marL="1043056" indent="0">
              <a:buNone/>
              <a:defRPr sz="1100"/>
            </a:lvl3pPr>
            <a:lvl4pPr marL="1564584" indent="0">
              <a:buNone/>
              <a:defRPr sz="1000"/>
            </a:lvl4pPr>
            <a:lvl5pPr marL="2086112" indent="0">
              <a:buNone/>
              <a:defRPr sz="1000"/>
            </a:lvl5pPr>
            <a:lvl6pPr marL="2607640" indent="0">
              <a:buNone/>
              <a:defRPr sz="1000"/>
            </a:lvl6pPr>
            <a:lvl7pPr marL="3129168" indent="0">
              <a:buNone/>
              <a:defRPr sz="1000"/>
            </a:lvl7pPr>
            <a:lvl8pPr marL="3650696" indent="0">
              <a:buNone/>
              <a:defRPr sz="1000"/>
            </a:lvl8pPr>
            <a:lvl9pPr marL="4172224" indent="0">
              <a:buNone/>
              <a:defRPr sz="10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B6420657-ED6A-4ECF-A1DE-55E2D6DAA175}" type="datetimeFigureOut">
              <a:rPr lang="es-CO" smtClean="0"/>
              <a:pPr/>
              <a:t>11/01/2017</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4029BD10-C6A8-42DE-89AB-968C48F13CC0}" type="slidenum">
              <a:rPr lang="es-CO" smtClean="0"/>
              <a:pPr/>
              <a:t>‹Nº›</a:t>
            </a:fld>
            <a:endParaRPr lang="es-CO"/>
          </a:p>
        </p:txBody>
      </p:sp>
    </p:spTree>
    <p:extLst>
      <p:ext uri="{BB962C8B-B14F-4D97-AF65-F5344CB8AC3E}">
        <p14:creationId xmlns:p14="http://schemas.microsoft.com/office/powerpoint/2010/main" val="2465441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095981" y="5292884"/>
            <a:ext cx="6416040" cy="624855"/>
          </a:xfrm>
        </p:spPr>
        <p:txBody>
          <a:bodyPr anchor="b"/>
          <a:lstStyle>
            <a:lvl1pPr algn="l">
              <a:defRPr sz="23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2095981" y="675613"/>
            <a:ext cx="6416040" cy="4536758"/>
          </a:xfrm>
        </p:spPr>
        <p:txBody>
          <a:bodyPr/>
          <a:lstStyle>
            <a:lvl1pPr marL="0" indent="0">
              <a:buNone/>
              <a:defRPr sz="3700"/>
            </a:lvl1pPr>
            <a:lvl2pPr marL="521528" indent="0">
              <a:buNone/>
              <a:defRPr sz="3200"/>
            </a:lvl2pPr>
            <a:lvl3pPr marL="1043056" indent="0">
              <a:buNone/>
              <a:defRPr sz="2700"/>
            </a:lvl3pPr>
            <a:lvl4pPr marL="1564584" indent="0">
              <a:buNone/>
              <a:defRPr sz="2300"/>
            </a:lvl4pPr>
            <a:lvl5pPr marL="2086112" indent="0">
              <a:buNone/>
              <a:defRPr sz="2300"/>
            </a:lvl5pPr>
            <a:lvl6pPr marL="2607640" indent="0">
              <a:buNone/>
              <a:defRPr sz="2300"/>
            </a:lvl6pPr>
            <a:lvl7pPr marL="3129168" indent="0">
              <a:buNone/>
              <a:defRPr sz="2300"/>
            </a:lvl7pPr>
            <a:lvl8pPr marL="3650696" indent="0">
              <a:buNone/>
              <a:defRPr sz="2300"/>
            </a:lvl8pPr>
            <a:lvl9pPr marL="4172224" indent="0">
              <a:buNone/>
              <a:defRPr sz="2300"/>
            </a:lvl9pPr>
          </a:lstStyle>
          <a:p>
            <a:r>
              <a:rPr lang="es-ES" smtClean="0"/>
              <a:t>Haga clic en el icono para agregar una imagen</a:t>
            </a:r>
            <a:endParaRPr lang="es-CO"/>
          </a:p>
        </p:txBody>
      </p:sp>
      <p:sp>
        <p:nvSpPr>
          <p:cNvPr id="4" name="3 Marcador de texto"/>
          <p:cNvSpPr>
            <a:spLocks noGrp="1"/>
          </p:cNvSpPr>
          <p:nvPr>
            <p:ph type="body" sz="half" idx="2"/>
          </p:nvPr>
        </p:nvSpPr>
        <p:spPr>
          <a:xfrm>
            <a:off x="2095981" y="5917739"/>
            <a:ext cx="6416040" cy="887398"/>
          </a:xfrm>
        </p:spPr>
        <p:txBody>
          <a:bodyPr/>
          <a:lstStyle>
            <a:lvl1pPr marL="0" indent="0">
              <a:buNone/>
              <a:defRPr sz="1600"/>
            </a:lvl1pPr>
            <a:lvl2pPr marL="521528" indent="0">
              <a:buNone/>
              <a:defRPr sz="1400"/>
            </a:lvl2pPr>
            <a:lvl3pPr marL="1043056" indent="0">
              <a:buNone/>
              <a:defRPr sz="1100"/>
            </a:lvl3pPr>
            <a:lvl4pPr marL="1564584" indent="0">
              <a:buNone/>
              <a:defRPr sz="1000"/>
            </a:lvl4pPr>
            <a:lvl5pPr marL="2086112" indent="0">
              <a:buNone/>
              <a:defRPr sz="1000"/>
            </a:lvl5pPr>
            <a:lvl6pPr marL="2607640" indent="0">
              <a:buNone/>
              <a:defRPr sz="1000"/>
            </a:lvl6pPr>
            <a:lvl7pPr marL="3129168" indent="0">
              <a:buNone/>
              <a:defRPr sz="1000"/>
            </a:lvl7pPr>
            <a:lvl8pPr marL="3650696" indent="0">
              <a:buNone/>
              <a:defRPr sz="1000"/>
            </a:lvl8pPr>
            <a:lvl9pPr marL="4172224" indent="0">
              <a:buNone/>
              <a:defRPr sz="10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B6420657-ED6A-4ECF-A1DE-55E2D6DAA175}" type="datetimeFigureOut">
              <a:rPr lang="es-CO" smtClean="0"/>
              <a:pPr/>
              <a:t>11/01/2017</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4029BD10-C6A8-42DE-89AB-968C48F13CC0}" type="slidenum">
              <a:rPr lang="es-CO" smtClean="0"/>
              <a:pPr/>
              <a:t>‹Nº›</a:t>
            </a:fld>
            <a:endParaRPr lang="es-CO"/>
          </a:p>
        </p:txBody>
      </p:sp>
    </p:spTree>
    <p:extLst>
      <p:ext uri="{BB962C8B-B14F-4D97-AF65-F5344CB8AC3E}">
        <p14:creationId xmlns:p14="http://schemas.microsoft.com/office/powerpoint/2010/main" val="31869602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534670" y="302801"/>
            <a:ext cx="9624060" cy="1260211"/>
          </a:xfrm>
          <a:prstGeom prst="rect">
            <a:avLst/>
          </a:prstGeom>
        </p:spPr>
        <p:txBody>
          <a:bodyPr vert="horz" lIns="104306" tIns="52153" rIns="104306" bIns="52153" rtlCol="0" anchor="ctr">
            <a:normAutofit/>
          </a:body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534670" y="1764295"/>
            <a:ext cx="9624060" cy="4990084"/>
          </a:xfrm>
          <a:prstGeom prst="rect">
            <a:avLst/>
          </a:prstGeom>
        </p:spPr>
        <p:txBody>
          <a:bodyPr vert="horz" lIns="104306" tIns="52153" rIns="104306" bIns="52153"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2"/>
          </p:nvPr>
        </p:nvSpPr>
        <p:spPr>
          <a:xfrm>
            <a:off x="534670" y="7008171"/>
            <a:ext cx="2495127" cy="402567"/>
          </a:xfrm>
          <a:prstGeom prst="rect">
            <a:avLst/>
          </a:prstGeom>
        </p:spPr>
        <p:txBody>
          <a:bodyPr vert="horz" lIns="104306" tIns="52153" rIns="104306" bIns="52153" rtlCol="0" anchor="ctr"/>
          <a:lstStyle>
            <a:lvl1pPr algn="l">
              <a:defRPr sz="1400">
                <a:solidFill>
                  <a:schemeClr val="tx1">
                    <a:tint val="75000"/>
                  </a:schemeClr>
                </a:solidFill>
              </a:defRPr>
            </a:lvl1pPr>
          </a:lstStyle>
          <a:p>
            <a:fld id="{B6420657-ED6A-4ECF-A1DE-55E2D6DAA175}" type="datetimeFigureOut">
              <a:rPr lang="es-CO" smtClean="0"/>
              <a:pPr/>
              <a:t>11/01/2017</a:t>
            </a:fld>
            <a:endParaRPr lang="es-CO"/>
          </a:p>
        </p:txBody>
      </p:sp>
      <p:sp>
        <p:nvSpPr>
          <p:cNvPr id="5" name="4 Marcador de pie de página"/>
          <p:cNvSpPr>
            <a:spLocks noGrp="1"/>
          </p:cNvSpPr>
          <p:nvPr>
            <p:ph type="ftr" sz="quarter" idx="3"/>
          </p:nvPr>
        </p:nvSpPr>
        <p:spPr>
          <a:xfrm>
            <a:off x="3653579" y="7008171"/>
            <a:ext cx="3386243" cy="402567"/>
          </a:xfrm>
          <a:prstGeom prst="rect">
            <a:avLst/>
          </a:prstGeom>
        </p:spPr>
        <p:txBody>
          <a:bodyPr vert="horz" lIns="104306" tIns="52153" rIns="104306" bIns="52153" rtlCol="0" anchor="ctr"/>
          <a:lstStyle>
            <a:lvl1pPr algn="ctr">
              <a:defRPr sz="1400">
                <a:solidFill>
                  <a:schemeClr val="tx1">
                    <a:tint val="75000"/>
                  </a:schemeClr>
                </a:solidFill>
              </a:defRPr>
            </a:lvl1pPr>
          </a:lstStyle>
          <a:p>
            <a:endParaRPr lang="es-CO"/>
          </a:p>
        </p:txBody>
      </p:sp>
      <p:sp>
        <p:nvSpPr>
          <p:cNvPr id="6" name="5 Marcador de número de diapositiva"/>
          <p:cNvSpPr>
            <a:spLocks noGrp="1"/>
          </p:cNvSpPr>
          <p:nvPr>
            <p:ph type="sldNum" sz="quarter" idx="4"/>
          </p:nvPr>
        </p:nvSpPr>
        <p:spPr>
          <a:xfrm>
            <a:off x="7663603" y="7008171"/>
            <a:ext cx="2495127" cy="402567"/>
          </a:xfrm>
          <a:prstGeom prst="rect">
            <a:avLst/>
          </a:prstGeom>
        </p:spPr>
        <p:txBody>
          <a:bodyPr vert="horz" lIns="104306" tIns="52153" rIns="104306" bIns="52153" rtlCol="0" anchor="ctr"/>
          <a:lstStyle>
            <a:lvl1pPr algn="r">
              <a:defRPr sz="1400">
                <a:solidFill>
                  <a:schemeClr val="tx1">
                    <a:tint val="75000"/>
                  </a:schemeClr>
                </a:solidFill>
              </a:defRPr>
            </a:lvl1pPr>
          </a:lstStyle>
          <a:p>
            <a:fld id="{4029BD10-C6A8-42DE-89AB-968C48F13CC0}" type="slidenum">
              <a:rPr lang="es-CO" smtClean="0"/>
              <a:pPr/>
              <a:t>‹Nº›</a:t>
            </a:fld>
            <a:endParaRPr lang="es-CO"/>
          </a:p>
        </p:txBody>
      </p:sp>
    </p:spTree>
    <p:extLst>
      <p:ext uri="{BB962C8B-B14F-4D97-AF65-F5344CB8AC3E}">
        <p14:creationId xmlns:p14="http://schemas.microsoft.com/office/powerpoint/2010/main" val="23063870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43056" rtl="0" eaLnBrk="1" latinLnBrk="0" hangingPunct="1">
        <a:spcBef>
          <a:spcPct val="0"/>
        </a:spcBef>
        <a:buNone/>
        <a:defRPr sz="5000" kern="1200">
          <a:solidFill>
            <a:schemeClr val="tx1"/>
          </a:solidFill>
          <a:latin typeface="+mj-lt"/>
          <a:ea typeface="+mj-ea"/>
          <a:cs typeface="+mj-cs"/>
        </a:defRPr>
      </a:lvl1pPr>
    </p:titleStyle>
    <p:bodyStyle>
      <a:lvl1pPr marL="391146" indent="-391146" algn="l" defTabSz="1043056"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1pPr>
      <a:lvl2pPr marL="847483" indent="-325955" algn="l" defTabSz="1043056"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2pPr>
      <a:lvl3pPr marL="1303820" indent="-260764" algn="l" defTabSz="1043056"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3pPr>
      <a:lvl4pPr marL="1825348"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4pPr>
      <a:lvl5pPr marL="2346876"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5pPr>
      <a:lvl6pPr marL="2868404"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p:bodyStyle>
    <p:otherStyle>
      <a:defPPr>
        <a:defRPr lang="es-CO"/>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5.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a:xfrm>
            <a:off x="1458268" y="1749585"/>
            <a:ext cx="7772400" cy="1255711"/>
          </a:xfrm>
          <a:prstGeom prst="rect">
            <a:avLst/>
          </a:prstGeom>
        </p:spPr>
        <p:txBody>
          <a:bodyPr rtlCol="0">
            <a:normAutofit fontScale="90000" lnSpcReduction="20000"/>
          </a:bodyPr>
          <a:lstStyle>
            <a:lvl1pPr algn="ctr" defTabSz="1043056" rtl="0" eaLnBrk="1" latinLnBrk="0" hangingPunct="1">
              <a:spcBef>
                <a:spcPct val="0"/>
              </a:spcBef>
              <a:buNone/>
              <a:defRPr sz="5000" kern="1200">
                <a:solidFill>
                  <a:schemeClr val="tx1"/>
                </a:solidFill>
                <a:latin typeface="+mj-lt"/>
                <a:ea typeface="+mj-ea"/>
                <a:cs typeface="+mj-cs"/>
              </a:defRPr>
            </a:lvl1pPr>
          </a:lstStyle>
          <a:p>
            <a:pPr>
              <a:defRPr/>
            </a:pPr>
            <a:r>
              <a:rPr lang="es-ES" b="1" dirty="0" smtClean="0">
                <a:solidFill>
                  <a:srgbClr val="008000"/>
                </a:solidFill>
              </a:rPr>
              <a:t>Sistema General</a:t>
            </a:r>
            <a:br>
              <a:rPr lang="es-ES" b="1" dirty="0" smtClean="0">
                <a:solidFill>
                  <a:srgbClr val="008000"/>
                </a:solidFill>
              </a:rPr>
            </a:br>
            <a:r>
              <a:rPr lang="es-ES" b="1" dirty="0" smtClean="0">
                <a:solidFill>
                  <a:srgbClr val="008000"/>
                </a:solidFill>
              </a:rPr>
              <a:t>de Riesgos Laborales</a:t>
            </a:r>
            <a:endParaRPr lang="es-CO" b="1" dirty="0">
              <a:solidFill>
                <a:srgbClr val="008000"/>
              </a:solidFill>
            </a:endParaRPr>
          </a:p>
        </p:txBody>
      </p:sp>
      <p:sp>
        <p:nvSpPr>
          <p:cNvPr id="7" name="2 Subtítulo"/>
          <p:cNvSpPr txBox="1">
            <a:spLocks/>
          </p:cNvSpPr>
          <p:nvPr/>
        </p:nvSpPr>
        <p:spPr>
          <a:xfrm>
            <a:off x="1343789" y="4025882"/>
            <a:ext cx="8001358" cy="500066"/>
          </a:xfrm>
          <a:prstGeom prst="rect">
            <a:avLst/>
          </a:prstGeom>
        </p:spPr>
        <p:txBody>
          <a:bodyPr rtlCol="0">
            <a:noAutofit/>
          </a:bodyPr>
          <a:lstStyle>
            <a:lvl1pPr marL="391146" indent="-391146" algn="l" defTabSz="1043056"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1pPr>
            <a:lvl2pPr marL="847483" indent="-325955" algn="l" defTabSz="1043056"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2pPr>
            <a:lvl3pPr marL="1303820" indent="-260764" algn="l" defTabSz="1043056"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3pPr>
            <a:lvl4pPr marL="1825348"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4pPr>
            <a:lvl5pPr marL="2346876"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5pPr>
            <a:lvl6pPr marL="2868404"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a:defRPr/>
            </a:pPr>
            <a:r>
              <a:rPr lang="es-ES" sz="2400" b="1" dirty="0" smtClean="0"/>
              <a:t>Secretaría de Gestión Humana y Desarrollo Organizacional</a:t>
            </a:r>
            <a:endParaRPr lang="es-CO" sz="2400" b="1" dirty="0"/>
          </a:p>
        </p:txBody>
      </p:sp>
    </p:spTree>
    <p:extLst>
      <p:ext uri="{BB962C8B-B14F-4D97-AF65-F5344CB8AC3E}">
        <p14:creationId xmlns:p14="http://schemas.microsoft.com/office/powerpoint/2010/main" val="38332230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3 Marcador de contenido"/>
          <p:cNvSpPr txBox="1">
            <a:spLocks/>
          </p:cNvSpPr>
          <p:nvPr/>
        </p:nvSpPr>
        <p:spPr>
          <a:xfrm>
            <a:off x="1674292" y="2268463"/>
            <a:ext cx="6286500" cy="3482975"/>
          </a:xfrm>
          <a:prstGeom prst="rect">
            <a:avLst/>
          </a:prstGeom>
        </p:spPr>
        <p:txBody>
          <a:bodyPr rtlCol="0">
            <a:normAutofit fontScale="62500" lnSpcReduction="20000"/>
          </a:bodyPr>
          <a:lstStyle>
            <a:lvl1pPr marL="391146" indent="-391146" algn="l" defTabSz="1043056"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1pPr>
            <a:lvl2pPr marL="847483" indent="-325955" algn="l" defTabSz="1043056"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2pPr>
            <a:lvl3pPr marL="1303820" indent="-260764" algn="l" defTabSz="1043056"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3pPr>
            <a:lvl4pPr marL="1825348"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4pPr>
            <a:lvl5pPr marL="2346876"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5pPr>
            <a:lvl6pPr marL="2868404"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algn="just">
              <a:lnSpc>
                <a:spcPct val="90000"/>
              </a:lnSpc>
              <a:defRPr/>
            </a:pPr>
            <a:r>
              <a:rPr lang="es-CO" dirty="0" smtClean="0"/>
              <a:t>Busque atención médica.</a:t>
            </a:r>
          </a:p>
          <a:p>
            <a:pPr algn="just">
              <a:lnSpc>
                <a:spcPct val="90000"/>
              </a:lnSpc>
              <a:defRPr/>
            </a:pPr>
            <a:endParaRPr lang="es-CO" dirty="0" smtClean="0"/>
          </a:p>
          <a:p>
            <a:pPr algn="just">
              <a:lnSpc>
                <a:spcPct val="90000"/>
              </a:lnSpc>
              <a:defRPr/>
            </a:pPr>
            <a:r>
              <a:rPr lang="es-CO" dirty="0" smtClean="0"/>
              <a:t>Reporte a la ARL COLMENA.</a:t>
            </a:r>
          </a:p>
          <a:p>
            <a:pPr algn="just">
              <a:lnSpc>
                <a:spcPct val="90000"/>
              </a:lnSpc>
              <a:buFont typeface="Arial" panose="020B0604020202020204" pitchFamily="34" charset="0"/>
              <a:buNone/>
              <a:defRPr/>
            </a:pPr>
            <a:r>
              <a:rPr lang="es-CO" dirty="0" smtClean="0"/>
              <a:t>	Teléfonos </a:t>
            </a:r>
            <a:r>
              <a:rPr lang="es-CO" b="1" dirty="0" smtClean="0">
                <a:solidFill>
                  <a:srgbClr val="23D338"/>
                </a:solidFill>
              </a:rPr>
              <a:t>444 9096– 018000 919667</a:t>
            </a:r>
          </a:p>
          <a:p>
            <a:pPr algn="just">
              <a:lnSpc>
                <a:spcPct val="90000"/>
              </a:lnSpc>
              <a:defRPr/>
            </a:pPr>
            <a:endParaRPr lang="es-CO" dirty="0" smtClean="0">
              <a:solidFill>
                <a:srgbClr val="0000FF"/>
              </a:solidFill>
            </a:endParaRPr>
          </a:p>
          <a:p>
            <a:pPr algn="just">
              <a:lnSpc>
                <a:spcPct val="90000"/>
              </a:lnSpc>
              <a:defRPr/>
            </a:pPr>
            <a:r>
              <a:rPr lang="es-CO" dirty="0" smtClean="0"/>
              <a:t>Avise a Seguridad y Salud en el Trabajo .</a:t>
            </a:r>
          </a:p>
          <a:p>
            <a:pPr algn="just">
              <a:lnSpc>
                <a:spcPct val="90000"/>
              </a:lnSpc>
              <a:buFont typeface="Arial" panose="020B0604020202020204" pitchFamily="34" charset="0"/>
              <a:buNone/>
              <a:defRPr/>
            </a:pPr>
            <a:r>
              <a:rPr lang="es-CO" dirty="0" smtClean="0"/>
              <a:t>	Teléfonos  </a:t>
            </a:r>
            <a:r>
              <a:rPr lang="es-CO" b="1" dirty="0" smtClean="0">
                <a:solidFill>
                  <a:srgbClr val="23D338"/>
                </a:solidFill>
              </a:rPr>
              <a:t>383 8260-383 8257-383 8262</a:t>
            </a:r>
          </a:p>
          <a:p>
            <a:pPr algn="just">
              <a:lnSpc>
                <a:spcPct val="90000"/>
              </a:lnSpc>
              <a:defRPr/>
            </a:pPr>
            <a:endParaRPr lang="es-ES" dirty="0" smtClean="0"/>
          </a:p>
          <a:p>
            <a:pPr algn="just">
              <a:lnSpc>
                <a:spcPct val="90000"/>
              </a:lnSpc>
              <a:defRPr/>
            </a:pPr>
            <a:r>
              <a:rPr lang="es-CO" dirty="0" smtClean="0"/>
              <a:t>Entregue copia de la incapacidad a su jefe y lleve la  original y copia a Seguridad y Salud en el Trabajo en las próximas 72 horas.</a:t>
            </a:r>
            <a:endParaRPr lang="es-CO" dirty="0"/>
          </a:p>
        </p:txBody>
      </p:sp>
      <p:sp>
        <p:nvSpPr>
          <p:cNvPr id="14" name="2 Título"/>
          <p:cNvSpPr txBox="1">
            <a:spLocks/>
          </p:cNvSpPr>
          <p:nvPr/>
        </p:nvSpPr>
        <p:spPr>
          <a:xfrm>
            <a:off x="1242244" y="612279"/>
            <a:ext cx="8229600" cy="857256"/>
          </a:xfrm>
          <a:prstGeom prst="rect">
            <a:avLst/>
          </a:prstGeom>
        </p:spPr>
        <p:txBody>
          <a:bodyPr rtlCol="0">
            <a:normAutofit/>
          </a:bodyPr>
          <a:lstStyle>
            <a:lvl1pPr algn="ctr" defTabSz="1043056" rtl="0" eaLnBrk="1" latinLnBrk="0" hangingPunct="1">
              <a:spcBef>
                <a:spcPct val="0"/>
              </a:spcBef>
              <a:buNone/>
              <a:defRPr sz="5000" kern="1200">
                <a:solidFill>
                  <a:schemeClr val="tx1"/>
                </a:solidFill>
                <a:latin typeface="+mj-lt"/>
                <a:ea typeface="+mj-ea"/>
                <a:cs typeface="+mj-cs"/>
              </a:defRPr>
            </a:lvl1pPr>
          </a:lstStyle>
          <a:p>
            <a:pPr>
              <a:defRPr/>
            </a:pPr>
            <a:r>
              <a:rPr lang="es-ES" dirty="0" smtClean="0"/>
              <a:t>¿Qué hacer en caso de ATEP?</a:t>
            </a:r>
            <a:endParaRPr lang="es-CO" dirty="0"/>
          </a:p>
        </p:txBody>
      </p:sp>
    </p:spTree>
    <p:extLst>
      <p:ext uri="{BB962C8B-B14F-4D97-AF65-F5344CB8AC3E}">
        <p14:creationId xmlns:p14="http://schemas.microsoft.com/office/powerpoint/2010/main" val="35661127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2 Título"/>
          <p:cNvSpPr txBox="1">
            <a:spLocks/>
          </p:cNvSpPr>
          <p:nvPr/>
        </p:nvSpPr>
        <p:spPr>
          <a:xfrm>
            <a:off x="1170236" y="383256"/>
            <a:ext cx="8229600" cy="857256"/>
          </a:xfrm>
          <a:prstGeom prst="rect">
            <a:avLst/>
          </a:prstGeom>
        </p:spPr>
        <p:txBody>
          <a:bodyPr rtlCol="0">
            <a:normAutofit/>
          </a:bodyPr>
          <a:lstStyle>
            <a:lvl1pPr algn="ctr" defTabSz="1043056" rtl="0" eaLnBrk="1" latinLnBrk="0" hangingPunct="1">
              <a:spcBef>
                <a:spcPct val="0"/>
              </a:spcBef>
              <a:buNone/>
              <a:defRPr sz="5000" kern="1200">
                <a:solidFill>
                  <a:schemeClr val="tx1"/>
                </a:solidFill>
                <a:latin typeface="+mj-lt"/>
                <a:ea typeface="+mj-ea"/>
                <a:cs typeface="+mj-cs"/>
              </a:defRPr>
            </a:lvl1pPr>
          </a:lstStyle>
          <a:p>
            <a:pPr>
              <a:defRPr/>
            </a:pPr>
            <a:r>
              <a:rPr lang="es-ES" dirty="0" smtClean="0"/>
              <a:t>Incapacidad y pensión</a:t>
            </a:r>
            <a:endParaRPr lang="es-CO" dirty="0"/>
          </a:p>
        </p:txBody>
      </p:sp>
      <p:graphicFrame>
        <p:nvGraphicFramePr>
          <p:cNvPr id="8" name="7 Diagrama"/>
          <p:cNvGraphicFramePr/>
          <p:nvPr>
            <p:extLst>
              <p:ext uri="{D42A27DB-BD31-4B8C-83A1-F6EECF244321}">
                <p14:modId xmlns:p14="http://schemas.microsoft.com/office/powerpoint/2010/main" val="3916175580"/>
              </p:ext>
            </p:extLst>
          </p:nvPr>
        </p:nvGraphicFramePr>
        <p:xfrm>
          <a:off x="1458268" y="1836415"/>
          <a:ext cx="8048724" cy="40322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18269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 Título"/>
          <p:cNvSpPr txBox="1">
            <a:spLocks/>
          </p:cNvSpPr>
          <p:nvPr/>
        </p:nvSpPr>
        <p:spPr>
          <a:xfrm>
            <a:off x="1087884" y="357166"/>
            <a:ext cx="8229600" cy="857256"/>
          </a:xfrm>
          <a:prstGeom prst="rect">
            <a:avLst/>
          </a:prstGeom>
        </p:spPr>
        <p:txBody>
          <a:bodyPr rtlCol="0">
            <a:normAutofit/>
          </a:bodyPr>
          <a:lstStyle>
            <a:lvl1pPr algn="ctr" defTabSz="1043056" rtl="0" eaLnBrk="1" latinLnBrk="0" hangingPunct="1">
              <a:spcBef>
                <a:spcPct val="0"/>
              </a:spcBef>
              <a:buNone/>
              <a:defRPr sz="5000" kern="1200">
                <a:solidFill>
                  <a:schemeClr val="tx1"/>
                </a:solidFill>
                <a:latin typeface="+mj-lt"/>
                <a:ea typeface="+mj-ea"/>
                <a:cs typeface="+mj-cs"/>
              </a:defRPr>
            </a:lvl1pPr>
          </a:lstStyle>
          <a:p>
            <a:pPr>
              <a:defRPr/>
            </a:pPr>
            <a:r>
              <a:rPr lang="es-ES" dirty="0" smtClean="0"/>
              <a:t>Afiliados al S.G.R.L</a:t>
            </a:r>
            <a:endParaRPr lang="es-CO" dirty="0"/>
          </a:p>
        </p:txBody>
      </p:sp>
      <p:graphicFrame>
        <p:nvGraphicFramePr>
          <p:cNvPr id="8" name="7 Diagrama"/>
          <p:cNvGraphicFramePr/>
          <p:nvPr>
            <p:extLst>
              <p:ext uri="{D42A27DB-BD31-4B8C-83A1-F6EECF244321}">
                <p14:modId xmlns:p14="http://schemas.microsoft.com/office/powerpoint/2010/main" val="3637975805"/>
              </p:ext>
            </p:extLst>
          </p:nvPr>
        </p:nvGraphicFramePr>
        <p:xfrm>
          <a:off x="1892702" y="1692399"/>
          <a:ext cx="6619964" cy="4000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8 Rectángulo"/>
          <p:cNvSpPr/>
          <p:nvPr/>
        </p:nvSpPr>
        <p:spPr>
          <a:xfrm>
            <a:off x="2034332" y="5932202"/>
            <a:ext cx="6336704" cy="369332"/>
          </a:xfrm>
          <a:prstGeom prst="rect">
            <a:avLst/>
          </a:prstGeom>
        </p:spPr>
        <p:txBody>
          <a:bodyPr wrap="square">
            <a:spAutoFit/>
          </a:bodyPr>
          <a:lstStyle/>
          <a:p>
            <a:pPr lvl="0"/>
            <a:r>
              <a:rPr lang="es-ES" dirty="0" smtClean="0"/>
              <a:t>(Ley 1562 de 2012 Articulo 2 ) – (Decreto 0723 de 2013)</a:t>
            </a:r>
            <a:endParaRPr lang="es-CO" dirty="0"/>
          </a:p>
        </p:txBody>
      </p:sp>
    </p:spTree>
    <p:extLst>
      <p:ext uri="{BB962C8B-B14F-4D97-AF65-F5344CB8AC3E}">
        <p14:creationId xmlns:p14="http://schemas.microsoft.com/office/powerpoint/2010/main" val="479679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ChangeArrowheads="1"/>
          </p:cNvSpPr>
          <p:nvPr/>
        </p:nvSpPr>
        <p:spPr bwMode="auto">
          <a:xfrm>
            <a:off x="2411760" y="540271"/>
            <a:ext cx="5616575" cy="625475"/>
          </a:xfrm>
          <a:prstGeom prst="rect">
            <a:avLst/>
          </a:prstGeom>
          <a:noFill/>
          <a:ln w="9525" algn="ctr">
            <a:noFill/>
            <a:miter lim="800000"/>
            <a:headEnd/>
            <a:tailEnd/>
          </a:ln>
        </p:spPr>
        <p:txBody>
          <a:bodyPr anchor="ctr"/>
          <a:lstStyle/>
          <a:p>
            <a:pPr algn="ctr"/>
            <a:r>
              <a:rPr lang="es-CO" sz="3800" b="1" dirty="0">
                <a:solidFill>
                  <a:srgbClr val="008000"/>
                </a:solidFill>
                <a:cs typeface="Arial" pitchFamily="34" charset="0"/>
              </a:rPr>
              <a:t>PRESTACIONES</a:t>
            </a:r>
            <a:endParaRPr lang="es-ES" sz="3800" b="1" dirty="0">
              <a:solidFill>
                <a:srgbClr val="008000"/>
              </a:solidFill>
              <a:cs typeface="Arial" pitchFamily="34" charset="0"/>
            </a:endParaRPr>
          </a:p>
        </p:txBody>
      </p:sp>
      <p:grpSp>
        <p:nvGrpSpPr>
          <p:cNvPr id="30" name="29 Grupo"/>
          <p:cNvGrpSpPr/>
          <p:nvPr/>
        </p:nvGrpSpPr>
        <p:grpSpPr>
          <a:xfrm>
            <a:off x="935384" y="1803797"/>
            <a:ext cx="8569325" cy="3713163"/>
            <a:chOff x="324197" y="2276872"/>
            <a:chExt cx="8569325" cy="3713163"/>
          </a:xfrm>
        </p:grpSpPr>
        <p:sp>
          <p:nvSpPr>
            <p:cNvPr id="8" name="AutoShape 3" descr="Papel seda azul"/>
            <p:cNvSpPr>
              <a:spLocks noChangeArrowheads="1"/>
            </p:cNvSpPr>
            <p:nvPr/>
          </p:nvSpPr>
          <p:spPr bwMode="auto">
            <a:xfrm>
              <a:off x="3134072" y="3499247"/>
              <a:ext cx="431800" cy="288925"/>
            </a:xfrm>
            <a:prstGeom prst="downArrow">
              <a:avLst>
                <a:gd name="adj1" fmla="val 50000"/>
                <a:gd name="adj2" fmla="val 25000"/>
              </a:avLst>
            </a:prstGeom>
            <a:blipFill dpi="0" rotWithShape="1">
              <a:blip r:embed="rId2" cstate="print"/>
              <a:srcRect/>
              <a:tile tx="0" ty="0" sx="100000" sy="100000" flip="none" algn="tl"/>
            </a:blipFill>
            <a:ln w="9525">
              <a:solidFill>
                <a:schemeClr val="tx1"/>
              </a:solidFill>
              <a:miter lim="800000"/>
              <a:headEnd/>
              <a:tailEnd/>
            </a:ln>
          </p:spPr>
          <p:txBody>
            <a:bodyPr wrap="none" anchor="ctr"/>
            <a:lstStyle/>
            <a:p>
              <a:endParaRPr lang="es-ES"/>
            </a:p>
          </p:txBody>
        </p:sp>
        <p:sp>
          <p:nvSpPr>
            <p:cNvPr id="9" name="Text Box 4"/>
            <p:cNvSpPr txBox="1">
              <a:spLocks noChangeArrowheads="1"/>
            </p:cNvSpPr>
            <p:nvPr/>
          </p:nvSpPr>
          <p:spPr bwMode="auto">
            <a:xfrm>
              <a:off x="1476722" y="2708672"/>
              <a:ext cx="2016125" cy="701675"/>
            </a:xfrm>
            <a:prstGeom prst="rect">
              <a:avLst/>
            </a:prstGeom>
            <a:gradFill rotWithShape="1">
              <a:gsLst>
                <a:gs pos="0">
                  <a:srgbClr val="CCECFF">
                    <a:gamma/>
                    <a:shade val="46275"/>
                    <a:invGamma/>
                  </a:srgbClr>
                </a:gs>
                <a:gs pos="50000">
                  <a:srgbClr val="CCECFF"/>
                </a:gs>
                <a:gs pos="100000">
                  <a:srgbClr val="CCECFF">
                    <a:gamma/>
                    <a:shade val="46275"/>
                    <a:invGamma/>
                  </a:srgbClr>
                </a:gs>
              </a:gsLst>
              <a:lin ang="5400000" scaled="1"/>
            </a:gradFill>
            <a:ln w="38100" cmpd="dbl">
              <a:solidFill>
                <a:srgbClr val="000086"/>
              </a:solidFill>
              <a:miter lim="800000"/>
              <a:headEnd/>
              <a:tailEnd/>
            </a:ln>
            <a:effectLst>
              <a:outerShdw dist="107763" dir="13500000" algn="ctr" rotWithShape="0">
                <a:schemeClr val="hlink"/>
              </a:outerShdw>
            </a:effectLst>
          </p:spPr>
          <p:txBody>
            <a:bodyPr>
              <a:spAutoFit/>
            </a:bodyPr>
            <a:lstStyle/>
            <a:p>
              <a:pPr algn="ctr">
                <a:spcBef>
                  <a:spcPct val="50000"/>
                </a:spcBef>
                <a:defRPr/>
              </a:pPr>
              <a:r>
                <a:rPr lang="es-ES" sz="1500" b="1">
                  <a:latin typeface="Arial Unicode MS" pitchFamily="34" charset="-128"/>
                  <a:cs typeface="Arial" charset="0"/>
                </a:rPr>
                <a:t>ASISTENCIALES</a:t>
              </a:r>
            </a:p>
            <a:p>
              <a:pPr algn="ctr">
                <a:spcBef>
                  <a:spcPct val="50000"/>
                </a:spcBef>
                <a:defRPr/>
              </a:pPr>
              <a:r>
                <a:rPr lang="es-ES" sz="1500" b="1">
                  <a:latin typeface="Arial Unicode MS" pitchFamily="34" charset="-128"/>
                  <a:cs typeface="Arial" charset="0"/>
                </a:rPr>
                <a:t>Art. 5 D. 1295/94</a:t>
              </a:r>
            </a:p>
          </p:txBody>
        </p:sp>
        <p:sp>
          <p:nvSpPr>
            <p:cNvPr id="10" name="Text Box 5"/>
            <p:cNvSpPr txBox="1">
              <a:spLocks noChangeArrowheads="1"/>
            </p:cNvSpPr>
            <p:nvPr/>
          </p:nvSpPr>
          <p:spPr bwMode="auto">
            <a:xfrm>
              <a:off x="5796310" y="2708672"/>
              <a:ext cx="2016125" cy="671513"/>
            </a:xfrm>
            <a:prstGeom prst="rect">
              <a:avLst/>
            </a:prstGeom>
            <a:gradFill rotWithShape="1">
              <a:gsLst>
                <a:gs pos="0">
                  <a:srgbClr val="CCECFF">
                    <a:gamma/>
                    <a:shade val="46275"/>
                    <a:invGamma/>
                  </a:srgbClr>
                </a:gs>
                <a:gs pos="50000">
                  <a:srgbClr val="CCECFF"/>
                </a:gs>
                <a:gs pos="100000">
                  <a:srgbClr val="CCECFF">
                    <a:gamma/>
                    <a:shade val="46275"/>
                    <a:invGamma/>
                  </a:srgbClr>
                </a:gs>
              </a:gsLst>
              <a:lin ang="5400000" scaled="1"/>
            </a:gradFill>
            <a:ln w="38100" cmpd="dbl">
              <a:solidFill>
                <a:srgbClr val="000086"/>
              </a:solidFill>
              <a:miter lim="800000"/>
              <a:headEnd/>
              <a:tailEnd/>
            </a:ln>
            <a:effectLst>
              <a:outerShdw dist="107763" dir="13500000" algn="ctr" rotWithShape="0">
                <a:schemeClr val="hlink"/>
              </a:outerShdw>
            </a:effectLst>
          </p:spPr>
          <p:txBody>
            <a:bodyPr>
              <a:spAutoFit/>
            </a:bodyPr>
            <a:lstStyle/>
            <a:p>
              <a:pPr algn="ctr">
                <a:spcBef>
                  <a:spcPct val="50000"/>
                </a:spcBef>
                <a:defRPr/>
              </a:pPr>
              <a:endParaRPr lang="es-ES" sz="400" b="1">
                <a:latin typeface="Arial Unicode MS" pitchFamily="34" charset="-128"/>
                <a:cs typeface="Arial" charset="0"/>
              </a:endParaRPr>
            </a:p>
            <a:p>
              <a:pPr algn="ctr">
                <a:spcBef>
                  <a:spcPct val="50000"/>
                </a:spcBef>
                <a:defRPr/>
              </a:pPr>
              <a:r>
                <a:rPr lang="es-ES" sz="1500" b="1">
                  <a:latin typeface="Arial Unicode MS" pitchFamily="34" charset="-128"/>
                  <a:cs typeface="Arial" charset="0"/>
                </a:rPr>
                <a:t>ECONOMICAS</a:t>
              </a:r>
            </a:p>
            <a:p>
              <a:pPr algn="ctr">
                <a:spcBef>
                  <a:spcPct val="50000"/>
                </a:spcBef>
                <a:defRPr/>
              </a:pPr>
              <a:endParaRPr lang="es-ES" sz="600" b="1">
                <a:latin typeface="Arial Unicode MS" pitchFamily="34" charset="-128"/>
                <a:cs typeface="Arial" charset="0"/>
              </a:endParaRPr>
            </a:p>
          </p:txBody>
        </p:sp>
        <p:sp>
          <p:nvSpPr>
            <p:cNvPr id="11" name="AutoShape 6" descr="Papel seda azul"/>
            <p:cNvSpPr>
              <a:spLocks noChangeArrowheads="1"/>
            </p:cNvSpPr>
            <p:nvPr/>
          </p:nvSpPr>
          <p:spPr bwMode="auto">
            <a:xfrm>
              <a:off x="1403697" y="3499247"/>
              <a:ext cx="431800" cy="288925"/>
            </a:xfrm>
            <a:prstGeom prst="downArrow">
              <a:avLst>
                <a:gd name="adj1" fmla="val 50000"/>
                <a:gd name="adj2" fmla="val 25000"/>
              </a:avLst>
            </a:prstGeom>
            <a:blipFill dpi="0" rotWithShape="1">
              <a:blip r:embed="rId2" cstate="print"/>
              <a:srcRect/>
              <a:tile tx="0" ty="0" sx="100000" sy="100000" flip="none" algn="tl"/>
            </a:blipFill>
            <a:ln w="9525">
              <a:solidFill>
                <a:schemeClr val="tx1"/>
              </a:solidFill>
              <a:miter lim="800000"/>
              <a:headEnd/>
              <a:tailEnd/>
            </a:ln>
          </p:spPr>
          <p:txBody>
            <a:bodyPr wrap="none" anchor="ctr"/>
            <a:lstStyle/>
            <a:p>
              <a:endParaRPr lang="es-ES"/>
            </a:p>
          </p:txBody>
        </p:sp>
        <p:sp>
          <p:nvSpPr>
            <p:cNvPr id="12" name="AutoShape 7" descr="Papel seda azul"/>
            <p:cNvSpPr>
              <a:spLocks noChangeArrowheads="1"/>
            </p:cNvSpPr>
            <p:nvPr/>
          </p:nvSpPr>
          <p:spPr bwMode="auto">
            <a:xfrm>
              <a:off x="5726460" y="3499247"/>
              <a:ext cx="431800" cy="288925"/>
            </a:xfrm>
            <a:prstGeom prst="downArrow">
              <a:avLst>
                <a:gd name="adj1" fmla="val 50000"/>
                <a:gd name="adj2" fmla="val 25000"/>
              </a:avLst>
            </a:prstGeom>
            <a:blipFill dpi="0" rotWithShape="1">
              <a:blip r:embed="rId2" cstate="print"/>
              <a:srcRect/>
              <a:tile tx="0" ty="0" sx="100000" sy="100000" flip="none" algn="tl"/>
            </a:blipFill>
            <a:ln w="9525">
              <a:solidFill>
                <a:schemeClr val="tx1"/>
              </a:solidFill>
              <a:miter lim="800000"/>
              <a:headEnd/>
              <a:tailEnd/>
            </a:ln>
          </p:spPr>
          <p:txBody>
            <a:bodyPr wrap="none" anchor="ctr"/>
            <a:lstStyle/>
            <a:p>
              <a:endParaRPr lang="es-ES"/>
            </a:p>
          </p:txBody>
        </p:sp>
        <p:sp>
          <p:nvSpPr>
            <p:cNvPr id="13" name="AutoShape 8" descr="Papel seda azul"/>
            <p:cNvSpPr>
              <a:spLocks noChangeArrowheads="1"/>
            </p:cNvSpPr>
            <p:nvPr/>
          </p:nvSpPr>
          <p:spPr bwMode="auto">
            <a:xfrm>
              <a:off x="7452072" y="3499247"/>
              <a:ext cx="431800" cy="288925"/>
            </a:xfrm>
            <a:prstGeom prst="downArrow">
              <a:avLst>
                <a:gd name="adj1" fmla="val 50000"/>
                <a:gd name="adj2" fmla="val 25000"/>
              </a:avLst>
            </a:prstGeom>
            <a:blipFill dpi="0" rotWithShape="1">
              <a:blip r:embed="rId2" cstate="print"/>
              <a:srcRect/>
              <a:tile tx="0" ty="0" sx="100000" sy="100000" flip="none" algn="tl"/>
            </a:blipFill>
            <a:ln w="9525">
              <a:solidFill>
                <a:schemeClr val="tx1"/>
              </a:solidFill>
              <a:miter lim="800000"/>
              <a:headEnd/>
              <a:tailEnd/>
            </a:ln>
          </p:spPr>
          <p:txBody>
            <a:bodyPr wrap="none" anchor="ctr"/>
            <a:lstStyle/>
            <a:p>
              <a:endParaRPr lang="es-ES"/>
            </a:p>
          </p:txBody>
        </p:sp>
        <p:sp>
          <p:nvSpPr>
            <p:cNvPr id="14" name="AutoShape 9" descr="Papel seda azul"/>
            <p:cNvSpPr>
              <a:spLocks noChangeArrowheads="1"/>
            </p:cNvSpPr>
            <p:nvPr/>
          </p:nvSpPr>
          <p:spPr bwMode="auto">
            <a:xfrm>
              <a:off x="2268885" y="2348310"/>
              <a:ext cx="431800" cy="217487"/>
            </a:xfrm>
            <a:prstGeom prst="downArrow">
              <a:avLst>
                <a:gd name="adj1" fmla="val 50000"/>
                <a:gd name="adj2" fmla="val 25000"/>
              </a:avLst>
            </a:prstGeom>
            <a:blipFill dpi="0" rotWithShape="1">
              <a:blip r:embed="rId2" cstate="print"/>
              <a:srcRect/>
              <a:tile tx="0" ty="0" sx="100000" sy="100000" flip="none" algn="tl"/>
            </a:blipFill>
            <a:ln w="9525">
              <a:solidFill>
                <a:schemeClr val="tx1"/>
              </a:solidFill>
              <a:miter lim="800000"/>
              <a:headEnd/>
              <a:tailEnd/>
            </a:ln>
          </p:spPr>
          <p:txBody>
            <a:bodyPr wrap="none" anchor="ctr"/>
            <a:lstStyle/>
            <a:p>
              <a:endParaRPr lang="es-ES"/>
            </a:p>
          </p:txBody>
        </p:sp>
        <p:sp>
          <p:nvSpPr>
            <p:cNvPr id="15" name="AutoShape 10" descr="Papel seda azul"/>
            <p:cNvSpPr>
              <a:spLocks noChangeArrowheads="1"/>
            </p:cNvSpPr>
            <p:nvPr/>
          </p:nvSpPr>
          <p:spPr bwMode="auto">
            <a:xfrm>
              <a:off x="6517035" y="2348310"/>
              <a:ext cx="431800" cy="217487"/>
            </a:xfrm>
            <a:prstGeom prst="downArrow">
              <a:avLst>
                <a:gd name="adj1" fmla="val 50000"/>
                <a:gd name="adj2" fmla="val 25000"/>
              </a:avLst>
            </a:prstGeom>
            <a:blipFill dpi="0" rotWithShape="1">
              <a:blip r:embed="rId2" cstate="print"/>
              <a:srcRect/>
              <a:tile tx="0" ty="0" sx="100000" sy="100000" flip="none" algn="tl"/>
            </a:blipFill>
            <a:ln w="9525">
              <a:solidFill>
                <a:schemeClr val="tx1"/>
              </a:solidFill>
              <a:miter lim="800000"/>
              <a:headEnd/>
              <a:tailEnd/>
            </a:ln>
          </p:spPr>
          <p:txBody>
            <a:bodyPr wrap="none" anchor="ctr"/>
            <a:lstStyle/>
            <a:p>
              <a:endParaRPr lang="es-ES"/>
            </a:p>
          </p:txBody>
        </p:sp>
        <p:sp>
          <p:nvSpPr>
            <p:cNvPr id="16" name="Rectangle 11" descr="Papel seda azul"/>
            <p:cNvSpPr>
              <a:spLocks noChangeArrowheads="1"/>
            </p:cNvSpPr>
            <p:nvPr/>
          </p:nvSpPr>
          <p:spPr bwMode="auto">
            <a:xfrm>
              <a:off x="2411760" y="2276872"/>
              <a:ext cx="4392612" cy="71438"/>
            </a:xfrm>
            <a:prstGeom prst="rect">
              <a:avLst/>
            </a:prstGeom>
            <a:blipFill dpi="0" rotWithShape="1">
              <a:blip r:embed="rId2" cstate="print"/>
              <a:srcRect/>
              <a:tile tx="0" ty="0" sx="100000" sy="100000" flip="none" algn="tl"/>
            </a:blipFill>
            <a:ln w="9525">
              <a:solidFill>
                <a:schemeClr val="tx1"/>
              </a:solidFill>
              <a:miter lim="800000"/>
              <a:headEnd/>
              <a:tailEnd/>
            </a:ln>
          </p:spPr>
          <p:txBody>
            <a:bodyPr wrap="none" anchor="ctr"/>
            <a:lstStyle/>
            <a:p>
              <a:endParaRPr lang="es-ES"/>
            </a:p>
          </p:txBody>
        </p:sp>
        <p:sp>
          <p:nvSpPr>
            <p:cNvPr id="17" name="Text Box 12"/>
            <p:cNvSpPr txBox="1">
              <a:spLocks noChangeArrowheads="1"/>
            </p:cNvSpPr>
            <p:nvPr/>
          </p:nvSpPr>
          <p:spPr bwMode="auto">
            <a:xfrm>
              <a:off x="324197" y="3934222"/>
              <a:ext cx="2016125" cy="358775"/>
            </a:xfrm>
            <a:prstGeom prst="rect">
              <a:avLst/>
            </a:prstGeom>
            <a:gradFill rotWithShape="1">
              <a:gsLst>
                <a:gs pos="0">
                  <a:srgbClr val="CCECFF">
                    <a:gamma/>
                    <a:shade val="46275"/>
                    <a:invGamma/>
                  </a:srgbClr>
                </a:gs>
                <a:gs pos="50000">
                  <a:srgbClr val="CCECFF"/>
                </a:gs>
                <a:gs pos="100000">
                  <a:srgbClr val="CCECFF">
                    <a:gamma/>
                    <a:shade val="46275"/>
                    <a:invGamma/>
                  </a:srgbClr>
                </a:gs>
              </a:gsLst>
              <a:lin ang="5400000" scaled="1"/>
            </a:gradFill>
            <a:ln w="38100" cmpd="dbl">
              <a:solidFill>
                <a:srgbClr val="000086"/>
              </a:solidFill>
              <a:miter lim="800000"/>
              <a:headEnd/>
              <a:tailEnd/>
            </a:ln>
            <a:effectLst>
              <a:outerShdw dist="107763" dir="13500000" algn="ctr" rotWithShape="0">
                <a:schemeClr val="hlink"/>
              </a:outerShdw>
            </a:effectLst>
          </p:spPr>
          <p:txBody>
            <a:bodyPr>
              <a:spAutoFit/>
            </a:bodyPr>
            <a:lstStyle/>
            <a:p>
              <a:pPr algn="ctr">
                <a:spcBef>
                  <a:spcPct val="50000"/>
                </a:spcBef>
                <a:defRPr/>
              </a:pPr>
              <a:r>
                <a:rPr lang="es-ES" sz="1500" b="1">
                  <a:latin typeface="Arial Unicode MS" pitchFamily="34" charset="-128"/>
                  <a:cs typeface="Arial" charset="0"/>
                </a:rPr>
                <a:t>Hospitalización</a:t>
              </a:r>
            </a:p>
          </p:txBody>
        </p:sp>
        <p:sp>
          <p:nvSpPr>
            <p:cNvPr id="18" name="Text Box 13"/>
            <p:cNvSpPr txBox="1">
              <a:spLocks noChangeArrowheads="1"/>
            </p:cNvSpPr>
            <p:nvPr/>
          </p:nvSpPr>
          <p:spPr bwMode="auto">
            <a:xfrm>
              <a:off x="2556222" y="3934222"/>
              <a:ext cx="2016125" cy="358775"/>
            </a:xfrm>
            <a:prstGeom prst="rect">
              <a:avLst/>
            </a:prstGeom>
            <a:gradFill rotWithShape="1">
              <a:gsLst>
                <a:gs pos="0">
                  <a:srgbClr val="CCECFF">
                    <a:gamma/>
                    <a:shade val="46275"/>
                    <a:invGamma/>
                  </a:srgbClr>
                </a:gs>
                <a:gs pos="50000">
                  <a:srgbClr val="CCECFF"/>
                </a:gs>
                <a:gs pos="100000">
                  <a:srgbClr val="CCECFF">
                    <a:gamma/>
                    <a:shade val="46275"/>
                    <a:invGamma/>
                  </a:srgbClr>
                </a:gs>
              </a:gsLst>
              <a:lin ang="5400000" scaled="1"/>
            </a:gradFill>
            <a:ln w="38100" cmpd="dbl">
              <a:solidFill>
                <a:srgbClr val="000086"/>
              </a:solidFill>
              <a:miter lim="800000"/>
              <a:headEnd/>
              <a:tailEnd/>
            </a:ln>
            <a:effectLst>
              <a:outerShdw dist="107763" dir="13500000" algn="ctr" rotWithShape="0">
                <a:schemeClr val="hlink"/>
              </a:outerShdw>
            </a:effectLst>
          </p:spPr>
          <p:txBody>
            <a:bodyPr>
              <a:spAutoFit/>
            </a:bodyPr>
            <a:lstStyle/>
            <a:p>
              <a:pPr algn="ctr">
                <a:spcBef>
                  <a:spcPct val="50000"/>
                </a:spcBef>
                <a:defRPr/>
              </a:pPr>
              <a:r>
                <a:rPr lang="es-ES" sz="1500" b="1">
                  <a:latin typeface="Arial Unicode MS" pitchFamily="34" charset="-128"/>
                  <a:cs typeface="Arial" charset="0"/>
                </a:rPr>
                <a:t>Ss. Odontológico</a:t>
              </a:r>
            </a:p>
          </p:txBody>
        </p:sp>
        <p:sp>
          <p:nvSpPr>
            <p:cNvPr id="19" name="Text Box 14"/>
            <p:cNvSpPr txBox="1">
              <a:spLocks noChangeArrowheads="1"/>
            </p:cNvSpPr>
            <p:nvPr/>
          </p:nvSpPr>
          <p:spPr bwMode="auto">
            <a:xfrm>
              <a:off x="4788247" y="3934222"/>
              <a:ext cx="1655763" cy="358775"/>
            </a:xfrm>
            <a:prstGeom prst="rect">
              <a:avLst/>
            </a:prstGeom>
            <a:gradFill rotWithShape="1">
              <a:gsLst>
                <a:gs pos="0">
                  <a:srgbClr val="CCECFF">
                    <a:gamma/>
                    <a:shade val="46275"/>
                    <a:invGamma/>
                  </a:srgbClr>
                </a:gs>
                <a:gs pos="50000">
                  <a:srgbClr val="CCECFF"/>
                </a:gs>
                <a:gs pos="100000">
                  <a:srgbClr val="CCECFF">
                    <a:gamma/>
                    <a:shade val="46275"/>
                    <a:invGamma/>
                  </a:srgbClr>
                </a:gs>
              </a:gsLst>
              <a:lin ang="5400000" scaled="1"/>
            </a:gradFill>
            <a:ln w="38100" cmpd="dbl">
              <a:solidFill>
                <a:srgbClr val="000086"/>
              </a:solidFill>
              <a:miter lim="800000"/>
              <a:headEnd/>
              <a:tailEnd/>
            </a:ln>
            <a:effectLst>
              <a:outerShdw dist="107763" dir="13500000" algn="ctr" rotWithShape="0">
                <a:schemeClr val="hlink"/>
              </a:outerShdw>
            </a:effectLst>
          </p:spPr>
          <p:txBody>
            <a:bodyPr>
              <a:spAutoFit/>
            </a:bodyPr>
            <a:lstStyle/>
            <a:p>
              <a:pPr algn="ctr">
                <a:spcBef>
                  <a:spcPct val="50000"/>
                </a:spcBef>
                <a:defRPr/>
              </a:pPr>
              <a:r>
                <a:rPr lang="es-ES" sz="1500" b="1">
                  <a:latin typeface="Arial Unicode MS" pitchFamily="34" charset="-128"/>
                  <a:cs typeface="Arial" charset="0"/>
                </a:rPr>
                <a:t>IPP</a:t>
              </a:r>
            </a:p>
          </p:txBody>
        </p:sp>
        <p:sp>
          <p:nvSpPr>
            <p:cNvPr id="20" name="Text Box 15"/>
            <p:cNvSpPr txBox="1">
              <a:spLocks noChangeArrowheads="1"/>
            </p:cNvSpPr>
            <p:nvPr/>
          </p:nvSpPr>
          <p:spPr bwMode="auto">
            <a:xfrm>
              <a:off x="6588472" y="3861197"/>
              <a:ext cx="2305050" cy="587375"/>
            </a:xfrm>
            <a:prstGeom prst="rect">
              <a:avLst/>
            </a:prstGeom>
            <a:gradFill rotWithShape="1">
              <a:gsLst>
                <a:gs pos="0">
                  <a:srgbClr val="CCECFF">
                    <a:gamma/>
                    <a:shade val="46275"/>
                    <a:invGamma/>
                  </a:srgbClr>
                </a:gs>
                <a:gs pos="50000">
                  <a:srgbClr val="CCECFF"/>
                </a:gs>
                <a:gs pos="100000">
                  <a:srgbClr val="CCECFF">
                    <a:gamma/>
                    <a:shade val="46275"/>
                    <a:invGamma/>
                  </a:srgbClr>
                </a:gs>
              </a:gsLst>
              <a:lin ang="5400000" scaled="1"/>
            </a:gradFill>
            <a:ln w="38100" cmpd="dbl">
              <a:solidFill>
                <a:srgbClr val="000086"/>
              </a:solidFill>
              <a:miter lim="800000"/>
              <a:headEnd/>
              <a:tailEnd/>
            </a:ln>
            <a:effectLst>
              <a:outerShdw dist="107763" dir="13500000" algn="ctr" rotWithShape="0">
                <a:schemeClr val="hlink"/>
              </a:outerShdw>
            </a:effectLst>
          </p:spPr>
          <p:txBody>
            <a:bodyPr>
              <a:spAutoFit/>
            </a:bodyPr>
            <a:lstStyle/>
            <a:p>
              <a:pPr algn="ctr">
                <a:spcBef>
                  <a:spcPct val="50000"/>
                </a:spcBef>
                <a:defRPr/>
              </a:pPr>
              <a:r>
                <a:rPr lang="es-ES" sz="1500" b="1">
                  <a:latin typeface="Arial Unicode MS" pitchFamily="34" charset="-128"/>
                  <a:cs typeface="Arial" charset="0"/>
                </a:rPr>
                <a:t>Pensión sobrevivientes</a:t>
              </a:r>
            </a:p>
          </p:txBody>
        </p:sp>
        <p:sp>
          <p:nvSpPr>
            <p:cNvPr id="21" name="AutoShape 16" descr="Papel seda azul"/>
            <p:cNvSpPr>
              <a:spLocks noChangeArrowheads="1"/>
            </p:cNvSpPr>
            <p:nvPr/>
          </p:nvSpPr>
          <p:spPr bwMode="auto">
            <a:xfrm>
              <a:off x="1116360" y="4366022"/>
              <a:ext cx="431800" cy="287338"/>
            </a:xfrm>
            <a:prstGeom prst="downArrow">
              <a:avLst>
                <a:gd name="adj1" fmla="val 50000"/>
                <a:gd name="adj2" fmla="val 25000"/>
              </a:avLst>
            </a:prstGeom>
            <a:blipFill dpi="0" rotWithShape="1">
              <a:blip r:embed="rId2" cstate="print"/>
              <a:srcRect/>
              <a:tile tx="0" ty="0" sx="100000" sy="100000" flip="none" algn="tl"/>
            </a:blipFill>
            <a:ln w="9525">
              <a:solidFill>
                <a:schemeClr val="tx1"/>
              </a:solidFill>
              <a:miter lim="800000"/>
              <a:headEnd/>
              <a:tailEnd/>
            </a:ln>
          </p:spPr>
          <p:txBody>
            <a:bodyPr wrap="none" anchor="ctr"/>
            <a:lstStyle/>
            <a:p>
              <a:endParaRPr lang="es-ES"/>
            </a:p>
          </p:txBody>
        </p:sp>
        <p:sp>
          <p:nvSpPr>
            <p:cNvPr id="22" name="AutoShape 17" descr="Papel seda azul"/>
            <p:cNvSpPr>
              <a:spLocks noChangeArrowheads="1"/>
            </p:cNvSpPr>
            <p:nvPr/>
          </p:nvSpPr>
          <p:spPr bwMode="auto">
            <a:xfrm>
              <a:off x="5580410" y="4364435"/>
              <a:ext cx="360362" cy="144462"/>
            </a:xfrm>
            <a:prstGeom prst="downArrow">
              <a:avLst>
                <a:gd name="adj1" fmla="val 50000"/>
                <a:gd name="adj2" fmla="val 25000"/>
              </a:avLst>
            </a:prstGeom>
            <a:blipFill dpi="0" rotWithShape="1">
              <a:blip r:embed="rId2" cstate="print"/>
              <a:srcRect/>
              <a:tile tx="0" ty="0" sx="100000" sy="100000" flip="none" algn="tl"/>
            </a:blipFill>
            <a:ln w="9525">
              <a:solidFill>
                <a:schemeClr val="tx1"/>
              </a:solidFill>
              <a:miter lim="800000"/>
              <a:headEnd/>
              <a:tailEnd/>
            </a:ln>
          </p:spPr>
          <p:txBody>
            <a:bodyPr wrap="none" anchor="ctr"/>
            <a:lstStyle/>
            <a:p>
              <a:endParaRPr lang="es-ES"/>
            </a:p>
          </p:txBody>
        </p:sp>
        <p:sp>
          <p:nvSpPr>
            <p:cNvPr id="23" name="AutoShape 18" descr="Papel seda azul"/>
            <p:cNvSpPr>
              <a:spLocks noChangeArrowheads="1"/>
            </p:cNvSpPr>
            <p:nvPr/>
          </p:nvSpPr>
          <p:spPr bwMode="auto">
            <a:xfrm>
              <a:off x="7740997" y="4508897"/>
              <a:ext cx="215900" cy="146050"/>
            </a:xfrm>
            <a:prstGeom prst="downArrow">
              <a:avLst>
                <a:gd name="adj1" fmla="val 50000"/>
                <a:gd name="adj2" fmla="val 25000"/>
              </a:avLst>
            </a:prstGeom>
            <a:blipFill dpi="0" rotWithShape="1">
              <a:blip r:embed="rId2" cstate="print"/>
              <a:srcRect/>
              <a:tile tx="0" ty="0" sx="100000" sy="100000" flip="none" algn="tl"/>
            </a:blipFill>
            <a:ln w="9525">
              <a:solidFill>
                <a:schemeClr val="tx1"/>
              </a:solidFill>
              <a:miter lim="800000"/>
              <a:headEnd/>
              <a:tailEnd/>
            </a:ln>
          </p:spPr>
          <p:txBody>
            <a:bodyPr wrap="none" anchor="ctr"/>
            <a:lstStyle/>
            <a:p>
              <a:endParaRPr lang="es-ES"/>
            </a:p>
          </p:txBody>
        </p:sp>
        <p:sp>
          <p:nvSpPr>
            <p:cNvPr id="24" name="Text Box 19"/>
            <p:cNvSpPr txBox="1">
              <a:spLocks noChangeArrowheads="1"/>
            </p:cNvSpPr>
            <p:nvPr/>
          </p:nvSpPr>
          <p:spPr bwMode="auto">
            <a:xfrm>
              <a:off x="324197" y="4869260"/>
              <a:ext cx="2016125" cy="1044575"/>
            </a:xfrm>
            <a:prstGeom prst="rect">
              <a:avLst/>
            </a:prstGeom>
            <a:gradFill rotWithShape="1">
              <a:gsLst>
                <a:gs pos="0">
                  <a:srgbClr val="CCECFF">
                    <a:gamma/>
                    <a:shade val="46275"/>
                    <a:invGamma/>
                  </a:srgbClr>
                </a:gs>
                <a:gs pos="50000">
                  <a:srgbClr val="CCECFF"/>
                </a:gs>
                <a:gs pos="100000">
                  <a:srgbClr val="CCECFF">
                    <a:gamma/>
                    <a:shade val="46275"/>
                    <a:invGamma/>
                  </a:srgbClr>
                </a:gs>
              </a:gsLst>
              <a:lin ang="5400000" scaled="1"/>
            </a:gradFill>
            <a:ln w="38100" cmpd="dbl">
              <a:solidFill>
                <a:srgbClr val="000086"/>
              </a:solidFill>
              <a:miter lim="800000"/>
              <a:headEnd/>
              <a:tailEnd/>
            </a:ln>
            <a:effectLst>
              <a:outerShdw dist="107763" dir="13500000" algn="ctr" rotWithShape="0">
                <a:schemeClr val="hlink"/>
              </a:outerShdw>
            </a:effectLst>
          </p:spPr>
          <p:txBody>
            <a:bodyPr>
              <a:spAutoFit/>
            </a:bodyPr>
            <a:lstStyle/>
            <a:p>
              <a:pPr algn="ctr">
                <a:spcBef>
                  <a:spcPct val="50000"/>
                </a:spcBef>
                <a:defRPr/>
              </a:pPr>
              <a:r>
                <a:rPr lang="es-ES" sz="1500" b="1">
                  <a:latin typeface="Arial Unicode MS" pitchFamily="34" charset="-128"/>
                  <a:cs typeface="Arial" charset="0"/>
                </a:rPr>
                <a:t>Asistencia médica, quirúrgica, terapéutica y farmacéutica.</a:t>
              </a:r>
            </a:p>
          </p:txBody>
        </p:sp>
        <p:sp>
          <p:nvSpPr>
            <p:cNvPr id="25" name="Text Box 20"/>
            <p:cNvSpPr txBox="1">
              <a:spLocks noChangeArrowheads="1"/>
            </p:cNvSpPr>
            <p:nvPr/>
          </p:nvSpPr>
          <p:spPr bwMode="auto">
            <a:xfrm>
              <a:off x="2556222" y="4869260"/>
              <a:ext cx="2016125" cy="1044575"/>
            </a:xfrm>
            <a:prstGeom prst="rect">
              <a:avLst/>
            </a:prstGeom>
            <a:gradFill rotWithShape="1">
              <a:gsLst>
                <a:gs pos="0">
                  <a:srgbClr val="CCECFF">
                    <a:gamma/>
                    <a:shade val="46275"/>
                    <a:invGamma/>
                  </a:srgbClr>
                </a:gs>
                <a:gs pos="50000">
                  <a:srgbClr val="CCECFF"/>
                </a:gs>
                <a:gs pos="100000">
                  <a:srgbClr val="CCECFF">
                    <a:gamma/>
                    <a:shade val="46275"/>
                    <a:invGamma/>
                  </a:srgbClr>
                </a:gs>
              </a:gsLst>
              <a:lin ang="5400000" scaled="1"/>
            </a:gradFill>
            <a:ln w="38100" cmpd="dbl">
              <a:solidFill>
                <a:srgbClr val="000086"/>
              </a:solidFill>
              <a:miter lim="800000"/>
              <a:headEnd/>
              <a:tailEnd/>
            </a:ln>
            <a:effectLst>
              <a:outerShdw dist="107763" dir="13500000" algn="ctr" rotWithShape="0">
                <a:schemeClr val="hlink"/>
              </a:outerShdw>
            </a:effectLst>
          </p:spPr>
          <p:txBody>
            <a:bodyPr>
              <a:spAutoFit/>
            </a:bodyPr>
            <a:lstStyle/>
            <a:p>
              <a:pPr algn="ctr">
                <a:spcBef>
                  <a:spcPct val="50000"/>
                </a:spcBef>
                <a:defRPr/>
              </a:pPr>
              <a:endParaRPr lang="es-ES" sz="1500" b="1">
                <a:latin typeface="Arial Unicode MS" pitchFamily="34" charset="-128"/>
                <a:cs typeface="Arial" charset="0"/>
              </a:endParaRPr>
            </a:p>
            <a:p>
              <a:pPr algn="ctr">
                <a:spcBef>
                  <a:spcPct val="50000"/>
                </a:spcBef>
                <a:defRPr/>
              </a:pPr>
              <a:r>
                <a:rPr lang="es-ES" sz="1500" b="1">
                  <a:latin typeface="Arial Unicode MS" pitchFamily="34" charset="-128"/>
                  <a:cs typeface="Arial" charset="0"/>
                </a:rPr>
                <a:t>Rehabilitación</a:t>
              </a:r>
            </a:p>
            <a:p>
              <a:pPr algn="ctr">
                <a:spcBef>
                  <a:spcPct val="50000"/>
                </a:spcBef>
                <a:defRPr/>
              </a:pPr>
              <a:endParaRPr lang="es-ES" sz="1500" b="1">
                <a:latin typeface="Arial Unicode MS" pitchFamily="34" charset="-128"/>
                <a:cs typeface="Arial" charset="0"/>
              </a:endParaRPr>
            </a:p>
          </p:txBody>
        </p:sp>
        <p:sp>
          <p:nvSpPr>
            <p:cNvPr id="26" name="Text Box 21"/>
            <p:cNvSpPr txBox="1">
              <a:spLocks noChangeArrowheads="1"/>
            </p:cNvSpPr>
            <p:nvPr/>
          </p:nvSpPr>
          <p:spPr bwMode="auto">
            <a:xfrm>
              <a:off x="6877397" y="4797822"/>
              <a:ext cx="2016125" cy="358775"/>
            </a:xfrm>
            <a:prstGeom prst="rect">
              <a:avLst/>
            </a:prstGeom>
            <a:gradFill rotWithShape="1">
              <a:gsLst>
                <a:gs pos="0">
                  <a:srgbClr val="CCECFF">
                    <a:gamma/>
                    <a:shade val="46275"/>
                    <a:invGamma/>
                  </a:srgbClr>
                </a:gs>
                <a:gs pos="50000">
                  <a:srgbClr val="CCECFF"/>
                </a:gs>
                <a:gs pos="100000">
                  <a:srgbClr val="CCECFF">
                    <a:gamma/>
                    <a:shade val="46275"/>
                    <a:invGamma/>
                  </a:srgbClr>
                </a:gs>
              </a:gsLst>
              <a:lin ang="5400000" scaled="1"/>
            </a:gradFill>
            <a:ln w="38100" cmpd="dbl">
              <a:solidFill>
                <a:srgbClr val="000086"/>
              </a:solidFill>
              <a:miter lim="800000"/>
              <a:headEnd/>
              <a:tailEnd/>
            </a:ln>
            <a:effectLst>
              <a:outerShdw dist="107763" dir="13500000" algn="ctr" rotWithShape="0">
                <a:schemeClr val="hlink"/>
              </a:outerShdw>
            </a:effectLst>
          </p:spPr>
          <p:txBody>
            <a:bodyPr>
              <a:spAutoFit/>
            </a:bodyPr>
            <a:lstStyle/>
            <a:p>
              <a:pPr algn="ctr">
                <a:spcBef>
                  <a:spcPct val="50000"/>
                </a:spcBef>
                <a:defRPr/>
              </a:pPr>
              <a:r>
                <a:rPr lang="es-ES" sz="1500" b="1" dirty="0">
                  <a:latin typeface="Arial Unicode MS" pitchFamily="34" charset="-128"/>
                  <a:cs typeface="Arial" charset="0"/>
                </a:rPr>
                <a:t>Auxilio Funerario</a:t>
              </a:r>
            </a:p>
          </p:txBody>
        </p:sp>
        <p:sp>
          <p:nvSpPr>
            <p:cNvPr id="27" name="AutoShape 22" descr="Papel seda azul"/>
            <p:cNvSpPr>
              <a:spLocks noChangeArrowheads="1"/>
            </p:cNvSpPr>
            <p:nvPr/>
          </p:nvSpPr>
          <p:spPr bwMode="auto">
            <a:xfrm>
              <a:off x="5580410" y="5301060"/>
              <a:ext cx="360362" cy="215900"/>
            </a:xfrm>
            <a:prstGeom prst="downArrow">
              <a:avLst>
                <a:gd name="adj1" fmla="val 50000"/>
                <a:gd name="adj2" fmla="val 25000"/>
              </a:avLst>
            </a:prstGeom>
            <a:blipFill dpi="0" rotWithShape="1">
              <a:blip r:embed="rId2" cstate="print"/>
              <a:srcRect/>
              <a:tile tx="0" ty="0" sx="100000" sy="100000" flip="none" algn="tl"/>
            </a:blipFill>
            <a:ln w="9525">
              <a:solidFill>
                <a:schemeClr val="tx1"/>
              </a:solidFill>
              <a:miter lim="800000"/>
              <a:headEnd/>
              <a:tailEnd/>
            </a:ln>
          </p:spPr>
          <p:txBody>
            <a:bodyPr wrap="none" anchor="ctr"/>
            <a:lstStyle/>
            <a:p>
              <a:endParaRPr lang="es-ES"/>
            </a:p>
          </p:txBody>
        </p:sp>
        <p:sp>
          <p:nvSpPr>
            <p:cNvPr id="28" name="Text Box 23"/>
            <p:cNvSpPr txBox="1">
              <a:spLocks noChangeArrowheads="1"/>
            </p:cNvSpPr>
            <p:nvPr/>
          </p:nvSpPr>
          <p:spPr bwMode="auto">
            <a:xfrm>
              <a:off x="4788247" y="5661422"/>
              <a:ext cx="2016125" cy="328613"/>
            </a:xfrm>
            <a:prstGeom prst="rect">
              <a:avLst/>
            </a:prstGeom>
            <a:gradFill rotWithShape="1">
              <a:gsLst>
                <a:gs pos="0">
                  <a:srgbClr val="CCECFF">
                    <a:gamma/>
                    <a:shade val="46275"/>
                    <a:invGamma/>
                  </a:srgbClr>
                </a:gs>
                <a:gs pos="50000">
                  <a:srgbClr val="CCECFF"/>
                </a:gs>
                <a:gs pos="100000">
                  <a:srgbClr val="CCECFF">
                    <a:gamma/>
                    <a:shade val="46275"/>
                    <a:invGamma/>
                  </a:srgbClr>
                </a:gs>
              </a:gsLst>
              <a:lin ang="5400000" scaled="1"/>
            </a:gradFill>
            <a:ln w="38100" cmpd="dbl">
              <a:solidFill>
                <a:srgbClr val="000086"/>
              </a:solidFill>
              <a:miter lim="800000"/>
              <a:headEnd/>
              <a:tailEnd/>
            </a:ln>
            <a:effectLst>
              <a:outerShdw dist="107763" dir="13500000" algn="ctr" rotWithShape="0">
                <a:schemeClr val="hlink"/>
              </a:outerShdw>
            </a:effectLst>
          </p:spPr>
          <p:txBody>
            <a:bodyPr>
              <a:spAutoFit/>
            </a:bodyPr>
            <a:lstStyle/>
            <a:p>
              <a:pPr algn="ctr">
                <a:spcBef>
                  <a:spcPct val="50000"/>
                </a:spcBef>
                <a:defRPr/>
              </a:pPr>
              <a:r>
                <a:rPr lang="es-ES" sz="1300" b="1">
                  <a:latin typeface="Arial Unicode MS" pitchFamily="34" charset="-128"/>
                  <a:cs typeface="Arial" charset="0"/>
                </a:rPr>
                <a:t>Subsidio por IT</a:t>
              </a:r>
            </a:p>
          </p:txBody>
        </p:sp>
        <p:sp>
          <p:nvSpPr>
            <p:cNvPr id="29" name="Text Box 24"/>
            <p:cNvSpPr txBox="1">
              <a:spLocks noChangeArrowheads="1"/>
            </p:cNvSpPr>
            <p:nvPr/>
          </p:nvSpPr>
          <p:spPr bwMode="auto">
            <a:xfrm>
              <a:off x="4859685" y="4653360"/>
              <a:ext cx="1584325" cy="587375"/>
            </a:xfrm>
            <a:prstGeom prst="rect">
              <a:avLst/>
            </a:prstGeom>
            <a:gradFill rotWithShape="1">
              <a:gsLst>
                <a:gs pos="0">
                  <a:srgbClr val="CCECFF">
                    <a:gamma/>
                    <a:shade val="46275"/>
                    <a:invGamma/>
                  </a:srgbClr>
                </a:gs>
                <a:gs pos="50000">
                  <a:srgbClr val="CCECFF"/>
                </a:gs>
                <a:gs pos="100000">
                  <a:srgbClr val="CCECFF">
                    <a:gamma/>
                    <a:shade val="46275"/>
                    <a:invGamma/>
                  </a:srgbClr>
                </a:gs>
              </a:gsLst>
              <a:lin ang="5400000" scaled="1"/>
            </a:gradFill>
            <a:ln w="38100" cmpd="dbl">
              <a:solidFill>
                <a:srgbClr val="000086"/>
              </a:solidFill>
              <a:miter lim="800000"/>
              <a:headEnd/>
              <a:tailEnd/>
            </a:ln>
            <a:effectLst>
              <a:outerShdw dist="107763" dir="13500000" algn="ctr" rotWithShape="0">
                <a:schemeClr val="hlink"/>
              </a:outerShdw>
            </a:effectLst>
          </p:spPr>
          <p:txBody>
            <a:bodyPr>
              <a:spAutoFit/>
            </a:bodyPr>
            <a:lstStyle/>
            <a:p>
              <a:pPr algn="ctr">
                <a:spcBef>
                  <a:spcPct val="50000"/>
                </a:spcBef>
                <a:defRPr/>
              </a:pPr>
              <a:r>
                <a:rPr lang="es-ES" sz="1500" b="1">
                  <a:latin typeface="Arial Unicode MS" pitchFamily="34" charset="-128"/>
                  <a:cs typeface="Arial" charset="0"/>
                </a:rPr>
                <a:t>Pensión de Invalidez</a:t>
              </a:r>
            </a:p>
          </p:txBody>
        </p:sp>
      </p:grpSp>
    </p:spTree>
    <p:extLst>
      <p:ext uri="{BB962C8B-B14F-4D97-AF65-F5344CB8AC3E}">
        <p14:creationId xmlns:p14="http://schemas.microsoft.com/office/powerpoint/2010/main" val="5996727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810196" y="908744"/>
            <a:ext cx="9144000" cy="1008063"/>
          </a:xfrm>
          <a:prstGeom prst="rect">
            <a:avLst/>
          </a:prstGeom>
          <a:noFill/>
          <a:ln>
            <a:miter lim="800000"/>
            <a:headEnd/>
            <a:tailEnd/>
          </a:ln>
        </p:spPr>
        <p:txBody>
          <a:bodyPr vert="horz" lIns="104306" tIns="52153" rIns="104306" bIns="52153" rtlCol="0" anchor="ctr">
            <a:normAutofit fontScale="92500" lnSpcReduction="20000"/>
          </a:bodyPr>
          <a:lstStyle>
            <a:lvl1pPr algn="ctr" defTabSz="1043056" rtl="0" eaLnBrk="1" latinLnBrk="0" hangingPunct="1">
              <a:spcBef>
                <a:spcPct val="0"/>
              </a:spcBef>
              <a:buNone/>
              <a:defRPr sz="5000" kern="1200">
                <a:solidFill>
                  <a:schemeClr val="tx1"/>
                </a:solidFill>
                <a:latin typeface="+mj-lt"/>
                <a:ea typeface="+mj-ea"/>
                <a:cs typeface="+mj-cs"/>
              </a:defRPr>
            </a:lvl1pPr>
          </a:lstStyle>
          <a:p>
            <a:pPr>
              <a:defRPr/>
            </a:pPr>
            <a:r>
              <a:rPr lang="es-CO" sz="3600" b="1" dirty="0" smtClean="0">
                <a:ln w="1905"/>
                <a:gradFill>
                  <a:gsLst>
                    <a:gs pos="0">
                      <a:srgbClr val="105C29"/>
                    </a:gs>
                    <a:gs pos="78000">
                      <a:srgbClr val="23D338"/>
                    </a:gs>
                    <a:gs pos="100000">
                      <a:schemeClr val="accent6">
                        <a:tint val="12000"/>
                        <a:satMod val="255000"/>
                      </a:schemeClr>
                    </a:gs>
                  </a:gsLst>
                  <a:lin ang="5400000"/>
                </a:gradFill>
                <a:effectLst>
                  <a:innerShdw blurRad="69850" dist="43180" dir="5400000">
                    <a:srgbClr val="000000">
                      <a:alpha val="65000"/>
                    </a:srgbClr>
                  </a:innerShdw>
                </a:effectLst>
              </a:rPr>
              <a:t>POLÍTICA DEL SISTEMA DE GESTION EN SEGURIDAD Y SALUD EN EL TRABAJO SG-SST</a:t>
            </a:r>
            <a:endParaRPr lang="es-ES" sz="3600" b="1" dirty="0" smtClean="0">
              <a:ln w="1905"/>
              <a:gradFill>
                <a:gsLst>
                  <a:gs pos="0">
                    <a:srgbClr val="105C29"/>
                  </a:gs>
                  <a:gs pos="78000">
                    <a:srgbClr val="23D338"/>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8" name="Rectangle 14"/>
          <p:cNvSpPr>
            <a:spLocks noChangeArrowheads="1"/>
          </p:cNvSpPr>
          <p:nvPr/>
        </p:nvSpPr>
        <p:spPr bwMode="auto">
          <a:xfrm>
            <a:off x="1205732" y="2420912"/>
            <a:ext cx="8497888" cy="3016250"/>
          </a:xfrm>
          <a:prstGeom prst="rect">
            <a:avLst/>
          </a:prstGeom>
          <a:noFill/>
          <a:ln w="9525" algn="ctr">
            <a:noFill/>
            <a:miter lim="800000"/>
            <a:headEnd/>
            <a:tailEnd/>
          </a:ln>
        </p:spPr>
        <p:txBody>
          <a:bodyPr anchor="ctr">
            <a:spAutoFit/>
          </a:bodyPr>
          <a:lstStyle/>
          <a:p>
            <a:r>
              <a:rPr lang="es-CO" sz="3200" dirty="0">
                <a:latin typeface="Arial Narrow" pitchFamily="34" charset="0"/>
              </a:rPr>
              <a:t>El Departamento de Antioquia, comprometido con el </a:t>
            </a:r>
            <a:r>
              <a:rPr lang="es-CO" sz="3200" b="1" dirty="0">
                <a:solidFill>
                  <a:srgbClr val="008000"/>
                </a:solidFill>
                <a:latin typeface="Arial Narrow" pitchFamily="34" charset="0"/>
              </a:rPr>
              <a:t>mejoramiento continuo</a:t>
            </a:r>
            <a:r>
              <a:rPr lang="es-CO" sz="3200" dirty="0">
                <a:latin typeface="Arial Narrow" pitchFamily="34" charset="0"/>
              </a:rPr>
              <a:t> y el cumplimiento de los requisitos legales y reglamentarios, desarrolla sus procesos minimizando los riesgos de seguridad y salud ocupacional, manteniendo el </a:t>
            </a:r>
            <a:r>
              <a:rPr lang="es-CO" sz="3200" b="1" dirty="0">
                <a:solidFill>
                  <a:srgbClr val="008000"/>
                </a:solidFill>
                <a:latin typeface="Arial Narrow" pitchFamily="34" charset="0"/>
              </a:rPr>
              <a:t>valor del personal</a:t>
            </a:r>
            <a:r>
              <a:rPr lang="es-CO" sz="3200" dirty="0">
                <a:latin typeface="Arial Narrow" pitchFamily="34" charset="0"/>
              </a:rPr>
              <a:t> para su entorno, enfocado a la </a:t>
            </a:r>
            <a:r>
              <a:rPr lang="es-CO" sz="3200" b="1" dirty="0">
                <a:solidFill>
                  <a:srgbClr val="008000"/>
                </a:solidFill>
                <a:latin typeface="Arial Narrow" pitchFamily="34" charset="0"/>
              </a:rPr>
              <a:t>eficiencia</a:t>
            </a:r>
            <a:r>
              <a:rPr lang="es-CO" sz="3200" dirty="0">
                <a:latin typeface="Arial Narrow" pitchFamily="34" charset="0"/>
              </a:rPr>
              <a:t> y </a:t>
            </a:r>
            <a:r>
              <a:rPr lang="es-CO" sz="3200" b="1" dirty="0">
                <a:solidFill>
                  <a:srgbClr val="008000"/>
                </a:solidFill>
                <a:latin typeface="Arial Narrow" pitchFamily="34" charset="0"/>
              </a:rPr>
              <a:t>eficacia</a:t>
            </a:r>
            <a:r>
              <a:rPr lang="es-CO" sz="3200" dirty="0">
                <a:latin typeface="Arial Narrow" pitchFamily="34" charset="0"/>
              </a:rPr>
              <a:t>.</a:t>
            </a:r>
            <a:endParaRPr lang="es-ES" sz="3200" dirty="0">
              <a:latin typeface="Arial Narrow" pitchFamily="34" charset="0"/>
            </a:endParaRPr>
          </a:p>
        </p:txBody>
      </p:sp>
    </p:spTree>
    <p:extLst>
      <p:ext uri="{BB962C8B-B14F-4D97-AF65-F5344CB8AC3E}">
        <p14:creationId xmlns:p14="http://schemas.microsoft.com/office/powerpoint/2010/main" val="23262733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6 Grupo"/>
          <p:cNvGrpSpPr/>
          <p:nvPr/>
        </p:nvGrpSpPr>
        <p:grpSpPr>
          <a:xfrm>
            <a:off x="2449718" y="1772816"/>
            <a:ext cx="4968552" cy="4680520"/>
            <a:chOff x="1547664" y="548680"/>
            <a:chExt cx="5575300" cy="5283200"/>
          </a:xfrm>
        </p:grpSpPr>
        <p:sp>
          <p:nvSpPr>
            <p:cNvPr id="8" name="Puzzle3"/>
            <p:cNvSpPr>
              <a:spLocks noEditPoints="1" noChangeArrowheads="1"/>
            </p:cNvSpPr>
            <p:nvPr/>
          </p:nvSpPr>
          <p:spPr bwMode="auto">
            <a:xfrm>
              <a:off x="4262524" y="548680"/>
              <a:ext cx="2191561" cy="280756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2269 w 21600"/>
                <a:gd name="T25" fmla="*/ 7718 h 21600"/>
                <a:gd name="T26" fmla="*/ 19157 w 21600"/>
                <a:gd name="T27" fmla="*/ 202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9999FF"/>
            </a:solidFill>
            <a:ln w="28575">
              <a:solidFill>
                <a:srgbClr val="000000"/>
              </a:solidFill>
              <a:miter lim="800000"/>
              <a:headEnd/>
              <a:tailEnd/>
            </a:ln>
          </p:spPr>
          <p:txBody>
            <a:bodyPr/>
            <a:lstStyle/>
            <a:p>
              <a:endParaRPr lang="es-CO"/>
            </a:p>
          </p:txBody>
        </p:sp>
        <p:sp>
          <p:nvSpPr>
            <p:cNvPr id="9" name="Puzzle2"/>
            <p:cNvSpPr>
              <a:spLocks noEditPoints="1" noChangeArrowheads="1"/>
            </p:cNvSpPr>
            <p:nvPr/>
          </p:nvSpPr>
          <p:spPr bwMode="auto">
            <a:xfrm>
              <a:off x="3625122" y="2594089"/>
              <a:ext cx="3497842" cy="2557225"/>
            </a:xfrm>
            <a:custGeom>
              <a:avLst/>
              <a:gdLst>
                <a:gd name="T0" fmla="*/ 0 w 21600"/>
                <a:gd name="T1" fmla="*/ 0 h 21600"/>
                <a:gd name="T2" fmla="*/ 0 w 21600"/>
                <a:gd name="T3" fmla="*/ 0 h 21600"/>
                <a:gd name="T4" fmla="*/ 0 w 21600"/>
                <a:gd name="T5" fmla="*/ 0 h 21600"/>
                <a:gd name="T6" fmla="*/ 1 w 21600"/>
                <a:gd name="T7" fmla="*/ 0 h 21600"/>
                <a:gd name="T8" fmla="*/ 1 w 21600"/>
                <a:gd name="T9" fmla="*/ 0 h 21600"/>
                <a:gd name="T10" fmla="*/ 1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5394 w 21600"/>
                <a:gd name="T25" fmla="*/ 6735 h 21600"/>
                <a:gd name="T26" fmla="*/ 16182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es-CO"/>
            </a:p>
          </p:txBody>
        </p:sp>
        <p:sp>
          <p:nvSpPr>
            <p:cNvPr id="10" name="Puzzle4"/>
            <p:cNvSpPr>
              <a:spLocks noEditPoints="1" noChangeArrowheads="1"/>
            </p:cNvSpPr>
            <p:nvPr/>
          </p:nvSpPr>
          <p:spPr bwMode="auto">
            <a:xfrm>
              <a:off x="2271627" y="2562564"/>
              <a:ext cx="2108935" cy="3269316"/>
            </a:xfrm>
            <a:custGeom>
              <a:avLst/>
              <a:gdLst>
                <a:gd name="T0" fmla="*/ 0 w 21600"/>
                <a:gd name="T1" fmla="*/ 0 h 21600"/>
                <a:gd name="T2" fmla="*/ 0 w 21600"/>
                <a:gd name="T3" fmla="*/ 1 h 21600"/>
                <a:gd name="T4" fmla="*/ 0 w 21600"/>
                <a:gd name="T5" fmla="*/ 1 h 21600"/>
                <a:gd name="T6" fmla="*/ 0 w 21600"/>
                <a:gd name="T7" fmla="*/ 1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2075 w 21600"/>
                <a:gd name="T25" fmla="*/ 5660 h 21600"/>
                <a:gd name="T26" fmla="*/ 20210 w 21600"/>
                <a:gd name="T27" fmla="*/ 1597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es-CO" sz="1500" b="1">
                <a:solidFill>
                  <a:srgbClr val="9999FF"/>
                </a:solidFill>
              </a:endParaRPr>
            </a:p>
          </p:txBody>
        </p:sp>
        <p:sp>
          <p:nvSpPr>
            <p:cNvPr id="11" name="Puzzle1"/>
            <p:cNvSpPr>
              <a:spLocks noEditPoints="1" noChangeArrowheads="1"/>
            </p:cNvSpPr>
            <p:nvPr/>
          </p:nvSpPr>
          <p:spPr bwMode="auto">
            <a:xfrm>
              <a:off x="1547664" y="1397998"/>
              <a:ext cx="3541122" cy="1948980"/>
            </a:xfrm>
            <a:custGeom>
              <a:avLst/>
              <a:gdLst>
                <a:gd name="T0" fmla="*/ 1 w 21600"/>
                <a:gd name="T1" fmla="*/ 0 h 21600"/>
                <a:gd name="T2" fmla="*/ 1 w 21600"/>
                <a:gd name="T3" fmla="*/ 0 h 21600"/>
                <a:gd name="T4" fmla="*/ 0 w 21600"/>
                <a:gd name="T5" fmla="*/ 0 h 21600"/>
                <a:gd name="T6" fmla="*/ 0 w 21600"/>
                <a:gd name="T7" fmla="*/ 0 h 21600"/>
                <a:gd name="T8" fmla="*/ 0 w 21600"/>
                <a:gd name="T9" fmla="*/ 0 h 21600"/>
                <a:gd name="T10" fmla="*/ 0 w 21600"/>
                <a:gd name="T11" fmla="*/ 0 h 21600"/>
                <a:gd name="T12" fmla="*/ 1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6084 w 21600"/>
                <a:gd name="T25" fmla="*/ 2569 h 21600"/>
                <a:gd name="T26" fmla="*/ 16128 w 21600"/>
                <a:gd name="T27" fmla="*/ 195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chemeClr val="accent6">
                <a:lumMod val="40000"/>
                <a:lumOff val="60000"/>
              </a:schemeClr>
            </a:solidFill>
            <a:ln w="28575">
              <a:solidFill>
                <a:srgbClr val="000000"/>
              </a:solidFill>
              <a:miter lim="800000"/>
              <a:headEnd/>
              <a:tailEnd/>
            </a:ln>
          </p:spPr>
          <p:txBody>
            <a:bodyPr/>
            <a:lstStyle/>
            <a:p>
              <a:endParaRPr lang="es-CO"/>
            </a:p>
          </p:txBody>
        </p:sp>
        <p:sp>
          <p:nvSpPr>
            <p:cNvPr id="12" name="Rectangle 9"/>
            <p:cNvSpPr>
              <a:spLocks noChangeArrowheads="1"/>
            </p:cNvSpPr>
            <p:nvPr/>
          </p:nvSpPr>
          <p:spPr bwMode="auto">
            <a:xfrm>
              <a:off x="2484438" y="2205038"/>
              <a:ext cx="1490662" cy="427037"/>
            </a:xfrm>
            <a:prstGeom prst="rect">
              <a:avLst/>
            </a:prstGeom>
            <a:noFill/>
            <a:ln w="9525">
              <a:noFill/>
              <a:miter lim="800000"/>
              <a:headEnd/>
              <a:tailEnd/>
            </a:ln>
          </p:spPr>
          <p:txBody>
            <a:bodyPr wrap="none">
              <a:spAutoFit/>
            </a:bodyPr>
            <a:lstStyle/>
            <a:p>
              <a:pPr>
                <a:spcBef>
                  <a:spcPct val="50000"/>
                </a:spcBef>
              </a:pPr>
              <a:r>
                <a:rPr lang="es-CO" sz="2200" b="1">
                  <a:solidFill>
                    <a:srgbClr val="008000"/>
                  </a:solidFill>
                </a:rPr>
                <a:t>Eficiencia</a:t>
              </a:r>
              <a:endParaRPr lang="es-ES" sz="2200" b="1">
                <a:solidFill>
                  <a:srgbClr val="008000"/>
                </a:solidFill>
              </a:endParaRPr>
            </a:p>
          </p:txBody>
        </p:sp>
        <p:sp>
          <p:nvSpPr>
            <p:cNvPr id="13" name="Rectangle 10"/>
            <p:cNvSpPr>
              <a:spLocks noChangeArrowheads="1"/>
            </p:cNvSpPr>
            <p:nvPr/>
          </p:nvSpPr>
          <p:spPr bwMode="auto">
            <a:xfrm>
              <a:off x="4643438" y="1557338"/>
              <a:ext cx="1143000" cy="396875"/>
            </a:xfrm>
            <a:prstGeom prst="rect">
              <a:avLst/>
            </a:prstGeom>
            <a:noFill/>
            <a:ln w="9525">
              <a:noFill/>
              <a:miter lim="800000"/>
              <a:headEnd/>
              <a:tailEnd/>
            </a:ln>
          </p:spPr>
          <p:txBody>
            <a:bodyPr wrap="none">
              <a:spAutoFit/>
            </a:bodyPr>
            <a:lstStyle/>
            <a:p>
              <a:r>
                <a:rPr lang="es-CO" sz="2000" b="1">
                  <a:solidFill>
                    <a:srgbClr val="008000"/>
                  </a:solidFill>
                </a:rPr>
                <a:t>Eficacia</a:t>
              </a:r>
              <a:endParaRPr lang="es-ES" sz="2000" b="1">
                <a:solidFill>
                  <a:srgbClr val="008000"/>
                </a:solidFill>
              </a:endParaRPr>
            </a:p>
          </p:txBody>
        </p:sp>
        <p:sp>
          <p:nvSpPr>
            <p:cNvPr id="14" name="Rectangle 11"/>
            <p:cNvSpPr>
              <a:spLocks noChangeArrowheads="1"/>
            </p:cNvSpPr>
            <p:nvPr/>
          </p:nvSpPr>
          <p:spPr bwMode="auto">
            <a:xfrm>
              <a:off x="2411760" y="3573016"/>
              <a:ext cx="1784350" cy="366712"/>
            </a:xfrm>
            <a:prstGeom prst="rect">
              <a:avLst/>
            </a:prstGeom>
            <a:noFill/>
            <a:ln w="9525">
              <a:noFill/>
              <a:miter lim="800000"/>
              <a:headEnd/>
              <a:tailEnd/>
            </a:ln>
          </p:spPr>
          <p:txBody>
            <a:bodyPr wrap="none">
              <a:spAutoFit/>
            </a:bodyPr>
            <a:lstStyle/>
            <a:p>
              <a:r>
                <a:rPr lang="es-CO" b="1" dirty="0">
                  <a:solidFill>
                    <a:srgbClr val="008000"/>
                  </a:solidFill>
                </a:rPr>
                <a:t>Valor Personal</a:t>
              </a:r>
              <a:endParaRPr lang="es-ES" b="1" dirty="0">
                <a:solidFill>
                  <a:srgbClr val="008000"/>
                </a:solidFill>
              </a:endParaRPr>
            </a:p>
          </p:txBody>
        </p:sp>
        <p:sp>
          <p:nvSpPr>
            <p:cNvPr id="15" name="Text Box 12"/>
            <p:cNvSpPr txBox="1">
              <a:spLocks noChangeArrowheads="1"/>
            </p:cNvSpPr>
            <p:nvPr/>
          </p:nvSpPr>
          <p:spPr bwMode="auto">
            <a:xfrm>
              <a:off x="4427984" y="3501008"/>
              <a:ext cx="1873250" cy="581025"/>
            </a:xfrm>
            <a:prstGeom prst="rect">
              <a:avLst/>
            </a:prstGeom>
            <a:noFill/>
            <a:ln w="9525">
              <a:noFill/>
              <a:miter lim="800000"/>
              <a:headEnd/>
              <a:tailEnd/>
            </a:ln>
          </p:spPr>
          <p:txBody>
            <a:bodyPr>
              <a:spAutoFit/>
            </a:bodyPr>
            <a:lstStyle/>
            <a:p>
              <a:pPr>
                <a:spcBef>
                  <a:spcPct val="50000"/>
                </a:spcBef>
              </a:pPr>
              <a:r>
                <a:rPr lang="es-CO" sz="1600" b="1" dirty="0">
                  <a:solidFill>
                    <a:srgbClr val="008000"/>
                  </a:solidFill>
                </a:rPr>
                <a:t>MEJORAMIENTOCONTINUO</a:t>
              </a:r>
              <a:endParaRPr lang="es-ES" sz="1600" b="1" dirty="0">
                <a:solidFill>
                  <a:srgbClr val="008000"/>
                </a:solidFill>
              </a:endParaRPr>
            </a:p>
          </p:txBody>
        </p:sp>
      </p:grpSp>
      <p:sp>
        <p:nvSpPr>
          <p:cNvPr id="16" name="Rectangle 2"/>
          <p:cNvSpPr txBox="1">
            <a:spLocks noChangeArrowheads="1"/>
          </p:cNvSpPr>
          <p:nvPr/>
        </p:nvSpPr>
        <p:spPr bwMode="auto">
          <a:xfrm>
            <a:off x="1801646" y="260648"/>
            <a:ext cx="6748462" cy="1008063"/>
          </a:xfrm>
          <a:prstGeom prst="rect">
            <a:avLst/>
          </a:prstGeom>
          <a:noFill/>
          <a:ln>
            <a:miter lim="800000"/>
            <a:headEnd/>
            <a:tailEnd/>
          </a:ln>
        </p:spPr>
        <p:txBody>
          <a:bodyPr vert="horz" lIns="104306" tIns="52153" rIns="104306" bIns="52153" rtlCol="0" anchor="ctr">
            <a:normAutofit fontScale="92500"/>
          </a:bodyPr>
          <a:lstStyle>
            <a:lvl1pPr algn="ctr" defTabSz="1043056" rtl="0" eaLnBrk="1" latinLnBrk="0" hangingPunct="1">
              <a:spcBef>
                <a:spcPct val="0"/>
              </a:spcBef>
              <a:buNone/>
              <a:defRPr sz="5000" kern="1200">
                <a:solidFill>
                  <a:schemeClr val="tx1"/>
                </a:solidFill>
                <a:latin typeface="+mj-lt"/>
                <a:ea typeface="+mj-ea"/>
                <a:cs typeface="+mj-cs"/>
              </a:defRPr>
            </a:lvl1pPr>
          </a:lstStyle>
          <a:p>
            <a:pPr>
              <a:defRPr/>
            </a:pPr>
            <a:r>
              <a:rPr lang="es-CO" sz="4000" b="1" smtClean="0">
                <a:ln w="1905"/>
                <a:gradFill>
                  <a:gsLst>
                    <a:gs pos="0">
                      <a:srgbClr val="105C29"/>
                    </a:gs>
                    <a:gs pos="78000">
                      <a:srgbClr val="23D338"/>
                    </a:gs>
                    <a:gs pos="100000">
                      <a:schemeClr val="accent6">
                        <a:tint val="12000"/>
                        <a:satMod val="255000"/>
                      </a:schemeClr>
                    </a:gs>
                  </a:gsLst>
                  <a:lin ang="5400000"/>
                </a:gradFill>
                <a:effectLst>
                  <a:innerShdw blurRad="69850" dist="43180" dir="5400000">
                    <a:srgbClr val="000000">
                      <a:alpha val="65000"/>
                    </a:srgbClr>
                  </a:innerShdw>
                </a:effectLst>
              </a:rPr>
              <a:t>COMPONENTES DE LA POLÍTICA</a:t>
            </a:r>
            <a:endParaRPr lang="es-ES" sz="4000" b="1" dirty="0" smtClean="0">
              <a:ln w="1905"/>
              <a:gradFill>
                <a:gsLst>
                  <a:gs pos="0">
                    <a:srgbClr val="105C29"/>
                  </a:gs>
                  <a:gs pos="78000">
                    <a:srgbClr val="23D338"/>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7701324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810196" y="424941"/>
            <a:ext cx="8534400" cy="914400"/>
          </a:xfrm>
          <a:prstGeom prst="rect">
            <a:avLst/>
          </a:prstGeom>
        </p:spPr>
        <p:txBody>
          <a:bodyPr>
            <a:normAutofit fontScale="90000"/>
          </a:bodyPr>
          <a:lstStyle>
            <a:lvl1pPr algn="ctr" defTabSz="1043056" rtl="0" eaLnBrk="1" latinLnBrk="0" hangingPunct="1">
              <a:spcBef>
                <a:spcPct val="0"/>
              </a:spcBef>
              <a:buNone/>
              <a:defRPr sz="5000" kern="1200">
                <a:solidFill>
                  <a:schemeClr val="tx1"/>
                </a:solidFill>
                <a:latin typeface="+mj-lt"/>
                <a:ea typeface="+mj-ea"/>
                <a:cs typeface="+mj-cs"/>
              </a:defRPr>
            </a:lvl1pPr>
          </a:lstStyle>
          <a:p>
            <a:pPr>
              <a:defRPr/>
            </a:pPr>
            <a:r>
              <a:rPr lang="en-GB" sz="3200" dirty="0" smtClean="0">
                <a:solidFill>
                  <a:srgbClr val="008000"/>
                </a:solidFill>
                <a:effectLst>
                  <a:outerShdw blurRad="38100" dist="38100" dir="2700000" algn="tl">
                    <a:srgbClr val="C0C0C0"/>
                  </a:outerShdw>
                </a:effectLst>
              </a:rPr>
              <a:t>DISCIPLINAS DE LA SEGURIDAD Y SALUD EN EL TRABAJO</a:t>
            </a:r>
            <a:endParaRPr lang="es-ES" i="1" dirty="0">
              <a:solidFill>
                <a:srgbClr val="008000"/>
              </a:solidFill>
            </a:endParaRPr>
          </a:p>
        </p:txBody>
      </p:sp>
      <p:graphicFrame>
        <p:nvGraphicFramePr>
          <p:cNvPr id="7" name="Object 2"/>
          <p:cNvGraphicFramePr>
            <a:graphicFrameLocks noChangeAspect="1"/>
          </p:cNvGraphicFramePr>
          <p:nvPr>
            <p:extLst>
              <p:ext uri="{D42A27DB-BD31-4B8C-83A1-F6EECF244321}">
                <p14:modId xmlns:p14="http://schemas.microsoft.com/office/powerpoint/2010/main" val="4117135525"/>
              </p:ext>
            </p:extLst>
          </p:nvPr>
        </p:nvGraphicFramePr>
        <p:xfrm>
          <a:off x="810196" y="1548383"/>
          <a:ext cx="8610600" cy="3744912"/>
        </p:xfrm>
        <a:graphic>
          <a:graphicData uri="http://schemas.openxmlformats.org/presentationml/2006/ole">
            <mc:AlternateContent xmlns:mc="http://schemas.openxmlformats.org/markup-compatibility/2006">
              <mc:Choice xmlns:v="urn:schemas-microsoft-com:vml" Requires="v">
                <p:oleObj spid="_x0000_s2051" name="Document" r:id="rId3" imgW="5655564" imgH="2273808" progId="Word.Document.8">
                  <p:embed/>
                </p:oleObj>
              </mc:Choice>
              <mc:Fallback>
                <p:oleObj name="Document" r:id="rId3" imgW="5655564" imgH="2273808"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196" y="1548383"/>
                        <a:ext cx="8610600" cy="3744912"/>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9 Rectángulo"/>
          <p:cNvSpPr/>
          <p:nvPr/>
        </p:nvSpPr>
        <p:spPr>
          <a:xfrm>
            <a:off x="594172" y="5562777"/>
            <a:ext cx="2751137" cy="276225"/>
          </a:xfrm>
          <a:prstGeom prst="rect">
            <a:avLst/>
          </a:prstGeom>
        </p:spPr>
        <p:txBody>
          <a:bodyPr wrap="none">
            <a:spAutoFit/>
          </a:bodyPr>
          <a:lstStyle/>
          <a:p>
            <a:pPr fontAlgn="auto">
              <a:spcAft>
                <a:spcPts val="0"/>
              </a:spcAft>
              <a:buFont typeface="Wingdings 2"/>
              <a:buNone/>
              <a:defRPr/>
            </a:pPr>
            <a:r>
              <a:rPr lang="es-ES_tradnl" sz="1200" i="1" dirty="0">
                <a:solidFill>
                  <a:schemeClr val="tx2">
                    <a:lumMod val="75000"/>
                  </a:schemeClr>
                </a:solidFill>
                <a:latin typeface="Book Antiqua" pitchFamily="18" charset="0"/>
              </a:rPr>
              <a:t>Centro Internacional de Formación - OIT</a:t>
            </a:r>
          </a:p>
        </p:txBody>
      </p:sp>
    </p:spTree>
    <p:extLst>
      <p:ext uri="{BB962C8B-B14F-4D97-AF65-F5344CB8AC3E}">
        <p14:creationId xmlns:p14="http://schemas.microsoft.com/office/powerpoint/2010/main" val="33507321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1468235" y="2412479"/>
            <a:ext cx="7632700" cy="3416320"/>
          </a:xfrm>
          <a:prstGeom prst="rect">
            <a:avLst/>
          </a:prstGeom>
          <a:noFill/>
          <a:ln w="9525">
            <a:noFill/>
            <a:miter lim="800000"/>
            <a:headEnd/>
            <a:tailEnd/>
          </a:ln>
        </p:spPr>
        <p:txBody>
          <a:bodyPr anchor="ctr">
            <a:spAutoFit/>
          </a:bodyPr>
          <a:lstStyle/>
          <a:p>
            <a:pPr>
              <a:buFont typeface="Wingdings" pitchFamily="2" charset="2"/>
              <a:buChar char="ü"/>
              <a:tabLst>
                <a:tab pos="898525" algn="l"/>
                <a:tab pos="1349375" algn="l"/>
                <a:tab pos="1798638" algn="l"/>
                <a:tab pos="2247900" algn="l"/>
                <a:tab pos="2697163" algn="l"/>
                <a:tab pos="3146425" algn="l"/>
                <a:tab pos="3597275" algn="l"/>
                <a:tab pos="4046538" algn="l"/>
                <a:tab pos="4495800" algn="l"/>
                <a:tab pos="4945063" algn="l"/>
              </a:tabLst>
            </a:pPr>
            <a:r>
              <a:rPr lang="es-CO" sz="2400" b="1" dirty="0">
                <a:solidFill>
                  <a:schemeClr val="accent3">
                    <a:lumMod val="75000"/>
                  </a:schemeClr>
                </a:solidFill>
                <a:latin typeface="Arial Narrow" pitchFamily="34" charset="0"/>
              </a:rPr>
              <a:t>Prevenir la aparición de accidentes de trabajo y enfermedad profesional en la empresa Departamento de Antioquia.</a:t>
            </a:r>
          </a:p>
          <a:p>
            <a:pPr>
              <a:buFont typeface="Wingdings" pitchFamily="2" charset="2"/>
              <a:buNone/>
              <a:tabLst>
                <a:tab pos="898525" algn="l"/>
                <a:tab pos="1349375" algn="l"/>
                <a:tab pos="1798638" algn="l"/>
                <a:tab pos="2247900" algn="l"/>
                <a:tab pos="2697163" algn="l"/>
                <a:tab pos="3146425" algn="l"/>
                <a:tab pos="3597275" algn="l"/>
                <a:tab pos="4046538" algn="l"/>
                <a:tab pos="4495800" algn="l"/>
                <a:tab pos="4945063" algn="l"/>
              </a:tabLst>
            </a:pPr>
            <a:endParaRPr lang="es-ES" sz="2400" b="1" dirty="0">
              <a:solidFill>
                <a:schemeClr val="accent3">
                  <a:lumMod val="75000"/>
                </a:schemeClr>
              </a:solidFill>
              <a:latin typeface="Arial Narrow" pitchFamily="34" charset="0"/>
            </a:endParaRPr>
          </a:p>
          <a:p>
            <a:pPr>
              <a:buFont typeface="Wingdings" pitchFamily="2" charset="2"/>
              <a:buChar char="ü"/>
              <a:tabLst>
                <a:tab pos="898525" algn="l"/>
                <a:tab pos="1349375" algn="l"/>
                <a:tab pos="1798638" algn="l"/>
                <a:tab pos="2247900" algn="l"/>
                <a:tab pos="2697163" algn="l"/>
                <a:tab pos="3146425" algn="l"/>
                <a:tab pos="3597275" algn="l"/>
                <a:tab pos="4046538" algn="l"/>
                <a:tab pos="4495800" algn="l"/>
                <a:tab pos="4945063" algn="l"/>
              </a:tabLst>
            </a:pPr>
            <a:r>
              <a:rPr lang="es-ES_tradnl" sz="2400" b="1" dirty="0">
                <a:solidFill>
                  <a:schemeClr val="accent3">
                    <a:lumMod val="75000"/>
                  </a:schemeClr>
                </a:solidFill>
                <a:latin typeface="Arial Narrow" pitchFamily="34" charset="0"/>
              </a:rPr>
              <a:t>Minimizar los riesgos de seguridad y salud ocupacional originados por las condiciones de Trabajo presentes en la empresa.</a:t>
            </a:r>
          </a:p>
          <a:p>
            <a:pPr>
              <a:buFont typeface="Wingdings" pitchFamily="2" charset="2"/>
              <a:buNone/>
              <a:tabLst>
                <a:tab pos="898525" algn="l"/>
                <a:tab pos="1349375" algn="l"/>
                <a:tab pos="1798638" algn="l"/>
                <a:tab pos="2247900" algn="l"/>
                <a:tab pos="2697163" algn="l"/>
                <a:tab pos="3146425" algn="l"/>
                <a:tab pos="3597275" algn="l"/>
                <a:tab pos="4046538" algn="l"/>
                <a:tab pos="4495800" algn="l"/>
                <a:tab pos="4945063" algn="l"/>
              </a:tabLst>
            </a:pPr>
            <a:endParaRPr lang="es-ES" sz="2400" b="1" dirty="0">
              <a:solidFill>
                <a:schemeClr val="accent3">
                  <a:lumMod val="75000"/>
                </a:schemeClr>
              </a:solidFill>
              <a:latin typeface="Arial Narrow" pitchFamily="34" charset="0"/>
            </a:endParaRPr>
          </a:p>
          <a:p>
            <a:pPr>
              <a:buFont typeface="Wingdings" pitchFamily="2" charset="2"/>
              <a:buChar char="ü"/>
              <a:tabLst>
                <a:tab pos="898525" algn="l"/>
                <a:tab pos="1349375" algn="l"/>
                <a:tab pos="1798638" algn="l"/>
                <a:tab pos="2247900" algn="l"/>
                <a:tab pos="2697163" algn="l"/>
                <a:tab pos="3146425" algn="l"/>
                <a:tab pos="3597275" algn="l"/>
                <a:tab pos="4046538" algn="l"/>
                <a:tab pos="4495800" algn="l"/>
                <a:tab pos="4945063" algn="l"/>
              </a:tabLst>
            </a:pPr>
            <a:r>
              <a:rPr lang="es-ES_tradnl" sz="2400" b="1" dirty="0">
                <a:solidFill>
                  <a:schemeClr val="accent3">
                    <a:lumMod val="75000"/>
                  </a:schemeClr>
                </a:solidFill>
                <a:latin typeface="Arial Narrow" pitchFamily="34" charset="0"/>
              </a:rPr>
              <a:t>Gestionar los recursos necesarios para la implementación del Programa de Salud Ocupacional.</a:t>
            </a:r>
          </a:p>
        </p:txBody>
      </p:sp>
      <p:sp>
        <p:nvSpPr>
          <p:cNvPr id="8" name="Text Box 5"/>
          <p:cNvSpPr txBox="1">
            <a:spLocks noChangeArrowheads="1"/>
          </p:cNvSpPr>
          <p:nvPr/>
        </p:nvSpPr>
        <p:spPr bwMode="auto">
          <a:xfrm>
            <a:off x="882204" y="396255"/>
            <a:ext cx="9144000" cy="1323439"/>
          </a:xfrm>
          <a:prstGeom prst="rect">
            <a:avLst/>
          </a:prstGeom>
          <a:noFill/>
          <a:ln w="9525">
            <a:noFill/>
            <a:miter lim="800000"/>
            <a:headEnd/>
            <a:tailEnd/>
          </a:ln>
        </p:spPr>
        <p:txBody>
          <a:bodyPr wrap="square">
            <a:spAutoFit/>
          </a:bodyPr>
          <a:lstStyle/>
          <a:p>
            <a:pPr algn="ctr" fontAlgn="auto">
              <a:spcAft>
                <a:spcPts val="0"/>
              </a:spcAft>
              <a:defRPr/>
            </a:pPr>
            <a:r>
              <a:rPr lang="es-CO" sz="4000" b="1" dirty="0" smtClean="0">
                <a:ln w="1905"/>
                <a:gradFill>
                  <a:gsLst>
                    <a:gs pos="0">
                      <a:srgbClr val="105C29"/>
                    </a:gs>
                    <a:gs pos="78000">
                      <a:srgbClr val="23D338"/>
                    </a:gs>
                    <a:gs pos="100000">
                      <a:schemeClr val="accent6">
                        <a:tint val="12000"/>
                        <a:satMod val="255000"/>
                      </a:schemeClr>
                    </a:gs>
                  </a:gsLst>
                  <a:lin ang="5400000"/>
                </a:gradFill>
                <a:effectLst>
                  <a:innerShdw blurRad="69850" dist="43180" dir="5400000">
                    <a:srgbClr val="000000">
                      <a:alpha val="65000"/>
                    </a:srgbClr>
                  </a:innerShdw>
                </a:effectLst>
                <a:latin typeface="+mj-lt"/>
                <a:ea typeface="+mj-ea"/>
                <a:cs typeface="+mj-cs"/>
              </a:rPr>
              <a:t>OBJETIVOS DE SEGURIDAD Y SALUD EN EL TRABAJO</a:t>
            </a:r>
            <a:endParaRPr lang="es-ES" sz="4000" b="1" dirty="0" smtClean="0">
              <a:ln w="1905"/>
              <a:gradFill>
                <a:gsLst>
                  <a:gs pos="0">
                    <a:srgbClr val="105C29"/>
                  </a:gs>
                  <a:gs pos="78000">
                    <a:srgbClr val="23D338"/>
                  </a:gs>
                  <a:gs pos="100000">
                    <a:schemeClr val="accent6">
                      <a:tint val="12000"/>
                      <a:satMod val="255000"/>
                    </a:schemeClr>
                  </a:gs>
                </a:gsLst>
                <a:lin ang="5400000"/>
              </a:gradFill>
              <a:effectLst>
                <a:innerShdw blurRad="69850" dist="43180" dir="5400000">
                  <a:srgbClr val="000000">
                    <a:alpha val="65000"/>
                  </a:srgbClr>
                </a:innerShdw>
              </a:effectLst>
              <a:latin typeface="+mj-lt"/>
              <a:ea typeface="+mj-ea"/>
              <a:cs typeface="+mj-cs"/>
            </a:endParaRPr>
          </a:p>
        </p:txBody>
      </p:sp>
    </p:spTree>
    <p:extLst>
      <p:ext uri="{BB962C8B-B14F-4D97-AF65-F5344CB8AC3E}">
        <p14:creationId xmlns:p14="http://schemas.microsoft.com/office/powerpoint/2010/main" val="30216180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3 Título"/>
          <p:cNvSpPr txBox="1">
            <a:spLocks/>
          </p:cNvSpPr>
          <p:nvPr/>
        </p:nvSpPr>
        <p:spPr>
          <a:xfrm>
            <a:off x="1170236" y="683378"/>
            <a:ext cx="8229600" cy="1008112"/>
          </a:xfrm>
          <a:prstGeom prst="rect">
            <a:avLst/>
          </a:prstGeom>
        </p:spPr>
        <p:txBody>
          <a:bodyPr rtlCol="0">
            <a:normAutofit fontScale="67500" lnSpcReduction="20000"/>
          </a:bodyPr>
          <a:lstStyle>
            <a:lvl1pPr algn="ctr" defTabSz="1043056" rtl="0" eaLnBrk="1" latinLnBrk="0" hangingPunct="1">
              <a:spcBef>
                <a:spcPct val="0"/>
              </a:spcBef>
              <a:buNone/>
              <a:defRPr sz="5000" kern="1200">
                <a:solidFill>
                  <a:schemeClr val="tx1"/>
                </a:solidFill>
                <a:latin typeface="+mj-lt"/>
                <a:ea typeface="+mj-ea"/>
                <a:cs typeface="+mj-cs"/>
              </a:defRPr>
            </a:lvl1pPr>
          </a:lstStyle>
          <a:p>
            <a:pPr>
              <a:defRPr/>
            </a:pPr>
            <a:r>
              <a:rPr lang="es-CO" dirty="0" smtClean="0"/>
              <a:t>Que hacemos en Seguridad y Salud en el Trabajo</a:t>
            </a:r>
            <a:endParaRPr lang="es-CO" dirty="0"/>
          </a:p>
        </p:txBody>
      </p:sp>
      <p:grpSp>
        <p:nvGrpSpPr>
          <p:cNvPr id="13" name="12 Grupo"/>
          <p:cNvGrpSpPr/>
          <p:nvPr/>
        </p:nvGrpSpPr>
        <p:grpSpPr>
          <a:xfrm>
            <a:off x="1602284" y="2636912"/>
            <a:ext cx="7034939" cy="2982918"/>
            <a:chOff x="1259632" y="2636912"/>
            <a:chExt cx="7034939" cy="2982918"/>
          </a:xfrm>
        </p:grpSpPr>
        <p:sp>
          <p:nvSpPr>
            <p:cNvPr id="10" name="9 Rectángulo"/>
            <p:cNvSpPr/>
            <p:nvPr/>
          </p:nvSpPr>
          <p:spPr>
            <a:xfrm>
              <a:off x="1259632" y="2636912"/>
              <a:ext cx="7034939" cy="646331"/>
            </a:xfrm>
            <a:prstGeom prst="rect">
              <a:avLst/>
            </a:prstGeom>
          </p:spPr>
          <p:txBody>
            <a:bodyPr wrap="none">
              <a:spAutoFit/>
            </a:bodyPr>
            <a:lstStyle/>
            <a:p>
              <a:pPr fontAlgn="auto">
                <a:spcBef>
                  <a:spcPts val="0"/>
                </a:spcBef>
                <a:spcAft>
                  <a:spcPts val="0"/>
                </a:spcAft>
                <a:buFont typeface="Arial" pitchFamily="34" charset="0"/>
                <a:buChar char="•"/>
                <a:defRPr/>
              </a:pPr>
              <a:r>
                <a:rPr lang="es-ES" sz="3600" b="1" dirty="0">
                  <a:ln w="1905"/>
                  <a:gradFill>
                    <a:gsLst>
                      <a:gs pos="0">
                        <a:srgbClr val="105C29"/>
                      </a:gs>
                      <a:gs pos="78000">
                        <a:srgbClr val="23D338"/>
                      </a:gs>
                      <a:gs pos="100000">
                        <a:schemeClr val="accent6">
                          <a:tint val="12000"/>
                          <a:satMod val="255000"/>
                        </a:schemeClr>
                      </a:gs>
                    </a:gsLst>
                    <a:lin ang="5400000"/>
                  </a:gradFill>
                  <a:effectLst>
                    <a:innerShdw blurRad="69850" dist="43180" dir="5400000">
                      <a:srgbClr val="000000">
                        <a:alpha val="65000"/>
                      </a:srgbClr>
                    </a:innerShdw>
                  </a:effectLst>
                  <a:latin typeface="+mn-lt"/>
                  <a:cs typeface="+mn-cs"/>
                </a:rPr>
                <a:t> </a:t>
              </a:r>
              <a:r>
                <a:rPr lang="es-ES" sz="3600" b="1" dirty="0" smtClean="0">
                  <a:ln w="1905"/>
                  <a:gradFill>
                    <a:gsLst>
                      <a:gs pos="0">
                        <a:srgbClr val="105C29"/>
                      </a:gs>
                      <a:gs pos="78000">
                        <a:srgbClr val="23D338"/>
                      </a:gs>
                      <a:gs pos="100000">
                        <a:schemeClr val="accent6">
                          <a:tint val="12000"/>
                          <a:satMod val="255000"/>
                        </a:schemeClr>
                      </a:gs>
                    </a:gsLst>
                    <a:lin ang="5400000"/>
                  </a:gradFill>
                  <a:effectLst>
                    <a:innerShdw blurRad="69850" dist="43180" dir="5400000">
                      <a:srgbClr val="000000">
                        <a:alpha val="65000"/>
                      </a:srgbClr>
                    </a:innerShdw>
                  </a:effectLst>
                  <a:latin typeface="+mn-lt"/>
                  <a:cs typeface="+mn-cs"/>
                </a:rPr>
                <a:t>Diagnostico estratégico </a:t>
              </a:r>
              <a:r>
                <a:rPr lang="es-ES" sz="3600" b="1" dirty="0">
                  <a:ln w="1905"/>
                  <a:gradFill>
                    <a:gsLst>
                      <a:gs pos="0">
                        <a:srgbClr val="105C29"/>
                      </a:gs>
                      <a:gs pos="78000">
                        <a:srgbClr val="23D338"/>
                      </a:gs>
                      <a:gs pos="100000">
                        <a:schemeClr val="accent6">
                          <a:tint val="12000"/>
                          <a:satMod val="255000"/>
                        </a:schemeClr>
                      </a:gs>
                    </a:gsLst>
                    <a:lin ang="5400000"/>
                  </a:gradFill>
                  <a:effectLst>
                    <a:innerShdw blurRad="69850" dist="43180" dir="5400000">
                      <a:srgbClr val="000000">
                        <a:alpha val="65000"/>
                      </a:srgbClr>
                    </a:innerShdw>
                  </a:effectLst>
                  <a:latin typeface="+mn-lt"/>
                  <a:cs typeface="+mn-cs"/>
                </a:rPr>
                <a:t>de Riesgos</a:t>
              </a:r>
              <a:endParaRPr lang="es-CO" sz="4800" dirty="0">
                <a:latin typeface="+mn-lt"/>
                <a:cs typeface="+mn-cs"/>
              </a:endParaRPr>
            </a:p>
          </p:txBody>
        </p:sp>
        <p:sp>
          <p:nvSpPr>
            <p:cNvPr id="11" name="10 Rectángulo"/>
            <p:cNvSpPr/>
            <p:nvPr/>
          </p:nvSpPr>
          <p:spPr>
            <a:xfrm>
              <a:off x="1259632" y="3279854"/>
              <a:ext cx="4466159" cy="646331"/>
            </a:xfrm>
            <a:prstGeom prst="rect">
              <a:avLst/>
            </a:prstGeom>
          </p:spPr>
          <p:txBody>
            <a:bodyPr wrap="none">
              <a:spAutoFit/>
            </a:bodyPr>
            <a:lstStyle/>
            <a:p>
              <a:pPr fontAlgn="auto">
                <a:spcBef>
                  <a:spcPts val="0"/>
                </a:spcBef>
                <a:spcAft>
                  <a:spcPts val="0"/>
                </a:spcAft>
                <a:buFont typeface="Arial" pitchFamily="34" charset="0"/>
                <a:buChar char="•"/>
                <a:defRPr/>
              </a:pPr>
              <a:r>
                <a:rPr lang="es-ES" sz="3600" b="1" dirty="0">
                  <a:ln w="1905"/>
                  <a:gradFill>
                    <a:gsLst>
                      <a:gs pos="0">
                        <a:srgbClr val="105C29"/>
                      </a:gs>
                      <a:gs pos="78000">
                        <a:srgbClr val="23D338"/>
                      </a:gs>
                      <a:gs pos="100000">
                        <a:schemeClr val="accent6">
                          <a:tint val="12000"/>
                          <a:satMod val="255000"/>
                        </a:schemeClr>
                      </a:gs>
                    </a:gsLst>
                    <a:lin ang="5400000"/>
                  </a:gradFill>
                  <a:effectLst>
                    <a:innerShdw blurRad="69850" dist="43180" dir="5400000">
                      <a:srgbClr val="000000">
                        <a:alpha val="65000"/>
                      </a:srgbClr>
                    </a:innerShdw>
                  </a:effectLst>
                  <a:latin typeface="+mn-lt"/>
                  <a:cs typeface="+mn-cs"/>
                </a:rPr>
                <a:t> Medicina del Trabajo</a:t>
              </a:r>
              <a:endParaRPr lang="es-CO" sz="4800" dirty="0">
                <a:latin typeface="+mn-lt"/>
                <a:cs typeface="+mn-cs"/>
              </a:endParaRPr>
            </a:p>
          </p:txBody>
        </p:sp>
        <p:sp>
          <p:nvSpPr>
            <p:cNvPr id="12" name="4 Marcador de contenido"/>
            <p:cNvSpPr txBox="1">
              <a:spLocks/>
            </p:cNvSpPr>
            <p:nvPr/>
          </p:nvSpPr>
          <p:spPr>
            <a:xfrm>
              <a:off x="1402525" y="3994230"/>
              <a:ext cx="4786312" cy="1625600"/>
            </a:xfrm>
            <a:prstGeom prst="rect">
              <a:avLst/>
            </a:prstGeom>
          </p:spPr>
          <p:txBody>
            <a:bodyPr/>
            <a:lstStyle/>
            <a:p>
              <a:pPr marL="533400" indent="-533400" fontAlgn="auto">
                <a:lnSpc>
                  <a:spcPct val="80000"/>
                </a:lnSpc>
                <a:spcBef>
                  <a:spcPct val="20000"/>
                </a:spcBef>
                <a:spcAft>
                  <a:spcPts val="0"/>
                </a:spcAft>
                <a:buFontTx/>
                <a:buAutoNum type="arabicPeriod"/>
                <a:defRPr/>
              </a:pPr>
              <a:r>
                <a:rPr lang="es-ES" sz="3200" dirty="0">
                  <a:solidFill>
                    <a:schemeClr val="accent3">
                      <a:lumMod val="75000"/>
                    </a:schemeClr>
                  </a:solidFill>
                  <a:latin typeface="+mn-lt"/>
                  <a:cs typeface="+mn-cs"/>
                </a:rPr>
                <a:t>Examen de ingreso</a:t>
              </a:r>
            </a:p>
            <a:p>
              <a:pPr marL="533400" indent="-533400" fontAlgn="auto">
                <a:lnSpc>
                  <a:spcPct val="80000"/>
                </a:lnSpc>
                <a:spcBef>
                  <a:spcPct val="20000"/>
                </a:spcBef>
                <a:spcAft>
                  <a:spcPts val="0"/>
                </a:spcAft>
                <a:buFontTx/>
                <a:buAutoNum type="arabicPeriod"/>
                <a:defRPr/>
              </a:pPr>
              <a:r>
                <a:rPr lang="es-ES" sz="3200" dirty="0">
                  <a:solidFill>
                    <a:schemeClr val="accent3">
                      <a:lumMod val="75000"/>
                    </a:schemeClr>
                  </a:solidFill>
                  <a:latin typeface="+mn-lt"/>
                  <a:cs typeface="+mn-cs"/>
                </a:rPr>
                <a:t>Examen de retiro</a:t>
              </a:r>
            </a:p>
            <a:p>
              <a:pPr marL="533400" indent="-533400" fontAlgn="auto">
                <a:lnSpc>
                  <a:spcPct val="80000"/>
                </a:lnSpc>
                <a:spcBef>
                  <a:spcPct val="20000"/>
                </a:spcBef>
                <a:spcAft>
                  <a:spcPts val="0"/>
                </a:spcAft>
                <a:buFontTx/>
                <a:buAutoNum type="arabicPeriod"/>
                <a:defRPr/>
              </a:pPr>
              <a:r>
                <a:rPr lang="es-ES" sz="3200" dirty="0">
                  <a:solidFill>
                    <a:schemeClr val="accent3">
                      <a:lumMod val="75000"/>
                    </a:schemeClr>
                  </a:solidFill>
                  <a:latin typeface="+mn-lt"/>
                  <a:cs typeface="+mn-cs"/>
                </a:rPr>
                <a:t>Exámenes de control</a:t>
              </a:r>
            </a:p>
            <a:p>
              <a:pPr marL="342900" indent="-342900" fontAlgn="auto">
                <a:spcBef>
                  <a:spcPct val="20000"/>
                </a:spcBef>
                <a:spcAft>
                  <a:spcPts val="0"/>
                </a:spcAft>
                <a:buFont typeface="Arial" pitchFamily="34" charset="0"/>
                <a:buChar char="•"/>
                <a:defRPr/>
              </a:pPr>
              <a:endParaRPr lang="es-CO" sz="3200" dirty="0">
                <a:latin typeface="+mn-lt"/>
                <a:cs typeface="+mn-cs"/>
              </a:endParaRPr>
            </a:p>
          </p:txBody>
        </p:sp>
      </p:grpSp>
    </p:spTree>
    <p:extLst>
      <p:ext uri="{BB962C8B-B14F-4D97-AF65-F5344CB8AC3E}">
        <p14:creationId xmlns:p14="http://schemas.microsoft.com/office/powerpoint/2010/main" val="36703168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3 Título"/>
          <p:cNvSpPr txBox="1">
            <a:spLocks/>
          </p:cNvSpPr>
          <p:nvPr/>
        </p:nvSpPr>
        <p:spPr>
          <a:xfrm>
            <a:off x="1144643" y="578172"/>
            <a:ext cx="8229600" cy="857256"/>
          </a:xfrm>
          <a:prstGeom prst="rect">
            <a:avLst/>
          </a:prstGeom>
        </p:spPr>
        <p:txBody>
          <a:bodyPr rtlCol="0">
            <a:normAutofit fontScale="85000" lnSpcReduction="10000"/>
          </a:bodyPr>
          <a:lstStyle>
            <a:lvl1pPr algn="ctr" defTabSz="1043056" rtl="0" eaLnBrk="1" latinLnBrk="0" hangingPunct="1">
              <a:spcBef>
                <a:spcPct val="0"/>
              </a:spcBef>
              <a:buNone/>
              <a:defRPr sz="5000" kern="1200">
                <a:solidFill>
                  <a:schemeClr val="tx1"/>
                </a:solidFill>
                <a:latin typeface="+mj-lt"/>
                <a:ea typeface="+mj-ea"/>
                <a:cs typeface="+mj-cs"/>
              </a:defRPr>
            </a:lvl1pPr>
          </a:lstStyle>
          <a:p>
            <a:pPr>
              <a:defRPr/>
            </a:pPr>
            <a:r>
              <a:rPr lang="es-CO" dirty="0" smtClean="0"/>
              <a:t>Estructura de la Salud Ocupacional</a:t>
            </a:r>
            <a:endParaRPr lang="es-CO" dirty="0"/>
          </a:p>
        </p:txBody>
      </p:sp>
      <p:sp>
        <p:nvSpPr>
          <p:cNvPr id="10" name="9 Rectángulo"/>
          <p:cNvSpPr/>
          <p:nvPr/>
        </p:nvSpPr>
        <p:spPr>
          <a:xfrm>
            <a:off x="1115616" y="1836415"/>
            <a:ext cx="7975500" cy="646331"/>
          </a:xfrm>
          <a:prstGeom prst="rect">
            <a:avLst/>
          </a:prstGeom>
        </p:spPr>
        <p:txBody>
          <a:bodyPr wrap="square">
            <a:spAutoFit/>
          </a:bodyPr>
          <a:lstStyle/>
          <a:p>
            <a:pPr fontAlgn="auto">
              <a:spcBef>
                <a:spcPts val="0"/>
              </a:spcBef>
              <a:spcAft>
                <a:spcPts val="0"/>
              </a:spcAft>
              <a:buFont typeface="Arial" pitchFamily="34" charset="0"/>
              <a:buChar char="•"/>
              <a:defRPr/>
            </a:pPr>
            <a:r>
              <a:rPr lang="es-ES" sz="3600" b="1" dirty="0">
                <a:ln w="1905"/>
                <a:gradFill>
                  <a:gsLst>
                    <a:gs pos="0">
                      <a:srgbClr val="105C29"/>
                    </a:gs>
                    <a:gs pos="78000">
                      <a:srgbClr val="23D338"/>
                    </a:gs>
                    <a:gs pos="100000">
                      <a:schemeClr val="accent6">
                        <a:tint val="12000"/>
                        <a:satMod val="255000"/>
                      </a:schemeClr>
                    </a:gs>
                  </a:gsLst>
                  <a:lin ang="5400000"/>
                </a:gradFill>
                <a:effectLst>
                  <a:innerShdw blurRad="69850" dist="43180" dir="5400000">
                    <a:srgbClr val="000000">
                      <a:alpha val="65000"/>
                    </a:srgbClr>
                  </a:innerShdw>
                </a:effectLst>
                <a:latin typeface="+mn-lt"/>
                <a:cs typeface="+mn-cs"/>
              </a:rPr>
              <a:t> Medicina </a:t>
            </a:r>
            <a:r>
              <a:rPr lang="es-ES" sz="3600" b="1" dirty="0" smtClean="0">
                <a:ln w="1905"/>
                <a:gradFill>
                  <a:gsLst>
                    <a:gs pos="0">
                      <a:srgbClr val="105C29"/>
                    </a:gs>
                    <a:gs pos="78000">
                      <a:srgbClr val="23D338"/>
                    </a:gs>
                    <a:gs pos="100000">
                      <a:schemeClr val="accent6">
                        <a:tint val="12000"/>
                        <a:satMod val="255000"/>
                      </a:schemeClr>
                    </a:gs>
                  </a:gsLst>
                  <a:lin ang="5400000"/>
                </a:gradFill>
                <a:effectLst>
                  <a:innerShdw blurRad="69850" dist="43180" dir="5400000">
                    <a:srgbClr val="000000">
                      <a:alpha val="65000"/>
                    </a:srgbClr>
                  </a:innerShdw>
                </a:effectLst>
                <a:latin typeface="+mn-lt"/>
                <a:cs typeface="+mn-cs"/>
              </a:rPr>
              <a:t>preventiva – Riesgo Sicosocial</a:t>
            </a:r>
            <a:endParaRPr lang="es-CO" sz="4800" dirty="0">
              <a:latin typeface="+mn-lt"/>
              <a:cs typeface="+mn-cs"/>
            </a:endParaRPr>
          </a:p>
        </p:txBody>
      </p:sp>
      <p:sp>
        <p:nvSpPr>
          <p:cNvPr id="11" name="4 Marcador de contenido"/>
          <p:cNvSpPr txBox="1">
            <a:spLocks/>
          </p:cNvSpPr>
          <p:nvPr/>
        </p:nvSpPr>
        <p:spPr>
          <a:xfrm>
            <a:off x="1502966" y="2988543"/>
            <a:ext cx="7200800" cy="3022624"/>
          </a:xfrm>
          <a:prstGeom prst="rect">
            <a:avLst/>
          </a:prstGeom>
        </p:spPr>
        <p:txBody>
          <a:bodyPr>
            <a:normAutofit lnSpcReduction="10000"/>
          </a:bodyPr>
          <a:lstStyle/>
          <a:p>
            <a:pPr marL="533400" indent="-533400" fontAlgn="auto">
              <a:lnSpc>
                <a:spcPct val="80000"/>
              </a:lnSpc>
              <a:spcBef>
                <a:spcPct val="20000"/>
              </a:spcBef>
              <a:spcAft>
                <a:spcPts val="0"/>
              </a:spcAft>
              <a:buFontTx/>
              <a:buAutoNum type="arabicPeriod"/>
              <a:defRPr/>
            </a:pPr>
            <a:r>
              <a:rPr lang="es-ES" sz="3200" dirty="0">
                <a:solidFill>
                  <a:schemeClr val="accent3">
                    <a:lumMod val="75000"/>
                  </a:schemeClr>
                </a:solidFill>
                <a:latin typeface="+mn-lt"/>
                <a:cs typeface="+mn-cs"/>
              </a:rPr>
              <a:t>Capacitación</a:t>
            </a:r>
          </a:p>
          <a:p>
            <a:pPr marL="533400" indent="-533400" fontAlgn="auto">
              <a:lnSpc>
                <a:spcPct val="80000"/>
              </a:lnSpc>
              <a:spcBef>
                <a:spcPct val="20000"/>
              </a:spcBef>
              <a:spcAft>
                <a:spcPts val="0"/>
              </a:spcAft>
              <a:buFontTx/>
              <a:buAutoNum type="arabicPeriod"/>
              <a:defRPr/>
            </a:pPr>
            <a:r>
              <a:rPr lang="es-ES" sz="3200" dirty="0">
                <a:solidFill>
                  <a:schemeClr val="accent3">
                    <a:lumMod val="75000"/>
                  </a:schemeClr>
                </a:solidFill>
                <a:latin typeface="+mn-lt"/>
                <a:cs typeface="+mn-cs"/>
              </a:rPr>
              <a:t>Exámenes de control</a:t>
            </a:r>
          </a:p>
          <a:p>
            <a:pPr marL="533400" indent="-533400" fontAlgn="auto">
              <a:lnSpc>
                <a:spcPct val="80000"/>
              </a:lnSpc>
              <a:spcBef>
                <a:spcPct val="20000"/>
              </a:spcBef>
              <a:spcAft>
                <a:spcPts val="0"/>
              </a:spcAft>
              <a:buFontTx/>
              <a:buAutoNum type="arabicPeriod"/>
              <a:defRPr/>
            </a:pPr>
            <a:r>
              <a:rPr lang="es-ES" sz="3200" dirty="0">
                <a:solidFill>
                  <a:schemeClr val="accent3">
                    <a:lumMod val="75000"/>
                  </a:schemeClr>
                </a:solidFill>
                <a:latin typeface="+mn-lt"/>
                <a:cs typeface="+mn-cs"/>
              </a:rPr>
              <a:t>Vigilancia epidemiológica</a:t>
            </a:r>
          </a:p>
          <a:p>
            <a:pPr marL="533400" indent="-533400" fontAlgn="auto">
              <a:lnSpc>
                <a:spcPct val="80000"/>
              </a:lnSpc>
              <a:spcBef>
                <a:spcPct val="20000"/>
              </a:spcBef>
              <a:spcAft>
                <a:spcPts val="0"/>
              </a:spcAft>
              <a:buFontTx/>
              <a:buAutoNum type="arabicPeriod"/>
              <a:defRPr/>
            </a:pPr>
            <a:r>
              <a:rPr lang="es-ES" sz="3200" dirty="0">
                <a:solidFill>
                  <a:schemeClr val="accent3">
                    <a:lumMod val="75000"/>
                  </a:schemeClr>
                </a:solidFill>
                <a:latin typeface="+mn-lt"/>
                <a:cs typeface="+mn-cs"/>
              </a:rPr>
              <a:t>Estilos de vida saludable</a:t>
            </a:r>
          </a:p>
          <a:p>
            <a:pPr marL="533400" indent="-533400" fontAlgn="auto">
              <a:lnSpc>
                <a:spcPct val="80000"/>
              </a:lnSpc>
              <a:spcBef>
                <a:spcPct val="20000"/>
              </a:spcBef>
              <a:spcAft>
                <a:spcPts val="0"/>
              </a:spcAft>
              <a:buFontTx/>
              <a:buAutoNum type="arabicPeriod"/>
              <a:defRPr/>
            </a:pPr>
            <a:r>
              <a:rPr lang="es-ES" sz="3200" b="1" dirty="0" smtClean="0">
                <a:solidFill>
                  <a:schemeClr val="accent3">
                    <a:lumMod val="75000"/>
                  </a:schemeClr>
                </a:solidFill>
                <a:latin typeface="+mn-lt"/>
                <a:cs typeface="+mn-cs"/>
              </a:rPr>
              <a:t>Subprograma </a:t>
            </a:r>
            <a:r>
              <a:rPr lang="es-ES" sz="3200" b="1" dirty="0">
                <a:solidFill>
                  <a:schemeClr val="accent3">
                    <a:lumMod val="75000"/>
                  </a:schemeClr>
                </a:solidFill>
                <a:latin typeface="+mn-lt"/>
                <a:cs typeface="+mn-cs"/>
              </a:rPr>
              <a:t>de Riesgo </a:t>
            </a:r>
            <a:r>
              <a:rPr lang="es-ES" sz="3200" b="1" dirty="0" smtClean="0">
                <a:solidFill>
                  <a:schemeClr val="accent3">
                    <a:lumMod val="75000"/>
                  </a:schemeClr>
                </a:solidFill>
                <a:latin typeface="+mn-lt"/>
                <a:cs typeface="+mn-cs"/>
              </a:rPr>
              <a:t>Psicosocial (prevención de adiciones) – Comité de convivencia</a:t>
            </a:r>
            <a:endParaRPr lang="es-ES" sz="3200" b="1" dirty="0">
              <a:solidFill>
                <a:schemeClr val="accent3">
                  <a:lumMod val="75000"/>
                </a:schemeClr>
              </a:solidFill>
              <a:latin typeface="+mn-lt"/>
              <a:cs typeface="+mn-cs"/>
            </a:endParaRPr>
          </a:p>
        </p:txBody>
      </p:sp>
    </p:spTree>
    <p:extLst>
      <p:ext uri="{BB962C8B-B14F-4D97-AF65-F5344CB8AC3E}">
        <p14:creationId xmlns:p14="http://schemas.microsoft.com/office/powerpoint/2010/main" val="1069205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 calcmode="lin" valueType="num">
                                      <p:cBhvr additive="base">
                                        <p:cTn id="11"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1">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xEl>
                                              <p:pRg st="1" end="1"/>
                                            </p:txEl>
                                          </p:spTgt>
                                        </p:tgtEl>
                                        <p:attrNameLst>
                                          <p:attrName>style.visibility</p:attrName>
                                        </p:attrNameLst>
                                      </p:cBhvr>
                                      <p:to>
                                        <p:strVal val="visible"/>
                                      </p:to>
                                    </p:set>
                                    <p:anim calcmode="lin" valueType="num">
                                      <p:cBhvr additive="base">
                                        <p:cTn id="15"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1">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anim calcmode="lin" valueType="num">
                                      <p:cBhvr additive="base">
                                        <p:cTn id="19"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1">
                                            <p:txEl>
                                              <p:pRg st="3" end="3"/>
                                            </p:txEl>
                                          </p:spTgt>
                                        </p:tgtEl>
                                        <p:attrNameLst>
                                          <p:attrName>style.visibility</p:attrName>
                                        </p:attrNameLst>
                                      </p:cBhvr>
                                      <p:to>
                                        <p:strVal val="visible"/>
                                      </p:to>
                                    </p:set>
                                    <p:anim calcmode="lin" valueType="num">
                                      <p:cBhvr additive="base">
                                        <p:cTn id="23"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1">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anim calcmode="lin" valueType="num">
                                      <p:cBhvr additive="base">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allAtOnce"/>
      <p:bldP spid="11"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026220" y="587826"/>
            <a:ext cx="8784976" cy="830997"/>
          </a:xfrm>
          <a:prstGeom prst="rect">
            <a:avLst/>
          </a:prstGeom>
          <a:noFill/>
          <a:ln w="9525" algn="ctr">
            <a:noFill/>
            <a:miter lim="800000"/>
            <a:headEnd/>
            <a:tailEnd/>
          </a:ln>
        </p:spPr>
        <p:txBody>
          <a:bodyPr wrap="square">
            <a:spAutoFit/>
          </a:bodyPr>
          <a:lstStyle/>
          <a:p>
            <a:pPr algn="ctr">
              <a:spcBef>
                <a:spcPct val="50000"/>
              </a:spcBef>
            </a:pPr>
            <a:r>
              <a:rPr lang="es-CO" sz="2400" dirty="0">
                <a:solidFill>
                  <a:srgbClr val="339933"/>
                </a:solidFill>
                <a:cs typeface="Arial" pitchFamily="34" charset="0"/>
              </a:rPr>
              <a:t> </a:t>
            </a:r>
            <a:r>
              <a:rPr lang="es-CO" sz="2400" b="1" dirty="0" smtClean="0">
                <a:ln w="1905"/>
                <a:gradFill>
                  <a:gsLst>
                    <a:gs pos="0">
                      <a:srgbClr val="105C29"/>
                    </a:gs>
                    <a:gs pos="78000">
                      <a:srgbClr val="23D338"/>
                    </a:gs>
                    <a:gs pos="100000">
                      <a:schemeClr val="accent6">
                        <a:tint val="12000"/>
                        <a:satMod val="255000"/>
                      </a:schemeClr>
                    </a:gs>
                  </a:gsLst>
                  <a:lin ang="5400000"/>
                </a:gradFill>
                <a:effectLst>
                  <a:innerShdw blurRad="69850" dist="43180" dir="5400000">
                    <a:srgbClr val="000000">
                      <a:alpha val="65000"/>
                    </a:srgbClr>
                  </a:innerShdw>
                </a:effectLst>
              </a:rPr>
              <a:t>LEY 100 DE 1993 – SISTEMA GENERAL DE SEGURIDAD SOCIAL - ORGANIZACIÓN DEL SISTEMA</a:t>
            </a:r>
            <a:endParaRPr lang="es-ES" sz="2400" b="1" dirty="0" smtClean="0">
              <a:ln w="1905"/>
              <a:gradFill>
                <a:gsLst>
                  <a:gs pos="0">
                    <a:srgbClr val="105C29"/>
                  </a:gs>
                  <a:gs pos="78000">
                    <a:srgbClr val="23D338"/>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6" name="Text Box 4"/>
          <p:cNvSpPr txBox="1">
            <a:spLocks noChangeArrowheads="1"/>
          </p:cNvSpPr>
          <p:nvPr/>
        </p:nvSpPr>
        <p:spPr bwMode="auto">
          <a:xfrm>
            <a:off x="3275013" y="2001751"/>
            <a:ext cx="3384550" cy="514350"/>
          </a:xfrm>
          <a:prstGeom prst="rect">
            <a:avLst/>
          </a:prstGeom>
          <a:gradFill rotWithShape="1">
            <a:gsLst>
              <a:gs pos="0">
                <a:srgbClr val="5E6D76"/>
              </a:gs>
              <a:gs pos="50000">
                <a:srgbClr val="CCECFF"/>
              </a:gs>
              <a:gs pos="100000">
                <a:srgbClr val="5E6D76"/>
              </a:gs>
            </a:gsLst>
            <a:lin ang="5400000" scaled="1"/>
          </a:gradFill>
          <a:ln w="57150" cmpd="thinThick">
            <a:solidFill>
              <a:srgbClr val="000086"/>
            </a:solidFill>
            <a:miter lim="800000"/>
            <a:headEnd/>
            <a:tailEnd/>
          </a:ln>
          <a:effectLst>
            <a:prstShdw prst="shdw13" dist="53882" dir="13500000">
              <a:srgbClr val="808080">
                <a:alpha val="50000"/>
              </a:srgbClr>
            </a:prstShdw>
          </a:effectLst>
        </p:spPr>
        <p:txBody>
          <a:bodyPr>
            <a:spAutoFit/>
          </a:bodyPr>
          <a:lstStyle/>
          <a:p>
            <a:pPr algn="ctr">
              <a:spcBef>
                <a:spcPct val="50000"/>
              </a:spcBef>
            </a:pPr>
            <a:r>
              <a:rPr lang="es-ES" sz="2400" dirty="0">
                <a:latin typeface="Arial Unicode MS" pitchFamily="34" charset="-128"/>
                <a:cs typeface="Arial" pitchFamily="34" charset="0"/>
              </a:rPr>
              <a:t>S.G.S.S.I</a:t>
            </a:r>
          </a:p>
        </p:txBody>
      </p:sp>
      <p:sp>
        <p:nvSpPr>
          <p:cNvPr id="7" name="Text Box 6"/>
          <p:cNvSpPr txBox="1">
            <a:spLocks noChangeArrowheads="1"/>
          </p:cNvSpPr>
          <p:nvPr/>
        </p:nvSpPr>
        <p:spPr bwMode="auto">
          <a:xfrm>
            <a:off x="6693207" y="3844925"/>
            <a:ext cx="2665413" cy="1225550"/>
          </a:xfrm>
          <a:prstGeom prst="rect">
            <a:avLst/>
          </a:prstGeom>
          <a:gradFill rotWithShape="1">
            <a:gsLst>
              <a:gs pos="0">
                <a:srgbClr val="CCECFF">
                  <a:gamma/>
                  <a:shade val="46275"/>
                  <a:invGamma/>
                </a:srgbClr>
              </a:gs>
              <a:gs pos="50000">
                <a:srgbClr val="CCECFF"/>
              </a:gs>
              <a:gs pos="100000">
                <a:srgbClr val="CCECFF">
                  <a:gamma/>
                  <a:shade val="46275"/>
                  <a:invGamma/>
                </a:srgbClr>
              </a:gs>
            </a:gsLst>
            <a:lin ang="5400000" scaled="1"/>
          </a:gradFill>
          <a:ln w="38100" cmpd="dbl">
            <a:solidFill>
              <a:srgbClr val="000086"/>
            </a:solidFill>
            <a:miter lim="800000"/>
            <a:headEnd/>
            <a:tailEnd/>
          </a:ln>
          <a:effectLst>
            <a:outerShdw dist="107763" dir="13500000" algn="ctr" rotWithShape="0">
              <a:schemeClr val="hlink"/>
            </a:outerShdw>
          </a:effectLst>
        </p:spPr>
        <p:txBody>
          <a:bodyPr>
            <a:spAutoFit/>
          </a:bodyPr>
          <a:lstStyle/>
          <a:p>
            <a:pPr algn="ctr">
              <a:spcBef>
                <a:spcPct val="50000"/>
              </a:spcBef>
              <a:defRPr/>
            </a:pPr>
            <a:r>
              <a:rPr lang="es-ES" sz="2400" dirty="0">
                <a:latin typeface="Arial Unicode MS" pitchFamily="34" charset="-128"/>
                <a:cs typeface="Arial" charset="0"/>
              </a:rPr>
              <a:t>Sistema General de Riesgos Profesionales</a:t>
            </a:r>
          </a:p>
        </p:txBody>
      </p:sp>
      <p:sp>
        <p:nvSpPr>
          <p:cNvPr id="8" name="Text Box 7"/>
          <p:cNvSpPr txBox="1">
            <a:spLocks noChangeArrowheads="1"/>
          </p:cNvSpPr>
          <p:nvPr/>
        </p:nvSpPr>
        <p:spPr bwMode="auto">
          <a:xfrm>
            <a:off x="3671094" y="4248150"/>
            <a:ext cx="2592387" cy="1644650"/>
          </a:xfrm>
          <a:prstGeom prst="rect">
            <a:avLst/>
          </a:prstGeom>
          <a:gradFill rotWithShape="1">
            <a:gsLst>
              <a:gs pos="0">
                <a:srgbClr val="CCECFF">
                  <a:gamma/>
                  <a:shade val="46275"/>
                  <a:invGamma/>
                </a:srgbClr>
              </a:gs>
              <a:gs pos="50000">
                <a:srgbClr val="CCECFF"/>
              </a:gs>
              <a:gs pos="100000">
                <a:srgbClr val="CCECFF">
                  <a:gamma/>
                  <a:shade val="46275"/>
                  <a:invGamma/>
                </a:srgbClr>
              </a:gs>
            </a:gsLst>
            <a:lin ang="5400000" scaled="1"/>
          </a:gradFill>
          <a:ln w="38100" cmpd="dbl">
            <a:solidFill>
              <a:srgbClr val="000086"/>
            </a:solidFill>
            <a:miter lim="800000"/>
            <a:headEnd/>
            <a:tailEnd/>
          </a:ln>
          <a:effectLst>
            <a:outerShdw dist="107763" dir="13500000" algn="ctr" rotWithShape="0">
              <a:schemeClr val="hlink"/>
            </a:outerShdw>
          </a:effectLst>
        </p:spPr>
        <p:txBody>
          <a:bodyPr>
            <a:spAutoFit/>
          </a:bodyPr>
          <a:lstStyle/>
          <a:p>
            <a:pPr algn="ctr">
              <a:spcBef>
                <a:spcPct val="50000"/>
              </a:spcBef>
              <a:defRPr/>
            </a:pPr>
            <a:endParaRPr lang="es-ES" sz="500" dirty="0">
              <a:latin typeface="Arial Unicode MS" pitchFamily="34" charset="-128"/>
              <a:cs typeface="Arial" charset="0"/>
            </a:endParaRPr>
          </a:p>
          <a:p>
            <a:pPr algn="ctr">
              <a:spcBef>
                <a:spcPct val="50000"/>
              </a:spcBef>
              <a:defRPr/>
            </a:pPr>
            <a:r>
              <a:rPr lang="es-ES" sz="2400" dirty="0">
                <a:latin typeface="Arial Unicode MS" pitchFamily="34" charset="-128"/>
                <a:cs typeface="Arial" charset="0"/>
              </a:rPr>
              <a:t>Sistema General en Pensiones</a:t>
            </a:r>
          </a:p>
          <a:p>
            <a:pPr algn="ctr">
              <a:spcBef>
                <a:spcPct val="50000"/>
              </a:spcBef>
              <a:defRPr/>
            </a:pPr>
            <a:endParaRPr lang="es-ES" sz="700" dirty="0">
              <a:latin typeface="Arial Unicode MS" pitchFamily="34" charset="-128"/>
              <a:cs typeface="Arial" charset="0"/>
            </a:endParaRPr>
          </a:p>
        </p:txBody>
      </p:sp>
      <p:sp>
        <p:nvSpPr>
          <p:cNvPr id="9" name="AutoShape 8" descr="Papel seda azul"/>
          <p:cNvSpPr>
            <a:spLocks noChangeArrowheads="1"/>
          </p:cNvSpPr>
          <p:nvPr/>
        </p:nvSpPr>
        <p:spPr bwMode="auto">
          <a:xfrm rot="2315420">
            <a:off x="1865346" y="2259778"/>
            <a:ext cx="431800" cy="1225550"/>
          </a:xfrm>
          <a:prstGeom prst="curvedRightArrow">
            <a:avLst>
              <a:gd name="adj1" fmla="val 56765"/>
              <a:gd name="adj2" fmla="val 113529"/>
              <a:gd name="adj3" fmla="val 33333"/>
            </a:avLst>
          </a:prstGeom>
          <a:blipFill dpi="0" rotWithShape="1">
            <a:blip r:embed="rId2" cstate="print"/>
            <a:srcRect/>
            <a:tile tx="0" ty="0" sx="100000" sy="100000" flip="none" algn="tl"/>
          </a:blipFill>
          <a:ln w="9525">
            <a:solidFill>
              <a:schemeClr val="tx1"/>
            </a:solidFill>
            <a:miter lim="800000"/>
            <a:headEnd/>
            <a:tailEnd/>
          </a:ln>
        </p:spPr>
        <p:txBody>
          <a:bodyPr wrap="none" anchor="ctr"/>
          <a:lstStyle/>
          <a:p>
            <a:endParaRPr lang="es-ES"/>
          </a:p>
        </p:txBody>
      </p:sp>
      <p:sp>
        <p:nvSpPr>
          <p:cNvPr id="10" name="AutoShape 9" descr="Papel seda azul"/>
          <p:cNvSpPr>
            <a:spLocks noChangeArrowheads="1"/>
          </p:cNvSpPr>
          <p:nvPr/>
        </p:nvSpPr>
        <p:spPr bwMode="auto">
          <a:xfrm rot="19284580" flipH="1">
            <a:off x="8035091" y="2492375"/>
            <a:ext cx="431800" cy="1225550"/>
          </a:xfrm>
          <a:prstGeom prst="curvedRightArrow">
            <a:avLst>
              <a:gd name="adj1" fmla="val 56765"/>
              <a:gd name="adj2" fmla="val 113529"/>
              <a:gd name="adj3" fmla="val 33333"/>
            </a:avLst>
          </a:prstGeom>
          <a:blipFill dpi="0" rotWithShape="1">
            <a:blip r:embed="rId2" cstate="print"/>
            <a:srcRect/>
            <a:tile tx="0" ty="0" sx="100000" sy="100000" flip="none" algn="tl"/>
          </a:blipFill>
          <a:ln w="9525">
            <a:solidFill>
              <a:schemeClr val="tx1"/>
            </a:solidFill>
            <a:miter lim="800000"/>
            <a:headEnd/>
            <a:tailEnd/>
          </a:ln>
        </p:spPr>
        <p:txBody>
          <a:bodyPr wrap="none" anchor="ctr"/>
          <a:lstStyle/>
          <a:p>
            <a:endParaRPr lang="es-ES"/>
          </a:p>
        </p:txBody>
      </p:sp>
      <p:sp>
        <p:nvSpPr>
          <p:cNvPr id="11" name="AutoShape 10" descr="Papel seda azul"/>
          <p:cNvSpPr>
            <a:spLocks noChangeArrowheads="1"/>
          </p:cNvSpPr>
          <p:nvPr/>
        </p:nvSpPr>
        <p:spPr bwMode="auto">
          <a:xfrm>
            <a:off x="4751388" y="3044086"/>
            <a:ext cx="431800" cy="865187"/>
          </a:xfrm>
          <a:prstGeom prst="downArrow">
            <a:avLst>
              <a:gd name="adj1" fmla="val 50000"/>
              <a:gd name="adj2" fmla="val 50092"/>
            </a:avLst>
          </a:prstGeom>
          <a:blipFill dpi="0" rotWithShape="1">
            <a:blip r:embed="rId2" cstate="print"/>
            <a:srcRect/>
            <a:tile tx="0" ty="0" sx="100000" sy="100000" flip="none" algn="tl"/>
          </a:blipFill>
          <a:ln w="9525">
            <a:solidFill>
              <a:schemeClr val="tx1"/>
            </a:solidFill>
            <a:miter lim="800000"/>
            <a:headEnd/>
            <a:tailEnd/>
          </a:ln>
        </p:spPr>
        <p:txBody>
          <a:bodyPr wrap="none" anchor="ctr"/>
          <a:lstStyle/>
          <a:p>
            <a:endParaRPr lang="es-ES"/>
          </a:p>
        </p:txBody>
      </p:sp>
      <p:sp>
        <p:nvSpPr>
          <p:cNvPr id="12" name="Text Box 5"/>
          <p:cNvSpPr txBox="1">
            <a:spLocks noChangeArrowheads="1"/>
          </p:cNvSpPr>
          <p:nvPr/>
        </p:nvSpPr>
        <p:spPr bwMode="auto">
          <a:xfrm>
            <a:off x="522164" y="3608387"/>
            <a:ext cx="2592387" cy="1279525"/>
          </a:xfrm>
          <a:prstGeom prst="rect">
            <a:avLst/>
          </a:prstGeom>
          <a:gradFill rotWithShape="1">
            <a:gsLst>
              <a:gs pos="0">
                <a:srgbClr val="CCECFF">
                  <a:gamma/>
                  <a:shade val="46275"/>
                  <a:invGamma/>
                </a:srgbClr>
              </a:gs>
              <a:gs pos="50000">
                <a:srgbClr val="CCECFF"/>
              </a:gs>
              <a:gs pos="100000">
                <a:srgbClr val="CCECFF">
                  <a:gamma/>
                  <a:shade val="46275"/>
                  <a:invGamma/>
                </a:srgbClr>
              </a:gs>
            </a:gsLst>
            <a:lin ang="5400000" scaled="1"/>
          </a:gradFill>
          <a:ln w="38100" cmpd="dbl">
            <a:solidFill>
              <a:srgbClr val="000086"/>
            </a:solidFill>
            <a:miter lim="800000"/>
            <a:headEnd/>
            <a:tailEnd/>
          </a:ln>
          <a:effectLst>
            <a:outerShdw dist="107763" dir="13500000" algn="ctr" rotWithShape="0">
              <a:schemeClr val="hlink"/>
            </a:outerShdw>
          </a:effectLst>
        </p:spPr>
        <p:txBody>
          <a:bodyPr>
            <a:spAutoFit/>
          </a:bodyPr>
          <a:lstStyle/>
          <a:p>
            <a:pPr algn="ctr">
              <a:spcBef>
                <a:spcPct val="50000"/>
              </a:spcBef>
              <a:defRPr/>
            </a:pPr>
            <a:endParaRPr lang="es-ES" sz="500" dirty="0">
              <a:latin typeface="Arial Unicode MS" pitchFamily="34" charset="-128"/>
              <a:cs typeface="Arial" charset="0"/>
            </a:endParaRPr>
          </a:p>
          <a:p>
            <a:pPr algn="ctr">
              <a:spcBef>
                <a:spcPct val="50000"/>
              </a:spcBef>
              <a:defRPr/>
            </a:pPr>
            <a:r>
              <a:rPr lang="es-ES" sz="2400" dirty="0">
                <a:latin typeface="Arial Unicode MS" pitchFamily="34" charset="-128"/>
                <a:cs typeface="Arial" charset="0"/>
              </a:rPr>
              <a:t>Sistema General en Salud</a:t>
            </a:r>
          </a:p>
          <a:p>
            <a:pPr algn="ctr">
              <a:spcBef>
                <a:spcPct val="50000"/>
              </a:spcBef>
              <a:defRPr/>
            </a:pPr>
            <a:endParaRPr lang="es-ES" sz="700" dirty="0">
              <a:latin typeface="Arial Unicode MS" pitchFamily="34" charset="-128"/>
              <a:cs typeface="Arial" charset="0"/>
            </a:endParaRPr>
          </a:p>
        </p:txBody>
      </p:sp>
    </p:spTree>
    <p:extLst>
      <p:ext uri="{BB962C8B-B14F-4D97-AF65-F5344CB8AC3E}">
        <p14:creationId xmlns:p14="http://schemas.microsoft.com/office/powerpoint/2010/main" val="17644796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3 Título"/>
          <p:cNvSpPr txBox="1">
            <a:spLocks/>
          </p:cNvSpPr>
          <p:nvPr/>
        </p:nvSpPr>
        <p:spPr>
          <a:xfrm>
            <a:off x="1170236" y="612279"/>
            <a:ext cx="8229600" cy="857256"/>
          </a:xfrm>
          <a:prstGeom prst="rect">
            <a:avLst/>
          </a:prstGeom>
        </p:spPr>
        <p:txBody>
          <a:bodyPr rtlCol="0">
            <a:normAutofit fontScale="85000" lnSpcReduction="10000"/>
          </a:bodyPr>
          <a:lstStyle>
            <a:lvl1pPr algn="ctr" defTabSz="1043056" rtl="0" eaLnBrk="1" latinLnBrk="0" hangingPunct="1">
              <a:spcBef>
                <a:spcPct val="0"/>
              </a:spcBef>
              <a:buNone/>
              <a:defRPr sz="5000" kern="1200">
                <a:solidFill>
                  <a:schemeClr val="tx1"/>
                </a:solidFill>
                <a:latin typeface="+mj-lt"/>
                <a:ea typeface="+mj-ea"/>
                <a:cs typeface="+mj-cs"/>
              </a:defRPr>
            </a:lvl1pPr>
          </a:lstStyle>
          <a:p>
            <a:pPr>
              <a:defRPr/>
            </a:pPr>
            <a:r>
              <a:rPr lang="es-CO" dirty="0" smtClean="0"/>
              <a:t>Estructura de la Salud Ocupacional </a:t>
            </a:r>
            <a:endParaRPr lang="es-CO" dirty="0"/>
          </a:p>
        </p:txBody>
      </p:sp>
      <p:sp>
        <p:nvSpPr>
          <p:cNvPr id="10" name="9 Rectángulo"/>
          <p:cNvSpPr/>
          <p:nvPr/>
        </p:nvSpPr>
        <p:spPr>
          <a:xfrm>
            <a:off x="1945786" y="1853975"/>
            <a:ext cx="6181116" cy="646331"/>
          </a:xfrm>
          <a:prstGeom prst="rect">
            <a:avLst/>
          </a:prstGeom>
        </p:spPr>
        <p:txBody>
          <a:bodyPr wrap="none">
            <a:spAutoFit/>
          </a:bodyPr>
          <a:lstStyle/>
          <a:p>
            <a:pPr fontAlgn="auto">
              <a:spcBef>
                <a:spcPts val="0"/>
              </a:spcBef>
              <a:spcAft>
                <a:spcPts val="0"/>
              </a:spcAft>
              <a:buFont typeface="Arial" pitchFamily="34" charset="0"/>
              <a:buChar char="•"/>
              <a:defRPr/>
            </a:pPr>
            <a:r>
              <a:rPr lang="es-ES" sz="3600" b="1" dirty="0">
                <a:ln w="1905"/>
                <a:gradFill>
                  <a:gsLst>
                    <a:gs pos="0">
                      <a:srgbClr val="105C29"/>
                    </a:gs>
                    <a:gs pos="78000">
                      <a:srgbClr val="23D338"/>
                    </a:gs>
                    <a:gs pos="100000">
                      <a:schemeClr val="accent6">
                        <a:tint val="12000"/>
                        <a:satMod val="255000"/>
                      </a:schemeClr>
                    </a:gs>
                  </a:gsLst>
                  <a:lin ang="5400000"/>
                </a:gradFill>
                <a:effectLst>
                  <a:innerShdw blurRad="69850" dist="43180" dir="5400000">
                    <a:srgbClr val="000000">
                      <a:alpha val="65000"/>
                    </a:srgbClr>
                  </a:innerShdw>
                </a:effectLst>
                <a:latin typeface="+mn-lt"/>
                <a:cs typeface="+mn-cs"/>
              </a:rPr>
              <a:t> Higiene y Seguridad Industrial</a:t>
            </a:r>
            <a:endParaRPr lang="es-CO" sz="4800" dirty="0">
              <a:latin typeface="+mn-lt"/>
              <a:cs typeface="+mn-cs"/>
            </a:endParaRPr>
          </a:p>
        </p:txBody>
      </p:sp>
      <p:sp>
        <p:nvSpPr>
          <p:cNvPr id="11" name="4 Marcador de contenido"/>
          <p:cNvSpPr txBox="1">
            <a:spLocks/>
          </p:cNvSpPr>
          <p:nvPr/>
        </p:nvSpPr>
        <p:spPr bwMode="auto">
          <a:xfrm>
            <a:off x="1575941" y="3060551"/>
            <a:ext cx="6929438" cy="3357562"/>
          </a:xfrm>
          <a:prstGeom prst="rect">
            <a:avLst/>
          </a:prstGeom>
          <a:noFill/>
          <a:ln w="9525">
            <a:noFill/>
            <a:miter lim="800000"/>
            <a:headEnd/>
            <a:tailEnd/>
          </a:ln>
        </p:spPr>
        <p:txBody>
          <a:bodyPr/>
          <a:lstStyle/>
          <a:p>
            <a:pPr marL="533400" indent="-533400">
              <a:lnSpc>
                <a:spcPct val="80000"/>
              </a:lnSpc>
              <a:buFontTx/>
              <a:buAutoNum type="arabicPeriod"/>
            </a:pPr>
            <a:r>
              <a:rPr lang="es-ES" sz="2800" dirty="0">
                <a:solidFill>
                  <a:schemeClr val="accent3">
                    <a:lumMod val="75000"/>
                  </a:schemeClr>
                </a:solidFill>
                <a:latin typeface="Calibri" pitchFamily="34" charset="0"/>
              </a:rPr>
              <a:t>Inducción y </a:t>
            </a:r>
            <a:r>
              <a:rPr lang="es-ES" sz="2800" dirty="0" smtClean="0">
                <a:solidFill>
                  <a:schemeClr val="accent3">
                    <a:lumMod val="75000"/>
                  </a:schemeClr>
                </a:solidFill>
                <a:latin typeface="Calibri" pitchFamily="34" charset="0"/>
              </a:rPr>
              <a:t>re inducción</a:t>
            </a:r>
            <a:endParaRPr lang="es-ES" sz="2800" dirty="0">
              <a:solidFill>
                <a:schemeClr val="accent3">
                  <a:lumMod val="75000"/>
                </a:schemeClr>
              </a:solidFill>
              <a:latin typeface="Calibri" pitchFamily="34" charset="0"/>
            </a:endParaRPr>
          </a:p>
          <a:p>
            <a:pPr marL="533400" indent="-533400">
              <a:lnSpc>
                <a:spcPct val="80000"/>
              </a:lnSpc>
              <a:buFontTx/>
              <a:buAutoNum type="arabicPeriod"/>
            </a:pPr>
            <a:r>
              <a:rPr lang="es-ES" sz="2800" dirty="0">
                <a:solidFill>
                  <a:schemeClr val="accent3">
                    <a:lumMod val="75000"/>
                  </a:schemeClr>
                </a:solidFill>
                <a:latin typeface="Calibri" pitchFamily="34" charset="0"/>
              </a:rPr>
              <a:t>Estudios de puesto de </a:t>
            </a:r>
            <a:r>
              <a:rPr lang="es-ES" sz="2800" dirty="0" smtClean="0">
                <a:solidFill>
                  <a:schemeClr val="accent3">
                    <a:lumMod val="75000"/>
                  </a:schemeClr>
                </a:solidFill>
                <a:latin typeface="Calibri" pitchFamily="34" charset="0"/>
              </a:rPr>
              <a:t>trabajo</a:t>
            </a:r>
          </a:p>
          <a:p>
            <a:pPr marL="533400" indent="-533400">
              <a:lnSpc>
                <a:spcPct val="80000"/>
              </a:lnSpc>
              <a:buFontTx/>
              <a:buAutoNum type="arabicPeriod"/>
            </a:pPr>
            <a:r>
              <a:rPr lang="es-ES" sz="2800" dirty="0" smtClean="0">
                <a:solidFill>
                  <a:schemeClr val="accent3">
                    <a:lumMod val="75000"/>
                  </a:schemeClr>
                </a:solidFill>
                <a:latin typeface="Calibri" pitchFamily="34" charset="0"/>
              </a:rPr>
              <a:t>Identificación y medición de riesgos TLV</a:t>
            </a:r>
            <a:endParaRPr lang="es-ES" sz="2800" dirty="0">
              <a:solidFill>
                <a:schemeClr val="accent3">
                  <a:lumMod val="75000"/>
                </a:schemeClr>
              </a:solidFill>
              <a:latin typeface="Calibri" pitchFamily="34" charset="0"/>
            </a:endParaRPr>
          </a:p>
          <a:p>
            <a:pPr marL="533400" indent="-533400">
              <a:lnSpc>
                <a:spcPct val="80000"/>
              </a:lnSpc>
              <a:buFontTx/>
              <a:buAutoNum type="arabicPeriod"/>
            </a:pPr>
            <a:r>
              <a:rPr lang="es-ES" sz="2800" dirty="0">
                <a:solidFill>
                  <a:schemeClr val="accent3">
                    <a:lumMod val="75000"/>
                  </a:schemeClr>
                </a:solidFill>
                <a:latin typeface="Calibri" pitchFamily="34" charset="0"/>
              </a:rPr>
              <a:t>Inspecciones de seguridad</a:t>
            </a:r>
          </a:p>
          <a:p>
            <a:pPr marL="533400" indent="-533400">
              <a:lnSpc>
                <a:spcPct val="80000"/>
              </a:lnSpc>
              <a:buFontTx/>
              <a:buAutoNum type="arabicPeriod"/>
            </a:pPr>
            <a:r>
              <a:rPr lang="es-ES" sz="2800" dirty="0">
                <a:solidFill>
                  <a:schemeClr val="accent3">
                    <a:lumMod val="75000"/>
                  </a:schemeClr>
                </a:solidFill>
                <a:latin typeface="Calibri" pitchFamily="34" charset="0"/>
              </a:rPr>
              <a:t>Planes de emergencia</a:t>
            </a:r>
          </a:p>
          <a:p>
            <a:pPr marL="533400" indent="-533400">
              <a:lnSpc>
                <a:spcPct val="80000"/>
              </a:lnSpc>
              <a:buFontTx/>
              <a:buAutoNum type="arabicPeriod"/>
            </a:pPr>
            <a:r>
              <a:rPr lang="es-ES" sz="2800" dirty="0">
                <a:solidFill>
                  <a:schemeClr val="accent3">
                    <a:lumMod val="75000"/>
                  </a:schemeClr>
                </a:solidFill>
                <a:latin typeface="Calibri" pitchFamily="34" charset="0"/>
              </a:rPr>
              <a:t>Dotación de elementos de protección personal</a:t>
            </a:r>
          </a:p>
          <a:p>
            <a:pPr marL="533400" indent="-533400">
              <a:lnSpc>
                <a:spcPct val="80000"/>
              </a:lnSpc>
              <a:buFontTx/>
              <a:buAutoNum type="arabicPeriod"/>
            </a:pPr>
            <a:r>
              <a:rPr lang="es-ES" sz="2800" dirty="0">
                <a:solidFill>
                  <a:schemeClr val="accent3">
                    <a:lumMod val="75000"/>
                  </a:schemeClr>
                </a:solidFill>
                <a:latin typeface="Calibri" pitchFamily="34" charset="0"/>
              </a:rPr>
              <a:t>Estadísticas</a:t>
            </a:r>
          </a:p>
          <a:p>
            <a:pPr marL="533400" indent="-533400">
              <a:lnSpc>
                <a:spcPct val="80000"/>
              </a:lnSpc>
              <a:buFontTx/>
              <a:buAutoNum type="arabicPeriod"/>
            </a:pPr>
            <a:r>
              <a:rPr lang="es-ES" sz="2800" dirty="0">
                <a:solidFill>
                  <a:schemeClr val="accent3">
                    <a:lumMod val="75000"/>
                  </a:schemeClr>
                </a:solidFill>
                <a:latin typeface="Calibri" pitchFamily="34" charset="0"/>
              </a:rPr>
              <a:t>Investigación de accidentes de trabajo</a:t>
            </a:r>
          </a:p>
        </p:txBody>
      </p:sp>
    </p:spTree>
    <p:extLst>
      <p:ext uri="{BB962C8B-B14F-4D97-AF65-F5344CB8AC3E}">
        <p14:creationId xmlns:p14="http://schemas.microsoft.com/office/powerpoint/2010/main" val="1249708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 calcmode="lin" valueType="num">
                                      <p:cBhvr additive="base">
                                        <p:cTn id="11"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1">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xEl>
                                              <p:pRg st="1" end="1"/>
                                            </p:txEl>
                                          </p:spTgt>
                                        </p:tgtEl>
                                        <p:attrNameLst>
                                          <p:attrName>style.visibility</p:attrName>
                                        </p:attrNameLst>
                                      </p:cBhvr>
                                      <p:to>
                                        <p:strVal val="visible"/>
                                      </p:to>
                                    </p:set>
                                    <p:anim calcmode="lin" valueType="num">
                                      <p:cBhvr additive="base">
                                        <p:cTn id="15"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1">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anim calcmode="lin" valueType="num">
                                      <p:cBhvr additive="base">
                                        <p:cTn id="19"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1">
                                            <p:txEl>
                                              <p:pRg st="3" end="3"/>
                                            </p:txEl>
                                          </p:spTgt>
                                        </p:tgtEl>
                                        <p:attrNameLst>
                                          <p:attrName>style.visibility</p:attrName>
                                        </p:attrNameLst>
                                      </p:cBhvr>
                                      <p:to>
                                        <p:strVal val="visible"/>
                                      </p:to>
                                    </p:set>
                                    <p:anim calcmode="lin" valueType="num">
                                      <p:cBhvr additive="base">
                                        <p:cTn id="23"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1">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anim calcmode="lin" valueType="num">
                                      <p:cBhvr additive="base">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1">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
                                            <p:txEl>
                                              <p:pRg st="5" end="5"/>
                                            </p:txEl>
                                          </p:spTgt>
                                        </p:tgtEl>
                                        <p:attrNameLst>
                                          <p:attrName>style.visibility</p:attrName>
                                        </p:attrNameLst>
                                      </p:cBhvr>
                                      <p:to>
                                        <p:strVal val="visible"/>
                                      </p:to>
                                    </p:set>
                                    <p:anim calcmode="lin" valueType="num">
                                      <p:cBhvr additive="base">
                                        <p:cTn id="31" dur="500" fill="hold"/>
                                        <p:tgtEl>
                                          <p:spTgt spid="11">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1">
                                            <p:txEl>
                                              <p:pRg st="6" end="6"/>
                                            </p:txEl>
                                          </p:spTgt>
                                        </p:tgtEl>
                                        <p:attrNameLst>
                                          <p:attrName>style.visibility</p:attrName>
                                        </p:attrNameLst>
                                      </p:cBhvr>
                                      <p:to>
                                        <p:strVal val="visible"/>
                                      </p:to>
                                    </p:set>
                                    <p:anim calcmode="lin" valueType="num">
                                      <p:cBhvr additive="base">
                                        <p:cTn id="35"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1">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1">
                                            <p:txEl>
                                              <p:pRg st="7" end="7"/>
                                            </p:txEl>
                                          </p:spTgt>
                                        </p:tgtEl>
                                        <p:attrNameLst>
                                          <p:attrName>style.visibility</p:attrName>
                                        </p:attrNameLst>
                                      </p:cBhvr>
                                      <p:to>
                                        <p:strVal val="visible"/>
                                      </p:to>
                                    </p:set>
                                    <p:anim calcmode="lin" valueType="num">
                                      <p:cBhvr additive="base">
                                        <p:cTn id="39" dur="500" fill="hold"/>
                                        <p:tgtEl>
                                          <p:spTgt spid="11">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1">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allAtOnce"/>
      <p:bldP spid="11" grpId="0" build="allAtOnce"/>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2 Título"/>
          <p:cNvSpPr txBox="1">
            <a:spLocks/>
          </p:cNvSpPr>
          <p:nvPr/>
        </p:nvSpPr>
        <p:spPr>
          <a:xfrm>
            <a:off x="1170236" y="1116335"/>
            <a:ext cx="8229600" cy="857256"/>
          </a:xfrm>
          <a:prstGeom prst="rect">
            <a:avLst/>
          </a:prstGeom>
        </p:spPr>
        <p:txBody>
          <a:bodyPr rtlCol="0">
            <a:normAutofit fontScale="75000" lnSpcReduction="20000"/>
          </a:bodyPr>
          <a:lstStyle>
            <a:lvl1pPr algn="ctr" defTabSz="1043056" rtl="0" eaLnBrk="1" latinLnBrk="0" hangingPunct="1">
              <a:spcBef>
                <a:spcPct val="0"/>
              </a:spcBef>
              <a:buNone/>
              <a:defRPr sz="5000" kern="1200">
                <a:solidFill>
                  <a:schemeClr val="tx1"/>
                </a:solidFill>
                <a:latin typeface="+mj-lt"/>
                <a:ea typeface="+mj-ea"/>
                <a:cs typeface="+mj-cs"/>
              </a:defRPr>
            </a:lvl1pPr>
          </a:lstStyle>
          <a:p>
            <a:pPr>
              <a:defRPr/>
            </a:pPr>
            <a:r>
              <a:rPr lang="es-ES" b="1" dirty="0" smtClean="0">
                <a:solidFill>
                  <a:srgbClr val="008000"/>
                </a:solidFill>
              </a:rPr>
              <a:t>¿Qué es un Peligro o Factor de Riesgo?</a:t>
            </a:r>
            <a:endParaRPr lang="es-CO" b="1" dirty="0">
              <a:solidFill>
                <a:srgbClr val="008000"/>
              </a:solidFill>
            </a:endParaRPr>
          </a:p>
        </p:txBody>
      </p:sp>
      <p:sp>
        <p:nvSpPr>
          <p:cNvPr id="10" name="9 CuadroTexto"/>
          <p:cNvSpPr txBox="1"/>
          <p:nvPr/>
        </p:nvSpPr>
        <p:spPr>
          <a:xfrm>
            <a:off x="1468612" y="2628503"/>
            <a:ext cx="7632848" cy="2062103"/>
          </a:xfrm>
          <a:prstGeom prst="rect">
            <a:avLst/>
          </a:prstGeom>
          <a:noFill/>
        </p:spPr>
        <p:txBody>
          <a:bodyPr wrap="square" rtlCol="0">
            <a:spAutoFit/>
          </a:bodyPr>
          <a:lstStyle/>
          <a:p>
            <a:pPr algn="just"/>
            <a:r>
              <a:rPr lang="es-CO" sz="3200" dirty="0" smtClean="0"/>
              <a:t>Fuente, situación o acto con potencial de daño en términos de enfermedad o lesión a las personas o una combinación de estos</a:t>
            </a:r>
            <a:endParaRPr lang="es-CO" sz="3200" dirty="0"/>
          </a:p>
        </p:txBody>
      </p:sp>
    </p:spTree>
    <p:extLst>
      <p:ext uri="{BB962C8B-B14F-4D97-AF65-F5344CB8AC3E}">
        <p14:creationId xmlns:p14="http://schemas.microsoft.com/office/powerpoint/2010/main" val="1398824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Título"/>
          <p:cNvSpPr txBox="1">
            <a:spLocks/>
          </p:cNvSpPr>
          <p:nvPr/>
        </p:nvSpPr>
        <p:spPr>
          <a:xfrm>
            <a:off x="1297025" y="828303"/>
            <a:ext cx="8229600" cy="857256"/>
          </a:xfrm>
          <a:prstGeom prst="rect">
            <a:avLst/>
          </a:prstGeom>
        </p:spPr>
        <p:txBody>
          <a:bodyPr rtlCol="0">
            <a:normAutofit/>
          </a:bodyPr>
          <a:lstStyle>
            <a:lvl1pPr algn="ctr" defTabSz="1043056" rtl="0" eaLnBrk="1" latinLnBrk="0" hangingPunct="1">
              <a:spcBef>
                <a:spcPct val="0"/>
              </a:spcBef>
              <a:buNone/>
              <a:defRPr sz="5000" kern="1200">
                <a:solidFill>
                  <a:schemeClr val="tx1"/>
                </a:solidFill>
                <a:latin typeface="+mj-lt"/>
                <a:ea typeface="+mj-ea"/>
                <a:cs typeface="+mj-cs"/>
              </a:defRPr>
            </a:lvl1pPr>
          </a:lstStyle>
          <a:p>
            <a:pPr>
              <a:defRPr/>
            </a:pPr>
            <a:r>
              <a:rPr lang="es-ES" b="1" dirty="0" smtClean="0">
                <a:solidFill>
                  <a:srgbClr val="008000"/>
                </a:solidFill>
              </a:rPr>
              <a:t>¿Qué es Riesgo?</a:t>
            </a:r>
            <a:endParaRPr lang="es-CO" b="1" dirty="0">
              <a:solidFill>
                <a:srgbClr val="008000"/>
              </a:solidFill>
            </a:endParaRPr>
          </a:p>
        </p:txBody>
      </p:sp>
      <p:sp>
        <p:nvSpPr>
          <p:cNvPr id="5" name="4 CuadroTexto"/>
          <p:cNvSpPr txBox="1"/>
          <p:nvPr/>
        </p:nvSpPr>
        <p:spPr>
          <a:xfrm>
            <a:off x="1595401" y="2598561"/>
            <a:ext cx="7632848" cy="2062103"/>
          </a:xfrm>
          <a:prstGeom prst="rect">
            <a:avLst/>
          </a:prstGeom>
          <a:noFill/>
        </p:spPr>
        <p:txBody>
          <a:bodyPr wrap="square" rtlCol="0">
            <a:spAutoFit/>
          </a:bodyPr>
          <a:lstStyle/>
          <a:p>
            <a:pPr algn="just"/>
            <a:r>
              <a:rPr lang="es-CO" sz="3200" dirty="0" smtClean="0"/>
              <a:t>Es la consecuencia si se llega a materializar un peligro (ej. Herida, quemadura, fractura, enfermedad, o muerte)</a:t>
            </a:r>
            <a:endParaRPr lang="es-CO" sz="3200" dirty="0"/>
          </a:p>
        </p:txBody>
      </p:sp>
    </p:spTree>
    <p:extLst>
      <p:ext uri="{BB962C8B-B14F-4D97-AF65-F5344CB8AC3E}">
        <p14:creationId xmlns:p14="http://schemas.microsoft.com/office/powerpoint/2010/main" val="39221382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Título"/>
          <p:cNvSpPr txBox="1">
            <a:spLocks/>
          </p:cNvSpPr>
          <p:nvPr/>
        </p:nvSpPr>
        <p:spPr>
          <a:xfrm>
            <a:off x="1223775" y="383256"/>
            <a:ext cx="8229600" cy="857256"/>
          </a:xfrm>
          <a:prstGeom prst="rect">
            <a:avLst/>
          </a:prstGeom>
        </p:spPr>
        <p:txBody>
          <a:bodyPr rtlCol="0">
            <a:normAutofit fontScale="82500" lnSpcReduction="20000"/>
          </a:bodyPr>
          <a:lstStyle>
            <a:lvl1pPr algn="ctr" defTabSz="1043056" rtl="0" eaLnBrk="1" latinLnBrk="0" hangingPunct="1">
              <a:spcBef>
                <a:spcPct val="0"/>
              </a:spcBef>
              <a:buNone/>
              <a:defRPr sz="5000" kern="1200">
                <a:solidFill>
                  <a:schemeClr val="tx1"/>
                </a:solidFill>
                <a:latin typeface="+mj-lt"/>
                <a:ea typeface="+mj-ea"/>
                <a:cs typeface="+mj-cs"/>
              </a:defRPr>
            </a:lvl1pPr>
          </a:lstStyle>
          <a:p>
            <a:pPr>
              <a:defRPr/>
            </a:pPr>
            <a:r>
              <a:rPr lang="es-ES" dirty="0" smtClean="0"/>
              <a:t>Tipos de Peligro</a:t>
            </a:r>
            <a:br>
              <a:rPr lang="es-ES" dirty="0" smtClean="0"/>
            </a:br>
            <a:r>
              <a:rPr lang="es-ES" sz="2200" dirty="0" smtClean="0"/>
              <a:t>que actualmente se controlan en </a:t>
            </a:r>
            <a:r>
              <a:rPr lang="es-ES" sz="2200" dirty="0" err="1" smtClean="0"/>
              <a:t>en</a:t>
            </a:r>
            <a:r>
              <a:rPr lang="es-ES" sz="2200" dirty="0" smtClean="0"/>
              <a:t> el Departamento de Antioquia</a:t>
            </a:r>
            <a:endParaRPr lang="es-CO" dirty="0"/>
          </a:p>
        </p:txBody>
      </p:sp>
      <p:grpSp>
        <p:nvGrpSpPr>
          <p:cNvPr id="5" name="4 Grupo"/>
          <p:cNvGrpSpPr/>
          <p:nvPr/>
        </p:nvGrpSpPr>
        <p:grpSpPr>
          <a:xfrm>
            <a:off x="1485998" y="1714374"/>
            <a:ext cx="7704857" cy="3568072"/>
            <a:chOff x="971600" y="2287921"/>
            <a:chExt cx="7704857" cy="3568072"/>
          </a:xfrm>
        </p:grpSpPr>
        <p:sp>
          <p:nvSpPr>
            <p:cNvPr id="6" name="5 Forma libre"/>
            <p:cNvSpPr/>
            <p:nvPr/>
          </p:nvSpPr>
          <p:spPr>
            <a:xfrm>
              <a:off x="3664028" y="2356539"/>
              <a:ext cx="5012427" cy="548934"/>
            </a:xfrm>
            <a:custGeom>
              <a:avLst/>
              <a:gdLst>
                <a:gd name="connsiteX0" fmla="*/ 91491 w 548934"/>
                <a:gd name="connsiteY0" fmla="*/ 0 h 4146470"/>
                <a:gd name="connsiteX1" fmla="*/ 457443 w 548934"/>
                <a:gd name="connsiteY1" fmla="*/ 0 h 4146470"/>
                <a:gd name="connsiteX2" fmla="*/ 522137 w 548934"/>
                <a:gd name="connsiteY2" fmla="*/ 26797 h 4146470"/>
                <a:gd name="connsiteX3" fmla="*/ 548934 w 548934"/>
                <a:gd name="connsiteY3" fmla="*/ 91491 h 4146470"/>
                <a:gd name="connsiteX4" fmla="*/ 548934 w 548934"/>
                <a:gd name="connsiteY4" fmla="*/ 4146470 h 4146470"/>
                <a:gd name="connsiteX5" fmla="*/ 548934 w 548934"/>
                <a:gd name="connsiteY5" fmla="*/ 4146470 h 4146470"/>
                <a:gd name="connsiteX6" fmla="*/ 548934 w 548934"/>
                <a:gd name="connsiteY6" fmla="*/ 4146470 h 4146470"/>
                <a:gd name="connsiteX7" fmla="*/ 0 w 548934"/>
                <a:gd name="connsiteY7" fmla="*/ 4146470 h 4146470"/>
                <a:gd name="connsiteX8" fmla="*/ 0 w 548934"/>
                <a:gd name="connsiteY8" fmla="*/ 4146470 h 4146470"/>
                <a:gd name="connsiteX9" fmla="*/ 0 w 548934"/>
                <a:gd name="connsiteY9" fmla="*/ 4146470 h 4146470"/>
                <a:gd name="connsiteX10" fmla="*/ 0 w 548934"/>
                <a:gd name="connsiteY10" fmla="*/ 91491 h 4146470"/>
                <a:gd name="connsiteX11" fmla="*/ 26797 w 548934"/>
                <a:gd name="connsiteY11" fmla="*/ 26797 h 4146470"/>
                <a:gd name="connsiteX12" fmla="*/ 91491 w 548934"/>
                <a:gd name="connsiteY12" fmla="*/ 0 h 4146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8934" h="4146470">
                  <a:moveTo>
                    <a:pt x="548934" y="691093"/>
                  </a:moveTo>
                  <a:lnTo>
                    <a:pt x="548934" y="3455377"/>
                  </a:lnTo>
                  <a:cubicBezTo>
                    <a:pt x="548934" y="3638667"/>
                    <a:pt x="547658" y="3814448"/>
                    <a:pt x="545386" y="3944054"/>
                  </a:cubicBezTo>
                  <a:cubicBezTo>
                    <a:pt x="543115" y="4073660"/>
                    <a:pt x="540034" y="4146470"/>
                    <a:pt x="536822" y="4146470"/>
                  </a:cubicBezTo>
                  <a:lnTo>
                    <a:pt x="0" y="4146470"/>
                  </a:lnTo>
                  <a:lnTo>
                    <a:pt x="0" y="4146470"/>
                  </a:lnTo>
                  <a:lnTo>
                    <a:pt x="0" y="4146470"/>
                  </a:lnTo>
                  <a:lnTo>
                    <a:pt x="0" y="0"/>
                  </a:lnTo>
                  <a:lnTo>
                    <a:pt x="0" y="0"/>
                  </a:lnTo>
                  <a:lnTo>
                    <a:pt x="0" y="0"/>
                  </a:lnTo>
                  <a:lnTo>
                    <a:pt x="536822" y="0"/>
                  </a:lnTo>
                  <a:cubicBezTo>
                    <a:pt x="540034" y="0"/>
                    <a:pt x="543115" y="72810"/>
                    <a:pt x="545386" y="202416"/>
                  </a:cubicBezTo>
                  <a:cubicBezTo>
                    <a:pt x="547658" y="332022"/>
                    <a:pt x="548934" y="507803"/>
                    <a:pt x="548934" y="691093"/>
                  </a:cubicBezTo>
                  <a:close/>
                </a:path>
              </a:pathLst>
            </a:custGeom>
          </p:spPr>
          <p:style>
            <a:lnRef idx="1">
              <a:schemeClr val="accent3">
                <a:alpha val="90000"/>
                <a:tint val="40000"/>
                <a:hueOff val="0"/>
                <a:satOff val="0"/>
                <a:lumOff val="0"/>
                <a:alphaOff val="0"/>
              </a:schemeClr>
            </a:lnRef>
            <a:fillRef idx="1">
              <a:schemeClr val="accent3">
                <a:alpha val="90000"/>
                <a:tint val="40000"/>
                <a:hueOff val="0"/>
                <a:satOff val="0"/>
                <a:lumOff val="0"/>
                <a:alphaOff val="0"/>
              </a:schemeClr>
            </a:fillRef>
            <a:effectRef idx="2">
              <a:schemeClr val="accent3">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1" tIns="150621" rIns="274446" bIns="150623" numCol="1" spcCol="1270" anchor="ctr" anchorCtr="0">
              <a:noAutofit/>
            </a:bodyPr>
            <a:lstStyle/>
            <a:p>
              <a:pPr marL="171450" lvl="1" indent="-171450" algn="l" defTabSz="711200">
                <a:lnSpc>
                  <a:spcPct val="90000"/>
                </a:lnSpc>
                <a:spcBef>
                  <a:spcPct val="0"/>
                </a:spcBef>
                <a:spcAft>
                  <a:spcPct val="15000"/>
                </a:spcAft>
                <a:buChar char="••"/>
              </a:pPr>
              <a:r>
                <a:rPr lang="es-ES" sz="1600" kern="1200" dirty="0" smtClean="0"/>
                <a:t>Pérdida auditiva </a:t>
              </a:r>
              <a:r>
                <a:rPr lang="es-ES" sz="1600" kern="1200" dirty="0" err="1" smtClean="0"/>
                <a:t>neurosensorial</a:t>
              </a:r>
              <a:endParaRPr lang="es-CO" sz="1600" kern="1200" dirty="0"/>
            </a:p>
          </p:txBody>
        </p:sp>
        <p:sp>
          <p:nvSpPr>
            <p:cNvPr id="7" name="6 Forma libre"/>
            <p:cNvSpPr/>
            <p:nvPr/>
          </p:nvSpPr>
          <p:spPr>
            <a:xfrm>
              <a:off x="971600" y="2287921"/>
              <a:ext cx="2692429" cy="686167"/>
            </a:xfrm>
            <a:custGeom>
              <a:avLst/>
              <a:gdLst>
                <a:gd name="connsiteX0" fmla="*/ 0 w 2332389"/>
                <a:gd name="connsiteY0" fmla="*/ 114363 h 686167"/>
                <a:gd name="connsiteX1" fmla="*/ 33496 w 2332389"/>
                <a:gd name="connsiteY1" fmla="*/ 33496 h 686167"/>
                <a:gd name="connsiteX2" fmla="*/ 114363 w 2332389"/>
                <a:gd name="connsiteY2" fmla="*/ 0 h 686167"/>
                <a:gd name="connsiteX3" fmla="*/ 2218026 w 2332389"/>
                <a:gd name="connsiteY3" fmla="*/ 0 h 686167"/>
                <a:gd name="connsiteX4" fmla="*/ 2298893 w 2332389"/>
                <a:gd name="connsiteY4" fmla="*/ 33496 h 686167"/>
                <a:gd name="connsiteX5" fmla="*/ 2332389 w 2332389"/>
                <a:gd name="connsiteY5" fmla="*/ 114363 h 686167"/>
                <a:gd name="connsiteX6" fmla="*/ 2332389 w 2332389"/>
                <a:gd name="connsiteY6" fmla="*/ 571804 h 686167"/>
                <a:gd name="connsiteX7" fmla="*/ 2298893 w 2332389"/>
                <a:gd name="connsiteY7" fmla="*/ 652671 h 686167"/>
                <a:gd name="connsiteX8" fmla="*/ 2218026 w 2332389"/>
                <a:gd name="connsiteY8" fmla="*/ 686167 h 686167"/>
                <a:gd name="connsiteX9" fmla="*/ 114363 w 2332389"/>
                <a:gd name="connsiteY9" fmla="*/ 686167 h 686167"/>
                <a:gd name="connsiteX10" fmla="*/ 33496 w 2332389"/>
                <a:gd name="connsiteY10" fmla="*/ 652671 h 686167"/>
                <a:gd name="connsiteX11" fmla="*/ 0 w 2332389"/>
                <a:gd name="connsiteY11" fmla="*/ 571804 h 686167"/>
                <a:gd name="connsiteX12" fmla="*/ 0 w 2332389"/>
                <a:gd name="connsiteY12" fmla="*/ 114363 h 686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32389" h="686167">
                  <a:moveTo>
                    <a:pt x="0" y="114363"/>
                  </a:moveTo>
                  <a:cubicBezTo>
                    <a:pt x="0" y="84032"/>
                    <a:pt x="12049" y="54943"/>
                    <a:pt x="33496" y="33496"/>
                  </a:cubicBezTo>
                  <a:cubicBezTo>
                    <a:pt x="54943" y="12049"/>
                    <a:pt x="84032" y="0"/>
                    <a:pt x="114363" y="0"/>
                  </a:cubicBezTo>
                  <a:lnTo>
                    <a:pt x="2218026" y="0"/>
                  </a:lnTo>
                  <a:cubicBezTo>
                    <a:pt x="2248357" y="0"/>
                    <a:pt x="2277446" y="12049"/>
                    <a:pt x="2298893" y="33496"/>
                  </a:cubicBezTo>
                  <a:cubicBezTo>
                    <a:pt x="2320340" y="54943"/>
                    <a:pt x="2332389" y="84032"/>
                    <a:pt x="2332389" y="114363"/>
                  </a:cubicBezTo>
                  <a:lnTo>
                    <a:pt x="2332389" y="571804"/>
                  </a:lnTo>
                  <a:cubicBezTo>
                    <a:pt x="2332389" y="602135"/>
                    <a:pt x="2320340" y="631224"/>
                    <a:pt x="2298893" y="652671"/>
                  </a:cubicBezTo>
                  <a:cubicBezTo>
                    <a:pt x="2277446" y="674118"/>
                    <a:pt x="2248357" y="686167"/>
                    <a:pt x="2218026" y="686167"/>
                  </a:cubicBezTo>
                  <a:lnTo>
                    <a:pt x="114363" y="686167"/>
                  </a:lnTo>
                  <a:cubicBezTo>
                    <a:pt x="84032" y="686167"/>
                    <a:pt x="54943" y="674118"/>
                    <a:pt x="33496" y="652671"/>
                  </a:cubicBezTo>
                  <a:cubicBezTo>
                    <a:pt x="12049" y="631224"/>
                    <a:pt x="0" y="602135"/>
                    <a:pt x="0" y="571804"/>
                  </a:cubicBezTo>
                  <a:lnTo>
                    <a:pt x="0" y="114363"/>
                  </a:lnTo>
                  <a:close/>
                </a:path>
              </a:pathLst>
            </a:custGeom>
            <a:solidFill>
              <a:srgbClr val="C00000"/>
            </a:solidFill>
          </p:spPr>
          <p:style>
            <a:lnRef idx="0">
              <a:schemeClr val="accent2"/>
            </a:lnRef>
            <a:fillRef idx="3">
              <a:schemeClr val="accent2"/>
            </a:fillRef>
            <a:effectRef idx="3">
              <a:schemeClr val="accent2"/>
            </a:effectRef>
            <a:fontRef idx="minor">
              <a:schemeClr val="lt1"/>
            </a:fontRef>
          </p:style>
          <p:txBody>
            <a:bodyPr spcFirstLastPara="0" vert="horz" wrap="square" lIns="124936" tIns="79216" rIns="124936" bIns="79216" numCol="1" spcCol="1270" anchor="ctr" anchorCtr="0">
              <a:noAutofit/>
            </a:bodyPr>
            <a:lstStyle/>
            <a:p>
              <a:pPr lvl="0" algn="ctr" defTabSz="1066800">
                <a:lnSpc>
                  <a:spcPct val="90000"/>
                </a:lnSpc>
                <a:spcBef>
                  <a:spcPct val="0"/>
                </a:spcBef>
                <a:spcAft>
                  <a:spcPct val="35000"/>
                </a:spcAft>
              </a:pPr>
              <a:r>
                <a:rPr lang="es-ES" sz="2400" b="1" kern="1200" dirty="0" err="1" smtClean="0">
                  <a:effectLst>
                    <a:outerShdw blurRad="38100" dist="38100" dir="2700000" algn="tl">
                      <a:srgbClr val="000000">
                        <a:alpha val="43137"/>
                      </a:srgbClr>
                    </a:outerShdw>
                  </a:effectLst>
                </a:rPr>
                <a:t>Fisico</a:t>
              </a:r>
              <a:r>
                <a:rPr lang="es-ES" sz="2400" b="1" kern="1200" dirty="0" smtClean="0">
                  <a:effectLst>
                    <a:outerShdw blurRad="38100" dist="38100" dir="2700000" algn="tl">
                      <a:srgbClr val="000000">
                        <a:alpha val="43137"/>
                      </a:srgbClr>
                    </a:outerShdw>
                  </a:effectLst>
                </a:rPr>
                <a:t> – Auditivo </a:t>
              </a:r>
              <a:r>
                <a:rPr lang="es-ES" b="1" kern="1200" dirty="0" smtClean="0">
                  <a:effectLst>
                    <a:outerShdw blurRad="38100" dist="38100" dir="2700000" algn="tl">
                      <a:srgbClr val="000000">
                        <a:alpha val="43137"/>
                      </a:srgbClr>
                    </a:outerShdw>
                  </a:effectLst>
                </a:rPr>
                <a:t>(Ruido)</a:t>
              </a:r>
              <a:endParaRPr lang="es-CO" b="1" kern="1200" dirty="0">
                <a:effectLst>
                  <a:outerShdw blurRad="38100" dist="38100" dir="2700000" algn="tl">
                    <a:srgbClr val="000000">
                      <a:alpha val="43137"/>
                    </a:srgbClr>
                  </a:outerShdw>
                </a:effectLst>
              </a:endParaRPr>
            </a:p>
          </p:txBody>
        </p:sp>
        <p:sp>
          <p:nvSpPr>
            <p:cNvPr id="8" name="7 Forma libre"/>
            <p:cNvSpPr/>
            <p:nvPr/>
          </p:nvSpPr>
          <p:spPr>
            <a:xfrm>
              <a:off x="3664029" y="3077015"/>
              <a:ext cx="5012428" cy="548934"/>
            </a:xfrm>
            <a:custGeom>
              <a:avLst/>
              <a:gdLst>
                <a:gd name="connsiteX0" fmla="*/ 91491 w 548934"/>
                <a:gd name="connsiteY0" fmla="*/ 0 h 4146470"/>
                <a:gd name="connsiteX1" fmla="*/ 457443 w 548934"/>
                <a:gd name="connsiteY1" fmla="*/ 0 h 4146470"/>
                <a:gd name="connsiteX2" fmla="*/ 522137 w 548934"/>
                <a:gd name="connsiteY2" fmla="*/ 26797 h 4146470"/>
                <a:gd name="connsiteX3" fmla="*/ 548934 w 548934"/>
                <a:gd name="connsiteY3" fmla="*/ 91491 h 4146470"/>
                <a:gd name="connsiteX4" fmla="*/ 548934 w 548934"/>
                <a:gd name="connsiteY4" fmla="*/ 4146470 h 4146470"/>
                <a:gd name="connsiteX5" fmla="*/ 548934 w 548934"/>
                <a:gd name="connsiteY5" fmla="*/ 4146470 h 4146470"/>
                <a:gd name="connsiteX6" fmla="*/ 548934 w 548934"/>
                <a:gd name="connsiteY6" fmla="*/ 4146470 h 4146470"/>
                <a:gd name="connsiteX7" fmla="*/ 0 w 548934"/>
                <a:gd name="connsiteY7" fmla="*/ 4146470 h 4146470"/>
                <a:gd name="connsiteX8" fmla="*/ 0 w 548934"/>
                <a:gd name="connsiteY8" fmla="*/ 4146470 h 4146470"/>
                <a:gd name="connsiteX9" fmla="*/ 0 w 548934"/>
                <a:gd name="connsiteY9" fmla="*/ 4146470 h 4146470"/>
                <a:gd name="connsiteX10" fmla="*/ 0 w 548934"/>
                <a:gd name="connsiteY10" fmla="*/ 91491 h 4146470"/>
                <a:gd name="connsiteX11" fmla="*/ 26797 w 548934"/>
                <a:gd name="connsiteY11" fmla="*/ 26797 h 4146470"/>
                <a:gd name="connsiteX12" fmla="*/ 91491 w 548934"/>
                <a:gd name="connsiteY12" fmla="*/ 0 h 4146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8934" h="4146470">
                  <a:moveTo>
                    <a:pt x="548934" y="691093"/>
                  </a:moveTo>
                  <a:lnTo>
                    <a:pt x="548934" y="3455377"/>
                  </a:lnTo>
                  <a:cubicBezTo>
                    <a:pt x="548934" y="3638667"/>
                    <a:pt x="547658" y="3814448"/>
                    <a:pt x="545386" y="3944054"/>
                  </a:cubicBezTo>
                  <a:cubicBezTo>
                    <a:pt x="543115" y="4073660"/>
                    <a:pt x="540034" y="4146470"/>
                    <a:pt x="536822" y="4146470"/>
                  </a:cubicBezTo>
                  <a:lnTo>
                    <a:pt x="0" y="4146470"/>
                  </a:lnTo>
                  <a:lnTo>
                    <a:pt x="0" y="4146470"/>
                  </a:lnTo>
                  <a:lnTo>
                    <a:pt x="0" y="4146470"/>
                  </a:lnTo>
                  <a:lnTo>
                    <a:pt x="0" y="0"/>
                  </a:lnTo>
                  <a:lnTo>
                    <a:pt x="0" y="0"/>
                  </a:lnTo>
                  <a:lnTo>
                    <a:pt x="0" y="0"/>
                  </a:lnTo>
                  <a:lnTo>
                    <a:pt x="536822" y="0"/>
                  </a:lnTo>
                  <a:cubicBezTo>
                    <a:pt x="540034" y="0"/>
                    <a:pt x="543115" y="72810"/>
                    <a:pt x="545386" y="202416"/>
                  </a:cubicBezTo>
                  <a:cubicBezTo>
                    <a:pt x="547658" y="332022"/>
                    <a:pt x="548934" y="507803"/>
                    <a:pt x="548934" y="691093"/>
                  </a:cubicBezTo>
                  <a:close/>
                </a:path>
              </a:pathLst>
            </a:custGeom>
          </p:spPr>
          <p:style>
            <a:lnRef idx="1">
              <a:schemeClr val="accent3">
                <a:alpha val="90000"/>
                <a:tint val="40000"/>
                <a:hueOff val="0"/>
                <a:satOff val="0"/>
                <a:lumOff val="0"/>
                <a:alphaOff val="0"/>
              </a:schemeClr>
            </a:lnRef>
            <a:fillRef idx="1">
              <a:schemeClr val="accent3">
                <a:alpha val="90000"/>
                <a:tint val="40000"/>
                <a:hueOff val="0"/>
                <a:satOff val="0"/>
                <a:lumOff val="0"/>
                <a:alphaOff val="0"/>
              </a:schemeClr>
            </a:fillRef>
            <a:effectRef idx="2">
              <a:schemeClr val="accent3">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1" tIns="150621" rIns="274446" bIns="150623" numCol="1" spcCol="1270" anchor="ctr" anchorCtr="0">
              <a:noAutofit/>
            </a:bodyPr>
            <a:lstStyle/>
            <a:p>
              <a:pPr marL="171450" lvl="1" indent="-171450" algn="l" defTabSz="711200">
                <a:lnSpc>
                  <a:spcPct val="90000"/>
                </a:lnSpc>
                <a:spcBef>
                  <a:spcPct val="0"/>
                </a:spcBef>
                <a:spcAft>
                  <a:spcPct val="15000"/>
                </a:spcAft>
                <a:buChar char="••"/>
              </a:pPr>
              <a:r>
                <a:rPr lang="es-ES" sz="1600" kern="1200" dirty="0" smtClean="0"/>
                <a:t>Cansancio visual</a:t>
              </a:r>
              <a:endParaRPr lang="es-CO" sz="1600" kern="1200" dirty="0"/>
            </a:p>
            <a:p>
              <a:pPr marL="171450" lvl="1" indent="-171450" algn="l" defTabSz="711200">
                <a:lnSpc>
                  <a:spcPct val="90000"/>
                </a:lnSpc>
                <a:spcBef>
                  <a:spcPct val="0"/>
                </a:spcBef>
                <a:spcAft>
                  <a:spcPct val="15000"/>
                </a:spcAft>
                <a:buChar char="••"/>
              </a:pPr>
              <a:r>
                <a:rPr lang="es-ES" sz="1600" kern="1200" dirty="0" smtClean="0"/>
                <a:t>Disminución de actividad laboral</a:t>
              </a:r>
              <a:endParaRPr lang="es-CO" sz="1600" kern="1200" dirty="0"/>
            </a:p>
          </p:txBody>
        </p:sp>
        <p:sp>
          <p:nvSpPr>
            <p:cNvPr id="9" name="8 Forma libre"/>
            <p:cNvSpPr/>
            <p:nvPr/>
          </p:nvSpPr>
          <p:spPr>
            <a:xfrm>
              <a:off x="971600" y="3008397"/>
              <a:ext cx="2692429" cy="686167"/>
            </a:xfrm>
            <a:custGeom>
              <a:avLst/>
              <a:gdLst>
                <a:gd name="connsiteX0" fmla="*/ 0 w 2332389"/>
                <a:gd name="connsiteY0" fmla="*/ 114363 h 686167"/>
                <a:gd name="connsiteX1" fmla="*/ 33496 w 2332389"/>
                <a:gd name="connsiteY1" fmla="*/ 33496 h 686167"/>
                <a:gd name="connsiteX2" fmla="*/ 114363 w 2332389"/>
                <a:gd name="connsiteY2" fmla="*/ 0 h 686167"/>
                <a:gd name="connsiteX3" fmla="*/ 2218026 w 2332389"/>
                <a:gd name="connsiteY3" fmla="*/ 0 h 686167"/>
                <a:gd name="connsiteX4" fmla="*/ 2298893 w 2332389"/>
                <a:gd name="connsiteY4" fmla="*/ 33496 h 686167"/>
                <a:gd name="connsiteX5" fmla="*/ 2332389 w 2332389"/>
                <a:gd name="connsiteY5" fmla="*/ 114363 h 686167"/>
                <a:gd name="connsiteX6" fmla="*/ 2332389 w 2332389"/>
                <a:gd name="connsiteY6" fmla="*/ 571804 h 686167"/>
                <a:gd name="connsiteX7" fmla="*/ 2298893 w 2332389"/>
                <a:gd name="connsiteY7" fmla="*/ 652671 h 686167"/>
                <a:gd name="connsiteX8" fmla="*/ 2218026 w 2332389"/>
                <a:gd name="connsiteY8" fmla="*/ 686167 h 686167"/>
                <a:gd name="connsiteX9" fmla="*/ 114363 w 2332389"/>
                <a:gd name="connsiteY9" fmla="*/ 686167 h 686167"/>
                <a:gd name="connsiteX10" fmla="*/ 33496 w 2332389"/>
                <a:gd name="connsiteY10" fmla="*/ 652671 h 686167"/>
                <a:gd name="connsiteX11" fmla="*/ 0 w 2332389"/>
                <a:gd name="connsiteY11" fmla="*/ 571804 h 686167"/>
                <a:gd name="connsiteX12" fmla="*/ 0 w 2332389"/>
                <a:gd name="connsiteY12" fmla="*/ 114363 h 686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32389" h="686167">
                  <a:moveTo>
                    <a:pt x="0" y="114363"/>
                  </a:moveTo>
                  <a:cubicBezTo>
                    <a:pt x="0" y="84032"/>
                    <a:pt x="12049" y="54943"/>
                    <a:pt x="33496" y="33496"/>
                  </a:cubicBezTo>
                  <a:cubicBezTo>
                    <a:pt x="54943" y="12049"/>
                    <a:pt x="84032" y="0"/>
                    <a:pt x="114363" y="0"/>
                  </a:cubicBezTo>
                  <a:lnTo>
                    <a:pt x="2218026" y="0"/>
                  </a:lnTo>
                  <a:cubicBezTo>
                    <a:pt x="2248357" y="0"/>
                    <a:pt x="2277446" y="12049"/>
                    <a:pt x="2298893" y="33496"/>
                  </a:cubicBezTo>
                  <a:cubicBezTo>
                    <a:pt x="2320340" y="54943"/>
                    <a:pt x="2332389" y="84032"/>
                    <a:pt x="2332389" y="114363"/>
                  </a:cubicBezTo>
                  <a:lnTo>
                    <a:pt x="2332389" y="571804"/>
                  </a:lnTo>
                  <a:cubicBezTo>
                    <a:pt x="2332389" y="602135"/>
                    <a:pt x="2320340" y="631224"/>
                    <a:pt x="2298893" y="652671"/>
                  </a:cubicBezTo>
                  <a:cubicBezTo>
                    <a:pt x="2277446" y="674118"/>
                    <a:pt x="2248357" y="686167"/>
                    <a:pt x="2218026" y="686167"/>
                  </a:cubicBezTo>
                  <a:lnTo>
                    <a:pt x="114363" y="686167"/>
                  </a:lnTo>
                  <a:cubicBezTo>
                    <a:pt x="84032" y="686167"/>
                    <a:pt x="54943" y="674118"/>
                    <a:pt x="33496" y="652671"/>
                  </a:cubicBezTo>
                  <a:cubicBezTo>
                    <a:pt x="12049" y="631224"/>
                    <a:pt x="0" y="602135"/>
                    <a:pt x="0" y="571804"/>
                  </a:cubicBezTo>
                  <a:lnTo>
                    <a:pt x="0" y="114363"/>
                  </a:lnTo>
                  <a:close/>
                </a:path>
              </a:pathLst>
            </a:custGeom>
            <a:solidFill>
              <a:srgbClr val="C00000"/>
            </a:solidFill>
          </p:spPr>
          <p:style>
            <a:lnRef idx="0">
              <a:schemeClr val="accent2"/>
            </a:lnRef>
            <a:fillRef idx="3">
              <a:schemeClr val="accent2"/>
            </a:fillRef>
            <a:effectRef idx="3">
              <a:schemeClr val="accent2"/>
            </a:effectRef>
            <a:fontRef idx="minor">
              <a:schemeClr val="lt1"/>
            </a:fontRef>
          </p:style>
          <p:txBody>
            <a:bodyPr spcFirstLastPara="0" vert="horz" wrap="square" lIns="124936" tIns="79216" rIns="124936" bIns="79216" numCol="1" spcCol="1270" anchor="ctr" anchorCtr="0">
              <a:noAutofit/>
            </a:bodyPr>
            <a:lstStyle/>
            <a:p>
              <a:pPr lvl="0" algn="ctr" defTabSz="1066800">
                <a:lnSpc>
                  <a:spcPct val="90000"/>
                </a:lnSpc>
                <a:spcBef>
                  <a:spcPct val="0"/>
                </a:spcBef>
                <a:spcAft>
                  <a:spcPct val="35000"/>
                </a:spcAft>
              </a:pPr>
              <a:r>
                <a:rPr lang="es-ES" sz="2400" b="1" kern="1200" dirty="0" err="1" smtClean="0">
                  <a:effectLst>
                    <a:outerShdw blurRad="38100" dist="38100" dir="2700000" algn="tl">
                      <a:srgbClr val="000000">
                        <a:alpha val="43137"/>
                      </a:srgbClr>
                    </a:outerShdw>
                  </a:effectLst>
                </a:rPr>
                <a:t>Fisico</a:t>
              </a:r>
              <a:r>
                <a:rPr lang="es-ES" sz="2400" b="1" kern="1200" dirty="0" smtClean="0">
                  <a:effectLst>
                    <a:outerShdw blurRad="38100" dist="38100" dir="2700000" algn="tl">
                      <a:srgbClr val="000000">
                        <a:alpha val="43137"/>
                      </a:srgbClr>
                    </a:outerShdw>
                  </a:effectLst>
                </a:rPr>
                <a:t> – Visual </a:t>
              </a:r>
              <a:r>
                <a:rPr lang="es-ES" b="1" kern="1200" dirty="0" smtClean="0">
                  <a:effectLst>
                    <a:outerShdw blurRad="38100" dist="38100" dir="2700000" algn="tl">
                      <a:srgbClr val="000000">
                        <a:alpha val="43137"/>
                      </a:srgbClr>
                    </a:outerShdw>
                  </a:effectLst>
                </a:rPr>
                <a:t>(Iluminación Deficiente)</a:t>
              </a:r>
              <a:endParaRPr lang="es-CO" b="1" kern="1200" dirty="0">
                <a:effectLst>
                  <a:outerShdw blurRad="38100" dist="38100" dir="2700000" algn="tl">
                    <a:srgbClr val="000000">
                      <a:alpha val="43137"/>
                    </a:srgbClr>
                  </a:outerShdw>
                </a:effectLst>
              </a:endParaRPr>
            </a:p>
          </p:txBody>
        </p:sp>
        <p:sp>
          <p:nvSpPr>
            <p:cNvPr id="10" name="9 Forma libre"/>
            <p:cNvSpPr/>
            <p:nvPr/>
          </p:nvSpPr>
          <p:spPr>
            <a:xfrm>
              <a:off x="3664028" y="3797491"/>
              <a:ext cx="5012428" cy="548934"/>
            </a:xfrm>
            <a:custGeom>
              <a:avLst/>
              <a:gdLst>
                <a:gd name="connsiteX0" fmla="*/ 91491 w 548934"/>
                <a:gd name="connsiteY0" fmla="*/ 0 h 4146470"/>
                <a:gd name="connsiteX1" fmla="*/ 457443 w 548934"/>
                <a:gd name="connsiteY1" fmla="*/ 0 h 4146470"/>
                <a:gd name="connsiteX2" fmla="*/ 522137 w 548934"/>
                <a:gd name="connsiteY2" fmla="*/ 26797 h 4146470"/>
                <a:gd name="connsiteX3" fmla="*/ 548934 w 548934"/>
                <a:gd name="connsiteY3" fmla="*/ 91491 h 4146470"/>
                <a:gd name="connsiteX4" fmla="*/ 548934 w 548934"/>
                <a:gd name="connsiteY4" fmla="*/ 4146470 h 4146470"/>
                <a:gd name="connsiteX5" fmla="*/ 548934 w 548934"/>
                <a:gd name="connsiteY5" fmla="*/ 4146470 h 4146470"/>
                <a:gd name="connsiteX6" fmla="*/ 548934 w 548934"/>
                <a:gd name="connsiteY6" fmla="*/ 4146470 h 4146470"/>
                <a:gd name="connsiteX7" fmla="*/ 0 w 548934"/>
                <a:gd name="connsiteY7" fmla="*/ 4146470 h 4146470"/>
                <a:gd name="connsiteX8" fmla="*/ 0 w 548934"/>
                <a:gd name="connsiteY8" fmla="*/ 4146470 h 4146470"/>
                <a:gd name="connsiteX9" fmla="*/ 0 w 548934"/>
                <a:gd name="connsiteY9" fmla="*/ 4146470 h 4146470"/>
                <a:gd name="connsiteX10" fmla="*/ 0 w 548934"/>
                <a:gd name="connsiteY10" fmla="*/ 91491 h 4146470"/>
                <a:gd name="connsiteX11" fmla="*/ 26797 w 548934"/>
                <a:gd name="connsiteY11" fmla="*/ 26797 h 4146470"/>
                <a:gd name="connsiteX12" fmla="*/ 91491 w 548934"/>
                <a:gd name="connsiteY12" fmla="*/ 0 h 4146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8934" h="4146470">
                  <a:moveTo>
                    <a:pt x="548934" y="691093"/>
                  </a:moveTo>
                  <a:lnTo>
                    <a:pt x="548934" y="3455377"/>
                  </a:lnTo>
                  <a:cubicBezTo>
                    <a:pt x="548934" y="3638667"/>
                    <a:pt x="547658" y="3814448"/>
                    <a:pt x="545386" y="3944054"/>
                  </a:cubicBezTo>
                  <a:cubicBezTo>
                    <a:pt x="543115" y="4073660"/>
                    <a:pt x="540034" y="4146470"/>
                    <a:pt x="536822" y="4146470"/>
                  </a:cubicBezTo>
                  <a:lnTo>
                    <a:pt x="0" y="4146470"/>
                  </a:lnTo>
                  <a:lnTo>
                    <a:pt x="0" y="4146470"/>
                  </a:lnTo>
                  <a:lnTo>
                    <a:pt x="0" y="4146470"/>
                  </a:lnTo>
                  <a:lnTo>
                    <a:pt x="0" y="0"/>
                  </a:lnTo>
                  <a:lnTo>
                    <a:pt x="0" y="0"/>
                  </a:lnTo>
                  <a:lnTo>
                    <a:pt x="0" y="0"/>
                  </a:lnTo>
                  <a:lnTo>
                    <a:pt x="536822" y="0"/>
                  </a:lnTo>
                  <a:cubicBezTo>
                    <a:pt x="540034" y="0"/>
                    <a:pt x="543115" y="72810"/>
                    <a:pt x="545386" y="202416"/>
                  </a:cubicBezTo>
                  <a:cubicBezTo>
                    <a:pt x="547658" y="332022"/>
                    <a:pt x="548934" y="507803"/>
                    <a:pt x="548934" y="691093"/>
                  </a:cubicBezTo>
                  <a:close/>
                </a:path>
              </a:pathLst>
            </a:custGeom>
          </p:spPr>
          <p:style>
            <a:lnRef idx="1">
              <a:schemeClr val="accent3">
                <a:alpha val="90000"/>
                <a:tint val="40000"/>
                <a:hueOff val="0"/>
                <a:satOff val="0"/>
                <a:lumOff val="0"/>
                <a:alphaOff val="0"/>
              </a:schemeClr>
            </a:lnRef>
            <a:fillRef idx="1">
              <a:schemeClr val="accent3">
                <a:alpha val="90000"/>
                <a:tint val="40000"/>
                <a:hueOff val="0"/>
                <a:satOff val="0"/>
                <a:lumOff val="0"/>
                <a:alphaOff val="0"/>
              </a:schemeClr>
            </a:fillRef>
            <a:effectRef idx="2">
              <a:schemeClr val="accent3">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1" tIns="150621" rIns="274446" bIns="150623" numCol="1" spcCol="1270" anchor="ctr" anchorCtr="0">
              <a:noAutofit/>
            </a:bodyPr>
            <a:lstStyle/>
            <a:p>
              <a:pPr marL="171450" lvl="1" indent="-171450" algn="l" defTabSz="711200">
                <a:lnSpc>
                  <a:spcPct val="90000"/>
                </a:lnSpc>
                <a:spcBef>
                  <a:spcPct val="0"/>
                </a:spcBef>
                <a:spcAft>
                  <a:spcPct val="15000"/>
                </a:spcAft>
                <a:buChar char="••"/>
              </a:pPr>
              <a:r>
                <a:rPr lang="es-ES" sz="1600" kern="1200" smtClean="0"/>
                <a:t>Dermatitis</a:t>
              </a:r>
              <a:endParaRPr lang="es-CO" sz="1600" kern="1200"/>
            </a:p>
            <a:p>
              <a:pPr marL="171450" lvl="1" indent="-171450" algn="l" defTabSz="711200">
                <a:lnSpc>
                  <a:spcPct val="90000"/>
                </a:lnSpc>
                <a:spcBef>
                  <a:spcPct val="0"/>
                </a:spcBef>
                <a:spcAft>
                  <a:spcPct val="15000"/>
                </a:spcAft>
                <a:buChar char="••"/>
              </a:pPr>
              <a:r>
                <a:rPr lang="es-ES" sz="1600" kern="1200" smtClean="0"/>
                <a:t>Intoxicaciones por inhalación</a:t>
              </a:r>
              <a:endParaRPr lang="es-CO" sz="1600" kern="1200"/>
            </a:p>
          </p:txBody>
        </p:sp>
        <p:sp>
          <p:nvSpPr>
            <p:cNvPr id="11" name="10 Forma libre"/>
            <p:cNvSpPr/>
            <p:nvPr/>
          </p:nvSpPr>
          <p:spPr>
            <a:xfrm>
              <a:off x="971600" y="3728874"/>
              <a:ext cx="2692429" cy="686167"/>
            </a:xfrm>
            <a:custGeom>
              <a:avLst/>
              <a:gdLst>
                <a:gd name="connsiteX0" fmla="*/ 0 w 2332389"/>
                <a:gd name="connsiteY0" fmla="*/ 114363 h 686167"/>
                <a:gd name="connsiteX1" fmla="*/ 33496 w 2332389"/>
                <a:gd name="connsiteY1" fmla="*/ 33496 h 686167"/>
                <a:gd name="connsiteX2" fmla="*/ 114363 w 2332389"/>
                <a:gd name="connsiteY2" fmla="*/ 0 h 686167"/>
                <a:gd name="connsiteX3" fmla="*/ 2218026 w 2332389"/>
                <a:gd name="connsiteY3" fmla="*/ 0 h 686167"/>
                <a:gd name="connsiteX4" fmla="*/ 2298893 w 2332389"/>
                <a:gd name="connsiteY4" fmla="*/ 33496 h 686167"/>
                <a:gd name="connsiteX5" fmla="*/ 2332389 w 2332389"/>
                <a:gd name="connsiteY5" fmla="*/ 114363 h 686167"/>
                <a:gd name="connsiteX6" fmla="*/ 2332389 w 2332389"/>
                <a:gd name="connsiteY6" fmla="*/ 571804 h 686167"/>
                <a:gd name="connsiteX7" fmla="*/ 2298893 w 2332389"/>
                <a:gd name="connsiteY7" fmla="*/ 652671 h 686167"/>
                <a:gd name="connsiteX8" fmla="*/ 2218026 w 2332389"/>
                <a:gd name="connsiteY8" fmla="*/ 686167 h 686167"/>
                <a:gd name="connsiteX9" fmla="*/ 114363 w 2332389"/>
                <a:gd name="connsiteY9" fmla="*/ 686167 h 686167"/>
                <a:gd name="connsiteX10" fmla="*/ 33496 w 2332389"/>
                <a:gd name="connsiteY10" fmla="*/ 652671 h 686167"/>
                <a:gd name="connsiteX11" fmla="*/ 0 w 2332389"/>
                <a:gd name="connsiteY11" fmla="*/ 571804 h 686167"/>
                <a:gd name="connsiteX12" fmla="*/ 0 w 2332389"/>
                <a:gd name="connsiteY12" fmla="*/ 114363 h 686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32389" h="686167">
                  <a:moveTo>
                    <a:pt x="0" y="114363"/>
                  </a:moveTo>
                  <a:cubicBezTo>
                    <a:pt x="0" y="84032"/>
                    <a:pt x="12049" y="54943"/>
                    <a:pt x="33496" y="33496"/>
                  </a:cubicBezTo>
                  <a:cubicBezTo>
                    <a:pt x="54943" y="12049"/>
                    <a:pt x="84032" y="0"/>
                    <a:pt x="114363" y="0"/>
                  </a:cubicBezTo>
                  <a:lnTo>
                    <a:pt x="2218026" y="0"/>
                  </a:lnTo>
                  <a:cubicBezTo>
                    <a:pt x="2248357" y="0"/>
                    <a:pt x="2277446" y="12049"/>
                    <a:pt x="2298893" y="33496"/>
                  </a:cubicBezTo>
                  <a:cubicBezTo>
                    <a:pt x="2320340" y="54943"/>
                    <a:pt x="2332389" y="84032"/>
                    <a:pt x="2332389" y="114363"/>
                  </a:cubicBezTo>
                  <a:lnTo>
                    <a:pt x="2332389" y="571804"/>
                  </a:lnTo>
                  <a:cubicBezTo>
                    <a:pt x="2332389" y="602135"/>
                    <a:pt x="2320340" y="631224"/>
                    <a:pt x="2298893" y="652671"/>
                  </a:cubicBezTo>
                  <a:cubicBezTo>
                    <a:pt x="2277446" y="674118"/>
                    <a:pt x="2248357" y="686167"/>
                    <a:pt x="2218026" y="686167"/>
                  </a:cubicBezTo>
                  <a:lnTo>
                    <a:pt x="114363" y="686167"/>
                  </a:lnTo>
                  <a:cubicBezTo>
                    <a:pt x="84032" y="686167"/>
                    <a:pt x="54943" y="674118"/>
                    <a:pt x="33496" y="652671"/>
                  </a:cubicBezTo>
                  <a:cubicBezTo>
                    <a:pt x="12049" y="631224"/>
                    <a:pt x="0" y="602135"/>
                    <a:pt x="0" y="571804"/>
                  </a:cubicBezTo>
                  <a:lnTo>
                    <a:pt x="0" y="114363"/>
                  </a:lnTo>
                  <a:close/>
                </a:path>
              </a:pathLst>
            </a:custGeom>
          </p:spPr>
          <p:style>
            <a:lnRef idx="0">
              <a:schemeClr val="accent5"/>
            </a:lnRef>
            <a:fillRef idx="3">
              <a:schemeClr val="accent5"/>
            </a:fillRef>
            <a:effectRef idx="3">
              <a:schemeClr val="accent5"/>
            </a:effectRef>
            <a:fontRef idx="minor">
              <a:schemeClr val="lt1"/>
            </a:fontRef>
          </p:style>
          <p:txBody>
            <a:bodyPr spcFirstLastPara="0" vert="horz" wrap="square" lIns="124936" tIns="79216" rIns="124936" bIns="79216" numCol="1" spcCol="1270" anchor="ctr" anchorCtr="0">
              <a:noAutofit/>
            </a:bodyPr>
            <a:lstStyle/>
            <a:p>
              <a:pPr lvl="0" algn="ctr" defTabSz="1066800">
                <a:lnSpc>
                  <a:spcPct val="90000"/>
                </a:lnSpc>
                <a:spcBef>
                  <a:spcPct val="0"/>
                </a:spcBef>
                <a:spcAft>
                  <a:spcPct val="35000"/>
                </a:spcAft>
              </a:pPr>
              <a:r>
                <a:rPr lang="es-ES" sz="2400" b="1" kern="1200" dirty="0" smtClean="0">
                  <a:effectLst>
                    <a:outerShdw blurRad="38100" dist="38100" dir="2700000" algn="tl">
                      <a:srgbClr val="000000">
                        <a:alpha val="43137"/>
                      </a:srgbClr>
                    </a:outerShdw>
                  </a:effectLst>
                </a:rPr>
                <a:t>Químico</a:t>
              </a:r>
              <a:endParaRPr lang="es-CO" sz="2400" b="1" kern="1200" dirty="0">
                <a:effectLst>
                  <a:outerShdw blurRad="38100" dist="38100" dir="2700000" algn="tl">
                    <a:srgbClr val="000000">
                      <a:alpha val="43137"/>
                    </a:srgbClr>
                  </a:outerShdw>
                </a:effectLst>
              </a:endParaRPr>
            </a:p>
          </p:txBody>
        </p:sp>
        <p:sp>
          <p:nvSpPr>
            <p:cNvPr id="12" name="11 Forma libre"/>
            <p:cNvSpPr/>
            <p:nvPr/>
          </p:nvSpPr>
          <p:spPr>
            <a:xfrm>
              <a:off x="3664028" y="4517967"/>
              <a:ext cx="5012428" cy="548934"/>
            </a:xfrm>
            <a:custGeom>
              <a:avLst/>
              <a:gdLst>
                <a:gd name="connsiteX0" fmla="*/ 91491 w 548934"/>
                <a:gd name="connsiteY0" fmla="*/ 0 h 4146470"/>
                <a:gd name="connsiteX1" fmla="*/ 457443 w 548934"/>
                <a:gd name="connsiteY1" fmla="*/ 0 h 4146470"/>
                <a:gd name="connsiteX2" fmla="*/ 522137 w 548934"/>
                <a:gd name="connsiteY2" fmla="*/ 26797 h 4146470"/>
                <a:gd name="connsiteX3" fmla="*/ 548934 w 548934"/>
                <a:gd name="connsiteY3" fmla="*/ 91491 h 4146470"/>
                <a:gd name="connsiteX4" fmla="*/ 548934 w 548934"/>
                <a:gd name="connsiteY4" fmla="*/ 4146470 h 4146470"/>
                <a:gd name="connsiteX5" fmla="*/ 548934 w 548934"/>
                <a:gd name="connsiteY5" fmla="*/ 4146470 h 4146470"/>
                <a:gd name="connsiteX6" fmla="*/ 548934 w 548934"/>
                <a:gd name="connsiteY6" fmla="*/ 4146470 h 4146470"/>
                <a:gd name="connsiteX7" fmla="*/ 0 w 548934"/>
                <a:gd name="connsiteY7" fmla="*/ 4146470 h 4146470"/>
                <a:gd name="connsiteX8" fmla="*/ 0 w 548934"/>
                <a:gd name="connsiteY8" fmla="*/ 4146470 h 4146470"/>
                <a:gd name="connsiteX9" fmla="*/ 0 w 548934"/>
                <a:gd name="connsiteY9" fmla="*/ 4146470 h 4146470"/>
                <a:gd name="connsiteX10" fmla="*/ 0 w 548934"/>
                <a:gd name="connsiteY10" fmla="*/ 91491 h 4146470"/>
                <a:gd name="connsiteX11" fmla="*/ 26797 w 548934"/>
                <a:gd name="connsiteY11" fmla="*/ 26797 h 4146470"/>
                <a:gd name="connsiteX12" fmla="*/ 91491 w 548934"/>
                <a:gd name="connsiteY12" fmla="*/ 0 h 4146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8934" h="4146470">
                  <a:moveTo>
                    <a:pt x="548934" y="691093"/>
                  </a:moveTo>
                  <a:lnTo>
                    <a:pt x="548934" y="3455377"/>
                  </a:lnTo>
                  <a:cubicBezTo>
                    <a:pt x="548934" y="3638667"/>
                    <a:pt x="547658" y="3814448"/>
                    <a:pt x="545386" y="3944054"/>
                  </a:cubicBezTo>
                  <a:cubicBezTo>
                    <a:pt x="543115" y="4073660"/>
                    <a:pt x="540034" y="4146470"/>
                    <a:pt x="536822" y="4146470"/>
                  </a:cubicBezTo>
                  <a:lnTo>
                    <a:pt x="0" y="4146470"/>
                  </a:lnTo>
                  <a:lnTo>
                    <a:pt x="0" y="4146470"/>
                  </a:lnTo>
                  <a:lnTo>
                    <a:pt x="0" y="4146470"/>
                  </a:lnTo>
                  <a:lnTo>
                    <a:pt x="0" y="0"/>
                  </a:lnTo>
                  <a:lnTo>
                    <a:pt x="0" y="0"/>
                  </a:lnTo>
                  <a:lnTo>
                    <a:pt x="0" y="0"/>
                  </a:lnTo>
                  <a:lnTo>
                    <a:pt x="536822" y="0"/>
                  </a:lnTo>
                  <a:cubicBezTo>
                    <a:pt x="540034" y="0"/>
                    <a:pt x="543115" y="72810"/>
                    <a:pt x="545386" y="202416"/>
                  </a:cubicBezTo>
                  <a:cubicBezTo>
                    <a:pt x="547658" y="332022"/>
                    <a:pt x="548934" y="507803"/>
                    <a:pt x="548934" y="691093"/>
                  </a:cubicBezTo>
                  <a:close/>
                </a:path>
              </a:pathLst>
            </a:custGeom>
          </p:spPr>
          <p:style>
            <a:lnRef idx="1">
              <a:schemeClr val="accent3">
                <a:alpha val="90000"/>
                <a:tint val="40000"/>
                <a:hueOff val="0"/>
                <a:satOff val="0"/>
                <a:lumOff val="0"/>
                <a:alphaOff val="0"/>
              </a:schemeClr>
            </a:lnRef>
            <a:fillRef idx="1">
              <a:schemeClr val="accent3">
                <a:alpha val="90000"/>
                <a:tint val="40000"/>
                <a:hueOff val="0"/>
                <a:satOff val="0"/>
                <a:lumOff val="0"/>
                <a:alphaOff val="0"/>
              </a:schemeClr>
            </a:fillRef>
            <a:effectRef idx="2">
              <a:schemeClr val="accent3">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1" tIns="150622" rIns="274446" bIns="150622" numCol="1" spcCol="1270" anchor="ctr" anchorCtr="0">
              <a:noAutofit/>
            </a:bodyPr>
            <a:lstStyle/>
            <a:p>
              <a:pPr marL="171450" lvl="1" indent="-171450" algn="l" defTabSz="711200">
                <a:lnSpc>
                  <a:spcPct val="90000"/>
                </a:lnSpc>
                <a:spcBef>
                  <a:spcPct val="0"/>
                </a:spcBef>
                <a:spcAft>
                  <a:spcPct val="15000"/>
                </a:spcAft>
                <a:buChar char="••"/>
              </a:pPr>
              <a:r>
                <a:rPr lang="es-ES" sz="1600" kern="1200" dirty="0" smtClean="0"/>
                <a:t>Riesgo de adquirir algún tipo de infección</a:t>
              </a:r>
              <a:endParaRPr lang="es-CO" sz="1600" kern="1200" dirty="0"/>
            </a:p>
          </p:txBody>
        </p:sp>
        <p:sp>
          <p:nvSpPr>
            <p:cNvPr id="13" name="12 Forma libre"/>
            <p:cNvSpPr/>
            <p:nvPr/>
          </p:nvSpPr>
          <p:spPr>
            <a:xfrm>
              <a:off x="971600" y="4449350"/>
              <a:ext cx="2692429" cy="686167"/>
            </a:xfrm>
            <a:custGeom>
              <a:avLst/>
              <a:gdLst>
                <a:gd name="connsiteX0" fmla="*/ 0 w 2332389"/>
                <a:gd name="connsiteY0" fmla="*/ 114363 h 686167"/>
                <a:gd name="connsiteX1" fmla="*/ 33496 w 2332389"/>
                <a:gd name="connsiteY1" fmla="*/ 33496 h 686167"/>
                <a:gd name="connsiteX2" fmla="*/ 114363 w 2332389"/>
                <a:gd name="connsiteY2" fmla="*/ 0 h 686167"/>
                <a:gd name="connsiteX3" fmla="*/ 2218026 w 2332389"/>
                <a:gd name="connsiteY3" fmla="*/ 0 h 686167"/>
                <a:gd name="connsiteX4" fmla="*/ 2298893 w 2332389"/>
                <a:gd name="connsiteY4" fmla="*/ 33496 h 686167"/>
                <a:gd name="connsiteX5" fmla="*/ 2332389 w 2332389"/>
                <a:gd name="connsiteY5" fmla="*/ 114363 h 686167"/>
                <a:gd name="connsiteX6" fmla="*/ 2332389 w 2332389"/>
                <a:gd name="connsiteY6" fmla="*/ 571804 h 686167"/>
                <a:gd name="connsiteX7" fmla="*/ 2298893 w 2332389"/>
                <a:gd name="connsiteY7" fmla="*/ 652671 h 686167"/>
                <a:gd name="connsiteX8" fmla="*/ 2218026 w 2332389"/>
                <a:gd name="connsiteY8" fmla="*/ 686167 h 686167"/>
                <a:gd name="connsiteX9" fmla="*/ 114363 w 2332389"/>
                <a:gd name="connsiteY9" fmla="*/ 686167 h 686167"/>
                <a:gd name="connsiteX10" fmla="*/ 33496 w 2332389"/>
                <a:gd name="connsiteY10" fmla="*/ 652671 h 686167"/>
                <a:gd name="connsiteX11" fmla="*/ 0 w 2332389"/>
                <a:gd name="connsiteY11" fmla="*/ 571804 h 686167"/>
                <a:gd name="connsiteX12" fmla="*/ 0 w 2332389"/>
                <a:gd name="connsiteY12" fmla="*/ 114363 h 686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32389" h="686167">
                  <a:moveTo>
                    <a:pt x="0" y="114363"/>
                  </a:moveTo>
                  <a:cubicBezTo>
                    <a:pt x="0" y="84032"/>
                    <a:pt x="12049" y="54943"/>
                    <a:pt x="33496" y="33496"/>
                  </a:cubicBezTo>
                  <a:cubicBezTo>
                    <a:pt x="54943" y="12049"/>
                    <a:pt x="84032" y="0"/>
                    <a:pt x="114363" y="0"/>
                  </a:cubicBezTo>
                  <a:lnTo>
                    <a:pt x="2218026" y="0"/>
                  </a:lnTo>
                  <a:cubicBezTo>
                    <a:pt x="2248357" y="0"/>
                    <a:pt x="2277446" y="12049"/>
                    <a:pt x="2298893" y="33496"/>
                  </a:cubicBezTo>
                  <a:cubicBezTo>
                    <a:pt x="2320340" y="54943"/>
                    <a:pt x="2332389" y="84032"/>
                    <a:pt x="2332389" y="114363"/>
                  </a:cubicBezTo>
                  <a:lnTo>
                    <a:pt x="2332389" y="571804"/>
                  </a:lnTo>
                  <a:cubicBezTo>
                    <a:pt x="2332389" y="602135"/>
                    <a:pt x="2320340" y="631224"/>
                    <a:pt x="2298893" y="652671"/>
                  </a:cubicBezTo>
                  <a:cubicBezTo>
                    <a:pt x="2277446" y="674118"/>
                    <a:pt x="2248357" y="686167"/>
                    <a:pt x="2218026" y="686167"/>
                  </a:cubicBezTo>
                  <a:lnTo>
                    <a:pt x="114363" y="686167"/>
                  </a:lnTo>
                  <a:cubicBezTo>
                    <a:pt x="84032" y="686167"/>
                    <a:pt x="54943" y="674118"/>
                    <a:pt x="33496" y="652671"/>
                  </a:cubicBezTo>
                  <a:cubicBezTo>
                    <a:pt x="12049" y="631224"/>
                    <a:pt x="0" y="602135"/>
                    <a:pt x="0" y="571804"/>
                  </a:cubicBezTo>
                  <a:lnTo>
                    <a:pt x="0" y="114363"/>
                  </a:lnTo>
                  <a:close/>
                </a:path>
              </a:pathLst>
            </a:custGeom>
          </p:spPr>
          <p:style>
            <a:lnRef idx="0">
              <a:schemeClr val="accent5"/>
            </a:lnRef>
            <a:fillRef idx="3">
              <a:schemeClr val="accent5"/>
            </a:fillRef>
            <a:effectRef idx="3">
              <a:schemeClr val="accent5"/>
            </a:effectRef>
            <a:fontRef idx="minor">
              <a:schemeClr val="lt1"/>
            </a:fontRef>
          </p:style>
          <p:txBody>
            <a:bodyPr spcFirstLastPara="0" vert="horz" wrap="square" lIns="124936" tIns="79216" rIns="124936" bIns="79216" numCol="1" spcCol="1270" anchor="ctr" anchorCtr="0">
              <a:noAutofit/>
            </a:bodyPr>
            <a:lstStyle/>
            <a:p>
              <a:pPr lvl="0" algn="ctr" defTabSz="1066800">
                <a:lnSpc>
                  <a:spcPct val="90000"/>
                </a:lnSpc>
                <a:spcBef>
                  <a:spcPct val="0"/>
                </a:spcBef>
                <a:spcAft>
                  <a:spcPct val="35000"/>
                </a:spcAft>
              </a:pPr>
              <a:r>
                <a:rPr lang="es-ES" sz="2400" b="1" kern="1200" dirty="0" smtClean="0">
                  <a:effectLst>
                    <a:outerShdw blurRad="38100" dist="38100" dir="2700000" algn="tl">
                      <a:srgbClr val="000000">
                        <a:alpha val="43137"/>
                      </a:srgbClr>
                    </a:outerShdw>
                  </a:effectLst>
                </a:rPr>
                <a:t>Biológico</a:t>
              </a:r>
              <a:endParaRPr lang="es-CO" sz="2400" b="1" kern="1200" dirty="0">
                <a:effectLst>
                  <a:outerShdw blurRad="38100" dist="38100" dir="2700000" algn="tl">
                    <a:srgbClr val="000000">
                      <a:alpha val="43137"/>
                    </a:srgbClr>
                  </a:outerShdw>
                </a:effectLst>
              </a:endParaRPr>
            </a:p>
          </p:txBody>
        </p:sp>
        <p:sp>
          <p:nvSpPr>
            <p:cNvPr id="14" name="13 Forma libre"/>
            <p:cNvSpPr/>
            <p:nvPr/>
          </p:nvSpPr>
          <p:spPr>
            <a:xfrm>
              <a:off x="3664028" y="5238443"/>
              <a:ext cx="5012427" cy="548934"/>
            </a:xfrm>
            <a:custGeom>
              <a:avLst/>
              <a:gdLst>
                <a:gd name="connsiteX0" fmla="*/ 91491 w 548934"/>
                <a:gd name="connsiteY0" fmla="*/ 0 h 4146470"/>
                <a:gd name="connsiteX1" fmla="*/ 457443 w 548934"/>
                <a:gd name="connsiteY1" fmla="*/ 0 h 4146470"/>
                <a:gd name="connsiteX2" fmla="*/ 522137 w 548934"/>
                <a:gd name="connsiteY2" fmla="*/ 26797 h 4146470"/>
                <a:gd name="connsiteX3" fmla="*/ 548934 w 548934"/>
                <a:gd name="connsiteY3" fmla="*/ 91491 h 4146470"/>
                <a:gd name="connsiteX4" fmla="*/ 548934 w 548934"/>
                <a:gd name="connsiteY4" fmla="*/ 4146470 h 4146470"/>
                <a:gd name="connsiteX5" fmla="*/ 548934 w 548934"/>
                <a:gd name="connsiteY5" fmla="*/ 4146470 h 4146470"/>
                <a:gd name="connsiteX6" fmla="*/ 548934 w 548934"/>
                <a:gd name="connsiteY6" fmla="*/ 4146470 h 4146470"/>
                <a:gd name="connsiteX7" fmla="*/ 0 w 548934"/>
                <a:gd name="connsiteY7" fmla="*/ 4146470 h 4146470"/>
                <a:gd name="connsiteX8" fmla="*/ 0 w 548934"/>
                <a:gd name="connsiteY8" fmla="*/ 4146470 h 4146470"/>
                <a:gd name="connsiteX9" fmla="*/ 0 w 548934"/>
                <a:gd name="connsiteY9" fmla="*/ 4146470 h 4146470"/>
                <a:gd name="connsiteX10" fmla="*/ 0 w 548934"/>
                <a:gd name="connsiteY10" fmla="*/ 91491 h 4146470"/>
                <a:gd name="connsiteX11" fmla="*/ 26797 w 548934"/>
                <a:gd name="connsiteY11" fmla="*/ 26797 h 4146470"/>
                <a:gd name="connsiteX12" fmla="*/ 91491 w 548934"/>
                <a:gd name="connsiteY12" fmla="*/ 0 h 4146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8934" h="4146470">
                  <a:moveTo>
                    <a:pt x="548934" y="691093"/>
                  </a:moveTo>
                  <a:lnTo>
                    <a:pt x="548934" y="3455377"/>
                  </a:lnTo>
                  <a:cubicBezTo>
                    <a:pt x="548934" y="3638667"/>
                    <a:pt x="547658" y="3814448"/>
                    <a:pt x="545386" y="3944054"/>
                  </a:cubicBezTo>
                  <a:cubicBezTo>
                    <a:pt x="543115" y="4073660"/>
                    <a:pt x="540034" y="4146470"/>
                    <a:pt x="536822" y="4146470"/>
                  </a:cubicBezTo>
                  <a:lnTo>
                    <a:pt x="0" y="4146470"/>
                  </a:lnTo>
                  <a:lnTo>
                    <a:pt x="0" y="4146470"/>
                  </a:lnTo>
                  <a:lnTo>
                    <a:pt x="0" y="4146470"/>
                  </a:lnTo>
                  <a:lnTo>
                    <a:pt x="0" y="0"/>
                  </a:lnTo>
                  <a:lnTo>
                    <a:pt x="0" y="0"/>
                  </a:lnTo>
                  <a:lnTo>
                    <a:pt x="0" y="0"/>
                  </a:lnTo>
                  <a:lnTo>
                    <a:pt x="536822" y="0"/>
                  </a:lnTo>
                  <a:cubicBezTo>
                    <a:pt x="540034" y="0"/>
                    <a:pt x="543115" y="72810"/>
                    <a:pt x="545386" y="202416"/>
                  </a:cubicBezTo>
                  <a:cubicBezTo>
                    <a:pt x="547658" y="332022"/>
                    <a:pt x="548934" y="507803"/>
                    <a:pt x="548934" y="691093"/>
                  </a:cubicBezTo>
                  <a:close/>
                </a:path>
              </a:pathLst>
            </a:custGeom>
          </p:spPr>
          <p:style>
            <a:lnRef idx="1">
              <a:schemeClr val="accent3">
                <a:alpha val="90000"/>
                <a:tint val="40000"/>
                <a:hueOff val="0"/>
                <a:satOff val="0"/>
                <a:lumOff val="0"/>
                <a:alphaOff val="0"/>
              </a:schemeClr>
            </a:lnRef>
            <a:fillRef idx="1">
              <a:schemeClr val="accent3">
                <a:alpha val="90000"/>
                <a:tint val="40000"/>
                <a:hueOff val="0"/>
                <a:satOff val="0"/>
                <a:lumOff val="0"/>
                <a:alphaOff val="0"/>
              </a:schemeClr>
            </a:fillRef>
            <a:effectRef idx="2">
              <a:schemeClr val="accent3">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1" tIns="150622" rIns="274446" bIns="150622" numCol="1" spcCol="1270" anchor="ctr" anchorCtr="0">
              <a:noAutofit/>
            </a:bodyPr>
            <a:lstStyle/>
            <a:p>
              <a:pPr marL="171450" lvl="1" indent="-171450" algn="l" defTabSz="711200">
                <a:lnSpc>
                  <a:spcPct val="90000"/>
                </a:lnSpc>
                <a:spcBef>
                  <a:spcPct val="0"/>
                </a:spcBef>
                <a:spcAft>
                  <a:spcPct val="15000"/>
                </a:spcAft>
                <a:buChar char="••"/>
              </a:pPr>
              <a:r>
                <a:rPr lang="es-ES" sz="1600" kern="1200" smtClean="0"/>
                <a:t>Lumbalgias</a:t>
              </a:r>
              <a:endParaRPr lang="es-CO" sz="1600" kern="1200"/>
            </a:p>
            <a:p>
              <a:pPr marL="171450" lvl="1" indent="-171450" algn="l" defTabSz="711200">
                <a:lnSpc>
                  <a:spcPct val="90000"/>
                </a:lnSpc>
                <a:spcBef>
                  <a:spcPct val="0"/>
                </a:spcBef>
                <a:spcAft>
                  <a:spcPct val="15000"/>
                </a:spcAft>
                <a:buChar char="••"/>
              </a:pPr>
              <a:r>
                <a:rPr lang="es-ES" sz="1600" kern="1200" smtClean="0"/>
                <a:t>Túnel del Carpo</a:t>
              </a:r>
              <a:endParaRPr lang="es-CO" sz="1600" kern="1200"/>
            </a:p>
          </p:txBody>
        </p:sp>
        <p:sp>
          <p:nvSpPr>
            <p:cNvPr id="15" name="14 Forma libre"/>
            <p:cNvSpPr/>
            <p:nvPr/>
          </p:nvSpPr>
          <p:spPr>
            <a:xfrm>
              <a:off x="971600" y="5169826"/>
              <a:ext cx="2692429" cy="686167"/>
            </a:xfrm>
            <a:custGeom>
              <a:avLst/>
              <a:gdLst>
                <a:gd name="connsiteX0" fmla="*/ 0 w 2332389"/>
                <a:gd name="connsiteY0" fmla="*/ 114363 h 686167"/>
                <a:gd name="connsiteX1" fmla="*/ 33496 w 2332389"/>
                <a:gd name="connsiteY1" fmla="*/ 33496 h 686167"/>
                <a:gd name="connsiteX2" fmla="*/ 114363 w 2332389"/>
                <a:gd name="connsiteY2" fmla="*/ 0 h 686167"/>
                <a:gd name="connsiteX3" fmla="*/ 2218026 w 2332389"/>
                <a:gd name="connsiteY3" fmla="*/ 0 h 686167"/>
                <a:gd name="connsiteX4" fmla="*/ 2298893 w 2332389"/>
                <a:gd name="connsiteY4" fmla="*/ 33496 h 686167"/>
                <a:gd name="connsiteX5" fmla="*/ 2332389 w 2332389"/>
                <a:gd name="connsiteY5" fmla="*/ 114363 h 686167"/>
                <a:gd name="connsiteX6" fmla="*/ 2332389 w 2332389"/>
                <a:gd name="connsiteY6" fmla="*/ 571804 h 686167"/>
                <a:gd name="connsiteX7" fmla="*/ 2298893 w 2332389"/>
                <a:gd name="connsiteY7" fmla="*/ 652671 h 686167"/>
                <a:gd name="connsiteX8" fmla="*/ 2218026 w 2332389"/>
                <a:gd name="connsiteY8" fmla="*/ 686167 h 686167"/>
                <a:gd name="connsiteX9" fmla="*/ 114363 w 2332389"/>
                <a:gd name="connsiteY9" fmla="*/ 686167 h 686167"/>
                <a:gd name="connsiteX10" fmla="*/ 33496 w 2332389"/>
                <a:gd name="connsiteY10" fmla="*/ 652671 h 686167"/>
                <a:gd name="connsiteX11" fmla="*/ 0 w 2332389"/>
                <a:gd name="connsiteY11" fmla="*/ 571804 h 686167"/>
                <a:gd name="connsiteX12" fmla="*/ 0 w 2332389"/>
                <a:gd name="connsiteY12" fmla="*/ 114363 h 686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32389" h="686167">
                  <a:moveTo>
                    <a:pt x="0" y="114363"/>
                  </a:moveTo>
                  <a:cubicBezTo>
                    <a:pt x="0" y="84032"/>
                    <a:pt x="12049" y="54943"/>
                    <a:pt x="33496" y="33496"/>
                  </a:cubicBezTo>
                  <a:cubicBezTo>
                    <a:pt x="54943" y="12049"/>
                    <a:pt x="84032" y="0"/>
                    <a:pt x="114363" y="0"/>
                  </a:cubicBezTo>
                  <a:lnTo>
                    <a:pt x="2218026" y="0"/>
                  </a:lnTo>
                  <a:cubicBezTo>
                    <a:pt x="2248357" y="0"/>
                    <a:pt x="2277446" y="12049"/>
                    <a:pt x="2298893" y="33496"/>
                  </a:cubicBezTo>
                  <a:cubicBezTo>
                    <a:pt x="2320340" y="54943"/>
                    <a:pt x="2332389" y="84032"/>
                    <a:pt x="2332389" y="114363"/>
                  </a:cubicBezTo>
                  <a:lnTo>
                    <a:pt x="2332389" y="571804"/>
                  </a:lnTo>
                  <a:cubicBezTo>
                    <a:pt x="2332389" y="602135"/>
                    <a:pt x="2320340" y="631224"/>
                    <a:pt x="2298893" y="652671"/>
                  </a:cubicBezTo>
                  <a:cubicBezTo>
                    <a:pt x="2277446" y="674118"/>
                    <a:pt x="2248357" y="686167"/>
                    <a:pt x="2218026" y="686167"/>
                  </a:cubicBezTo>
                  <a:lnTo>
                    <a:pt x="114363" y="686167"/>
                  </a:lnTo>
                  <a:cubicBezTo>
                    <a:pt x="84032" y="686167"/>
                    <a:pt x="54943" y="674118"/>
                    <a:pt x="33496" y="652671"/>
                  </a:cubicBezTo>
                  <a:cubicBezTo>
                    <a:pt x="12049" y="631224"/>
                    <a:pt x="0" y="602135"/>
                    <a:pt x="0" y="571804"/>
                  </a:cubicBezTo>
                  <a:lnTo>
                    <a:pt x="0" y="114363"/>
                  </a:lnTo>
                  <a:close/>
                </a:path>
              </a:pathLst>
            </a:custGeom>
          </p:spPr>
          <p:style>
            <a:lnRef idx="0">
              <a:schemeClr val="accent5"/>
            </a:lnRef>
            <a:fillRef idx="3">
              <a:schemeClr val="accent5"/>
            </a:fillRef>
            <a:effectRef idx="3">
              <a:schemeClr val="accent5"/>
            </a:effectRef>
            <a:fontRef idx="minor">
              <a:schemeClr val="lt1"/>
            </a:fontRef>
          </p:style>
          <p:txBody>
            <a:bodyPr spcFirstLastPara="0" vert="horz" wrap="square" lIns="86836" tIns="60166" rIns="86836" bIns="60166" numCol="1" spcCol="1270" anchor="ctr" anchorCtr="0">
              <a:noAutofit/>
            </a:bodyPr>
            <a:lstStyle/>
            <a:p>
              <a:pPr lvl="0" algn="ctr" defTabSz="622300">
                <a:lnSpc>
                  <a:spcPct val="90000"/>
                </a:lnSpc>
                <a:spcBef>
                  <a:spcPct val="0"/>
                </a:spcBef>
                <a:spcAft>
                  <a:spcPct val="35000"/>
                </a:spcAft>
              </a:pPr>
              <a:r>
                <a:rPr lang="es-ES" sz="1400" b="1" kern="1200" dirty="0" smtClean="0">
                  <a:effectLst>
                    <a:outerShdw blurRad="38100" dist="38100" dir="2700000" algn="tl">
                      <a:srgbClr val="000000">
                        <a:alpha val="43137"/>
                      </a:srgbClr>
                    </a:outerShdw>
                  </a:effectLst>
                </a:rPr>
                <a:t>Movimientos, posiciones corporales y/o sobreesfuerzo</a:t>
              </a:r>
              <a:endParaRPr lang="es-CO" sz="1400" b="1" kern="1200" dirty="0">
                <a:effectLst>
                  <a:outerShdw blurRad="38100" dist="38100" dir="2700000" algn="tl">
                    <a:srgbClr val="000000">
                      <a:alpha val="43137"/>
                    </a:srgbClr>
                  </a:outerShdw>
                </a:effectLst>
              </a:endParaRPr>
            </a:p>
          </p:txBody>
        </p:sp>
      </p:grpSp>
      <p:sp>
        <p:nvSpPr>
          <p:cNvPr id="16" name="15 Rectángulo redondeado"/>
          <p:cNvSpPr/>
          <p:nvPr/>
        </p:nvSpPr>
        <p:spPr bwMode="auto">
          <a:xfrm>
            <a:off x="2149739" y="6383079"/>
            <a:ext cx="303699" cy="214273"/>
          </a:xfrm>
          <a:prstGeom prst="roundRect">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es-CO"/>
          </a:p>
        </p:txBody>
      </p:sp>
      <p:sp>
        <p:nvSpPr>
          <p:cNvPr id="17" name="5 CuadroTexto"/>
          <p:cNvSpPr txBox="1">
            <a:spLocks noChangeArrowheads="1"/>
          </p:cNvSpPr>
          <p:nvPr/>
        </p:nvSpPr>
        <p:spPr bwMode="auto">
          <a:xfrm>
            <a:off x="2453437" y="6258863"/>
            <a:ext cx="2046801" cy="338489"/>
          </a:xfrm>
          <a:prstGeom prst="rect">
            <a:avLst/>
          </a:prstGeom>
          <a:noFill/>
          <a:ln w="9525">
            <a:noFill/>
            <a:miter lim="800000"/>
            <a:headEnd/>
            <a:tailEnd/>
          </a:ln>
        </p:spPr>
        <p:txBody>
          <a:bodyPr wrap="none">
            <a:spAutoFit/>
          </a:bodyPr>
          <a:lstStyle/>
          <a:p>
            <a:r>
              <a:rPr lang="es-ES" sz="1600" dirty="0">
                <a:latin typeface="Calibri" pitchFamily="34" charset="0"/>
              </a:rPr>
              <a:t>Sistema de Vigilancia</a:t>
            </a:r>
            <a:endParaRPr lang="es-CO" sz="1600" dirty="0">
              <a:latin typeface="Calibri" pitchFamily="34" charset="0"/>
            </a:endParaRPr>
          </a:p>
        </p:txBody>
      </p:sp>
      <p:sp>
        <p:nvSpPr>
          <p:cNvPr id="18" name="17 Rectángulo redondeado"/>
          <p:cNvSpPr/>
          <p:nvPr/>
        </p:nvSpPr>
        <p:spPr bwMode="auto">
          <a:xfrm>
            <a:off x="5186726" y="6383079"/>
            <a:ext cx="303699" cy="214273"/>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es-CO"/>
          </a:p>
        </p:txBody>
      </p:sp>
      <p:sp>
        <p:nvSpPr>
          <p:cNvPr id="19" name="7 CuadroTexto"/>
          <p:cNvSpPr txBox="1">
            <a:spLocks noChangeArrowheads="1"/>
          </p:cNvSpPr>
          <p:nvPr/>
        </p:nvSpPr>
        <p:spPr bwMode="auto">
          <a:xfrm>
            <a:off x="5490424" y="6258863"/>
            <a:ext cx="2299082" cy="338489"/>
          </a:xfrm>
          <a:prstGeom prst="rect">
            <a:avLst/>
          </a:prstGeom>
          <a:noFill/>
          <a:ln w="9525">
            <a:noFill/>
            <a:miter lim="800000"/>
            <a:headEnd/>
            <a:tailEnd/>
          </a:ln>
        </p:spPr>
        <p:txBody>
          <a:bodyPr wrap="none">
            <a:spAutoFit/>
          </a:bodyPr>
          <a:lstStyle/>
          <a:p>
            <a:r>
              <a:rPr lang="es-ES" sz="1600" dirty="0">
                <a:latin typeface="Calibri" pitchFamily="34" charset="0"/>
              </a:rPr>
              <a:t>Programas de Vigilancia</a:t>
            </a:r>
            <a:endParaRPr lang="es-CO" sz="1600" dirty="0">
              <a:latin typeface="Calibri" pitchFamily="34" charset="0"/>
            </a:endParaRPr>
          </a:p>
        </p:txBody>
      </p:sp>
      <p:sp>
        <p:nvSpPr>
          <p:cNvPr id="20" name="19 Forma libre"/>
          <p:cNvSpPr/>
          <p:nvPr/>
        </p:nvSpPr>
        <p:spPr>
          <a:xfrm>
            <a:off x="4203643" y="5383390"/>
            <a:ext cx="5012428" cy="548934"/>
          </a:xfrm>
          <a:custGeom>
            <a:avLst/>
            <a:gdLst>
              <a:gd name="connsiteX0" fmla="*/ 91491 w 548934"/>
              <a:gd name="connsiteY0" fmla="*/ 0 h 4146470"/>
              <a:gd name="connsiteX1" fmla="*/ 457443 w 548934"/>
              <a:gd name="connsiteY1" fmla="*/ 0 h 4146470"/>
              <a:gd name="connsiteX2" fmla="*/ 522137 w 548934"/>
              <a:gd name="connsiteY2" fmla="*/ 26797 h 4146470"/>
              <a:gd name="connsiteX3" fmla="*/ 548934 w 548934"/>
              <a:gd name="connsiteY3" fmla="*/ 91491 h 4146470"/>
              <a:gd name="connsiteX4" fmla="*/ 548934 w 548934"/>
              <a:gd name="connsiteY4" fmla="*/ 4146470 h 4146470"/>
              <a:gd name="connsiteX5" fmla="*/ 548934 w 548934"/>
              <a:gd name="connsiteY5" fmla="*/ 4146470 h 4146470"/>
              <a:gd name="connsiteX6" fmla="*/ 548934 w 548934"/>
              <a:gd name="connsiteY6" fmla="*/ 4146470 h 4146470"/>
              <a:gd name="connsiteX7" fmla="*/ 0 w 548934"/>
              <a:gd name="connsiteY7" fmla="*/ 4146470 h 4146470"/>
              <a:gd name="connsiteX8" fmla="*/ 0 w 548934"/>
              <a:gd name="connsiteY8" fmla="*/ 4146470 h 4146470"/>
              <a:gd name="connsiteX9" fmla="*/ 0 w 548934"/>
              <a:gd name="connsiteY9" fmla="*/ 4146470 h 4146470"/>
              <a:gd name="connsiteX10" fmla="*/ 0 w 548934"/>
              <a:gd name="connsiteY10" fmla="*/ 91491 h 4146470"/>
              <a:gd name="connsiteX11" fmla="*/ 26797 w 548934"/>
              <a:gd name="connsiteY11" fmla="*/ 26797 h 4146470"/>
              <a:gd name="connsiteX12" fmla="*/ 91491 w 548934"/>
              <a:gd name="connsiteY12" fmla="*/ 0 h 4146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8934" h="4146470">
                <a:moveTo>
                  <a:pt x="548934" y="691093"/>
                </a:moveTo>
                <a:lnTo>
                  <a:pt x="548934" y="3455377"/>
                </a:lnTo>
                <a:cubicBezTo>
                  <a:pt x="548934" y="3638667"/>
                  <a:pt x="547658" y="3814448"/>
                  <a:pt x="545386" y="3944054"/>
                </a:cubicBezTo>
                <a:cubicBezTo>
                  <a:pt x="543115" y="4073660"/>
                  <a:pt x="540034" y="4146470"/>
                  <a:pt x="536822" y="4146470"/>
                </a:cubicBezTo>
                <a:lnTo>
                  <a:pt x="0" y="4146470"/>
                </a:lnTo>
                <a:lnTo>
                  <a:pt x="0" y="4146470"/>
                </a:lnTo>
                <a:lnTo>
                  <a:pt x="0" y="4146470"/>
                </a:lnTo>
                <a:lnTo>
                  <a:pt x="0" y="0"/>
                </a:lnTo>
                <a:lnTo>
                  <a:pt x="0" y="0"/>
                </a:lnTo>
                <a:lnTo>
                  <a:pt x="0" y="0"/>
                </a:lnTo>
                <a:lnTo>
                  <a:pt x="536822" y="0"/>
                </a:lnTo>
                <a:cubicBezTo>
                  <a:pt x="540034" y="0"/>
                  <a:pt x="543115" y="72810"/>
                  <a:pt x="545386" y="202416"/>
                </a:cubicBezTo>
                <a:cubicBezTo>
                  <a:pt x="547658" y="332022"/>
                  <a:pt x="548934" y="507803"/>
                  <a:pt x="548934" y="691093"/>
                </a:cubicBezTo>
                <a:close/>
              </a:path>
            </a:pathLst>
          </a:custGeom>
        </p:spPr>
        <p:style>
          <a:lnRef idx="1">
            <a:schemeClr val="accent3">
              <a:alpha val="90000"/>
              <a:tint val="40000"/>
              <a:hueOff val="0"/>
              <a:satOff val="0"/>
              <a:lumOff val="0"/>
              <a:alphaOff val="0"/>
            </a:schemeClr>
          </a:lnRef>
          <a:fillRef idx="1">
            <a:schemeClr val="accent3">
              <a:alpha val="90000"/>
              <a:tint val="40000"/>
              <a:hueOff val="0"/>
              <a:satOff val="0"/>
              <a:lumOff val="0"/>
              <a:alphaOff val="0"/>
            </a:schemeClr>
          </a:fillRef>
          <a:effectRef idx="2">
            <a:schemeClr val="accent3">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1" tIns="150622" rIns="274446" bIns="150622" numCol="1" spcCol="1270" anchor="ctr" anchorCtr="0">
            <a:noAutofit/>
          </a:bodyPr>
          <a:lstStyle/>
          <a:p>
            <a:pPr marL="171450" lvl="1" indent="-171450" algn="l" defTabSz="711200">
              <a:lnSpc>
                <a:spcPct val="90000"/>
              </a:lnSpc>
              <a:spcBef>
                <a:spcPct val="0"/>
              </a:spcBef>
              <a:spcAft>
                <a:spcPct val="15000"/>
              </a:spcAft>
              <a:buChar char="••"/>
            </a:pPr>
            <a:r>
              <a:rPr lang="es-CO" sz="1600" kern="1200" dirty="0" smtClean="0"/>
              <a:t>Cargas de trabajo – Horarios – Turnos – relaciones interpersonales – Contenido de la tarea</a:t>
            </a:r>
            <a:endParaRPr lang="es-CO" sz="1600" kern="1200" dirty="0"/>
          </a:p>
        </p:txBody>
      </p:sp>
      <p:sp>
        <p:nvSpPr>
          <p:cNvPr id="21" name="20 Forma libre"/>
          <p:cNvSpPr/>
          <p:nvPr/>
        </p:nvSpPr>
        <p:spPr>
          <a:xfrm>
            <a:off x="1511215" y="5314773"/>
            <a:ext cx="2692429" cy="686167"/>
          </a:xfrm>
          <a:custGeom>
            <a:avLst/>
            <a:gdLst>
              <a:gd name="connsiteX0" fmla="*/ 0 w 2332389"/>
              <a:gd name="connsiteY0" fmla="*/ 114363 h 686167"/>
              <a:gd name="connsiteX1" fmla="*/ 33496 w 2332389"/>
              <a:gd name="connsiteY1" fmla="*/ 33496 h 686167"/>
              <a:gd name="connsiteX2" fmla="*/ 114363 w 2332389"/>
              <a:gd name="connsiteY2" fmla="*/ 0 h 686167"/>
              <a:gd name="connsiteX3" fmla="*/ 2218026 w 2332389"/>
              <a:gd name="connsiteY3" fmla="*/ 0 h 686167"/>
              <a:gd name="connsiteX4" fmla="*/ 2298893 w 2332389"/>
              <a:gd name="connsiteY4" fmla="*/ 33496 h 686167"/>
              <a:gd name="connsiteX5" fmla="*/ 2332389 w 2332389"/>
              <a:gd name="connsiteY5" fmla="*/ 114363 h 686167"/>
              <a:gd name="connsiteX6" fmla="*/ 2332389 w 2332389"/>
              <a:gd name="connsiteY6" fmla="*/ 571804 h 686167"/>
              <a:gd name="connsiteX7" fmla="*/ 2298893 w 2332389"/>
              <a:gd name="connsiteY7" fmla="*/ 652671 h 686167"/>
              <a:gd name="connsiteX8" fmla="*/ 2218026 w 2332389"/>
              <a:gd name="connsiteY8" fmla="*/ 686167 h 686167"/>
              <a:gd name="connsiteX9" fmla="*/ 114363 w 2332389"/>
              <a:gd name="connsiteY9" fmla="*/ 686167 h 686167"/>
              <a:gd name="connsiteX10" fmla="*/ 33496 w 2332389"/>
              <a:gd name="connsiteY10" fmla="*/ 652671 h 686167"/>
              <a:gd name="connsiteX11" fmla="*/ 0 w 2332389"/>
              <a:gd name="connsiteY11" fmla="*/ 571804 h 686167"/>
              <a:gd name="connsiteX12" fmla="*/ 0 w 2332389"/>
              <a:gd name="connsiteY12" fmla="*/ 114363 h 686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32389" h="686167">
                <a:moveTo>
                  <a:pt x="0" y="114363"/>
                </a:moveTo>
                <a:cubicBezTo>
                  <a:pt x="0" y="84032"/>
                  <a:pt x="12049" y="54943"/>
                  <a:pt x="33496" y="33496"/>
                </a:cubicBezTo>
                <a:cubicBezTo>
                  <a:pt x="54943" y="12049"/>
                  <a:pt x="84032" y="0"/>
                  <a:pt x="114363" y="0"/>
                </a:cubicBezTo>
                <a:lnTo>
                  <a:pt x="2218026" y="0"/>
                </a:lnTo>
                <a:cubicBezTo>
                  <a:pt x="2248357" y="0"/>
                  <a:pt x="2277446" y="12049"/>
                  <a:pt x="2298893" y="33496"/>
                </a:cubicBezTo>
                <a:cubicBezTo>
                  <a:pt x="2320340" y="54943"/>
                  <a:pt x="2332389" y="84032"/>
                  <a:pt x="2332389" y="114363"/>
                </a:cubicBezTo>
                <a:lnTo>
                  <a:pt x="2332389" y="571804"/>
                </a:lnTo>
                <a:cubicBezTo>
                  <a:pt x="2332389" y="602135"/>
                  <a:pt x="2320340" y="631224"/>
                  <a:pt x="2298893" y="652671"/>
                </a:cubicBezTo>
                <a:cubicBezTo>
                  <a:pt x="2277446" y="674118"/>
                  <a:pt x="2248357" y="686167"/>
                  <a:pt x="2218026" y="686167"/>
                </a:cubicBezTo>
                <a:lnTo>
                  <a:pt x="114363" y="686167"/>
                </a:lnTo>
                <a:cubicBezTo>
                  <a:pt x="84032" y="686167"/>
                  <a:pt x="54943" y="674118"/>
                  <a:pt x="33496" y="652671"/>
                </a:cubicBezTo>
                <a:cubicBezTo>
                  <a:pt x="12049" y="631224"/>
                  <a:pt x="0" y="602135"/>
                  <a:pt x="0" y="571804"/>
                </a:cubicBezTo>
                <a:lnTo>
                  <a:pt x="0" y="114363"/>
                </a:lnTo>
                <a:close/>
              </a:path>
            </a:pathLst>
          </a:custGeom>
          <a:solidFill>
            <a:srgbClr val="C00000"/>
          </a:solidFill>
        </p:spPr>
        <p:style>
          <a:lnRef idx="0">
            <a:schemeClr val="accent5"/>
          </a:lnRef>
          <a:fillRef idx="3">
            <a:schemeClr val="accent5"/>
          </a:fillRef>
          <a:effectRef idx="3">
            <a:schemeClr val="accent5"/>
          </a:effectRef>
          <a:fontRef idx="minor">
            <a:schemeClr val="lt1"/>
          </a:fontRef>
        </p:style>
        <p:txBody>
          <a:bodyPr spcFirstLastPara="0" vert="horz" wrap="square" lIns="86836" tIns="60166" rIns="86836" bIns="60166" numCol="1" spcCol="1270" anchor="ctr" anchorCtr="0">
            <a:noAutofit/>
          </a:bodyPr>
          <a:lstStyle/>
          <a:p>
            <a:pPr lvl="0" algn="ctr" defTabSz="622300">
              <a:lnSpc>
                <a:spcPct val="90000"/>
              </a:lnSpc>
              <a:spcBef>
                <a:spcPct val="0"/>
              </a:spcBef>
              <a:spcAft>
                <a:spcPct val="35000"/>
              </a:spcAft>
            </a:pPr>
            <a:r>
              <a:rPr lang="es-ES" sz="2400" b="1" dirty="0" smtClean="0">
                <a:effectLst>
                  <a:outerShdw blurRad="38100" dist="38100" dir="2700000" algn="tl">
                    <a:srgbClr val="000000">
                      <a:alpha val="43137"/>
                    </a:srgbClr>
                  </a:outerShdw>
                </a:effectLst>
              </a:rPr>
              <a:t>Riesgo Sicosocial</a:t>
            </a:r>
            <a:endParaRPr lang="es-CO" sz="2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35419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2 Título"/>
          <p:cNvSpPr txBox="1">
            <a:spLocks/>
          </p:cNvSpPr>
          <p:nvPr/>
        </p:nvSpPr>
        <p:spPr>
          <a:xfrm>
            <a:off x="1242244" y="785794"/>
            <a:ext cx="8229600" cy="857256"/>
          </a:xfrm>
          <a:prstGeom prst="rect">
            <a:avLst/>
          </a:prstGeom>
        </p:spPr>
        <p:txBody>
          <a:bodyPr rtlCol="0">
            <a:normAutofit fontScale="92500"/>
          </a:bodyPr>
          <a:lstStyle>
            <a:lvl1pPr algn="ctr" defTabSz="1043056" rtl="0" eaLnBrk="1" latinLnBrk="0" hangingPunct="1">
              <a:spcBef>
                <a:spcPct val="0"/>
              </a:spcBef>
              <a:buNone/>
              <a:defRPr sz="5000" kern="1200">
                <a:solidFill>
                  <a:schemeClr val="tx1"/>
                </a:solidFill>
                <a:latin typeface="+mj-lt"/>
                <a:ea typeface="+mj-ea"/>
                <a:cs typeface="+mj-cs"/>
              </a:defRPr>
            </a:lvl1pPr>
          </a:lstStyle>
          <a:p>
            <a:pPr>
              <a:defRPr/>
            </a:pPr>
            <a:r>
              <a:rPr lang="es-ES" dirty="0" smtClean="0"/>
              <a:t>¿A que peligros estoy expuesto?</a:t>
            </a:r>
            <a:endParaRPr lang="es-CO" dirty="0"/>
          </a:p>
        </p:txBody>
      </p:sp>
      <p:graphicFrame>
        <p:nvGraphicFramePr>
          <p:cNvPr id="14" name="13 Diagrama"/>
          <p:cNvGraphicFramePr/>
          <p:nvPr>
            <p:extLst>
              <p:ext uri="{D42A27DB-BD31-4B8C-83A1-F6EECF244321}">
                <p14:modId xmlns:p14="http://schemas.microsoft.com/office/powerpoint/2010/main" val="2820731571"/>
              </p:ext>
            </p:extLst>
          </p:nvPr>
        </p:nvGraphicFramePr>
        <p:xfrm>
          <a:off x="2538388" y="1980431"/>
          <a:ext cx="6096000" cy="38884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07927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4"/>
                                        </p:tgtEl>
                                      </p:cBhvr>
                                    </p:animEffect>
                                    <p:set>
                                      <p:cBhvr>
                                        <p:cTn id="12"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AsOne/>
      </p:bldGraphic>
      <p:bldGraphic spid="14" grpId="1">
        <p:bldAsOne/>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30 Diagrama"/>
          <p:cNvGraphicFramePr/>
          <p:nvPr>
            <p:extLst>
              <p:ext uri="{D42A27DB-BD31-4B8C-83A1-F6EECF244321}">
                <p14:modId xmlns:p14="http://schemas.microsoft.com/office/powerpoint/2010/main" val="3168984279"/>
              </p:ext>
            </p:extLst>
          </p:nvPr>
        </p:nvGraphicFramePr>
        <p:xfrm>
          <a:off x="1379210" y="1908423"/>
          <a:ext cx="7667636" cy="4000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2" name="2 Título"/>
          <p:cNvSpPr txBox="1">
            <a:spLocks/>
          </p:cNvSpPr>
          <p:nvPr/>
        </p:nvSpPr>
        <p:spPr>
          <a:xfrm>
            <a:off x="1098228" y="540271"/>
            <a:ext cx="8229600" cy="857256"/>
          </a:xfrm>
          <a:prstGeom prst="rect">
            <a:avLst/>
          </a:prstGeom>
        </p:spPr>
        <p:txBody>
          <a:bodyPr rtlCol="0">
            <a:normAutofit fontScale="92500"/>
          </a:bodyPr>
          <a:lstStyle>
            <a:lvl1pPr algn="ctr" defTabSz="1043056" rtl="0" eaLnBrk="1" latinLnBrk="0" hangingPunct="1">
              <a:spcBef>
                <a:spcPct val="0"/>
              </a:spcBef>
              <a:buNone/>
              <a:defRPr sz="5000" kern="1200">
                <a:solidFill>
                  <a:schemeClr val="tx1"/>
                </a:solidFill>
                <a:latin typeface="+mj-lt"/>
                <a:ea typeface="+mj-ea"/>
                <a:cs typeface="+mj-cs"/>
              </a:defRPr>
            </a:lvl1pPr>
          </a:lstStyle>
          <a:p>
            <a:pPr>
              <a:defRPr/>
            </a:pPr>
            <a:r>
              <a:rPr lang="es-ES" smtClean="0"/>
              <a:t>¿A que peligros estoy expuesto?</a:t>
            </a:r>
            <a:endParaRPr lang="es-CO" dirty="0"/>
          </a:p>
        </p:txBody>
      </p:sp>
    </p:spTree>
    <p:extLst>
      <p:ext uri="{BB962C8B-B14F-4D97-AF65-F5344CB8AC3E}">
        <p14:creationId xmlns:p14="http://schemas.microsoft.com/office/powerpoint/2010/main" val="954476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1" grpId="0">
        <p:bldAsOne/>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txBox="1">
            <a:spLocks/>
          </p:cNvSpPr>
          <p:nvPr/>
        </p:nvSpPr>
        <p:spPr>
          <a:xfrm>
            <a:off x="1314252" y="612279"/>
            <a:ext cx="8229600" cy="857256"/>
          </a:xfrm>
          <a:prstGeom prst="rect">
            <a:avLst/>
          </a:prstGeom>
        </p:spPr>
        <p:txBody>
          <a:bodyPr rtlCol="0">
            <a:noAutofit/>
          </a:bodyPr>
          <a:lstStyle>
            <a:lvl1pPr algn="ctr" defTabSz="1043056" rtl="0" eaLnBrk="1" latinLnBrk="0" hangingPunct="1">
              <a:spcBef>
                <a:spcPct val="0"/>
              </a:spcBef>
              <a:buNone/>
              <a:defRPr sz="5000" kern="1200">
                <a:solidFill>
                  <a:schemeClr val="tx1"/>
                </a:solidFill>
                <a:latin typeface="+mj-lt"/>
                <a:ea typeface="+mj-ea"/>
                <a:cs typeface="+mj-cs"/>
              </a:defRPr>
            </a:lvl1pPr>
          </a:lstStyle>
          <a:p>
            <a:pPr>
              <a:defRPr/>
            </a:pPr>
            <a:r>
              <a:rPr lang="es-ES" sz="3600" dirty="0" smtClean="0"/>
              <a:t>¿Qué es un Sistema de</a:t>
            </a:r>
            <a:br>
              <a:rPr lang="es-ES" sz="3600" dirty="0" smtClean="0"/>
            </a:br>
            <a:r>
              <a:rPr lang="es-ES" sz="3600" dirty="0" smtClean="0"/>
              <a:t>Vigilancia Epidemiológica?</a:t>
            </a:r>
            <a:endParaRPr lang="es-CO" sz="3600" dirty="0"/>
          </a:p>
        </p:txBody>
      </p:sp>
      <p:pic>
        <p:nvPicPr>
          <p:cNvPr id="4" name="Picture 2"/>
          <p:cNvPicPr>
            <a:picLocks noChangeAspect="1" noChangeArrowheads="1"/>
          </p:cNvPicPr>
          <p:nvPr/>
        </p:nvPicPr>
        <p:blipFill>
          <a:blip r:embed="rId3" cstate="print"/>
          <a:srcRect/>
          <a:stretch>
            <a:fillRect/>
          </a:stretch>
        </p:blipFill>
        <p:spPr bwMode="auto">
          <a:xfrm>
            <a:off x="714348" y="2571744"/>
            <a:ext cx="5212972" cy="348617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4 Llamada ovalada"/>
          <p:cNvSpPr/>
          <p:nvPr/>
        </p:nvSpPr>
        <p:spPr>
          <a:xfrm>
            <a:off x="5743594" y="2302740"/>
            <a:ext cx="3643338" cy="3071834"/>
          </a:xfrm>
          <a:prstGeom prst="wedgeEllipseCallout">
            <a:avLst>
              <a:gd name="adj1" fmla="val -64294"/>
              <a:gd name="adj2" fmla="val 21068"/>
            </a:avLst>
          </a:prstGeom>
          <a:solidFill>
            <a:srgbClr val="C1E571">
              <a:alpha val="69804"/>
            </a:srgbClr>
          </a:solidFill>
          <a:ln>
            <a:noFill/>
          </a:ln>
          <a:effectLst>
            <a:outerShdw blurRad="114300" dist="152400" dir="9120000" sx="99000" sy="99000" algn="ctr">
              <a:srgbClr val="000000">
                <a:alpha val="29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buClr>
                <a:schemeClr val="hlink"/>
              </a:buClr>
              <a:buSzPct val="75000"/>
              <a:buFont typeface="Monotype Sorts" charset="2"/>
              <a:buNone/>
              <a:defRPr/>
            </a:pPr>
            <a:r>
              <a:rPr lang="es-CO" sz="2300" dirty="0">
                <a:solidFill>
                  <a:schemeClr val="tx1"/>
                </a:solidFill>
              </a:rPr>
              <a:t>Programa donde se controlan factores de riesgo específico y se emprenden acciones para intervenirlo.</a:t>
            </a:r>
            <a:endParaRPr lang="es-ES_tradnl" sz="2300" dirty="0">
              <a:solidFill>
                <a:schemeClr val="tx1"/>
              </a:solidFill>
              <a:latin typeface="+mj-lt"/>
            </a:endParaRPr>
          </a:p>
        </p:txBody>
      </p:sp>
    </p:spTree>
    <p:extLst>
      <p:ext uri="{BB962C8B-B14F-4D97-AF65-F5344CB8AC3E}">
        <p14:creationId xmlns:p14="http://schemas.microsoft.com/office/powerpoint/2010/main" val="860215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5">
                                            <p:bg/>
                                          </p:spTgt>
                                        </p:tgtEl>
                                        <p:attrNameLst>
                                          <p:attrName>style.visibility</p:attrName>
                                        </p:attrNameLst>
                                      </p:cBhvr>
                                      <p:to>
                                        <p:strVal val="visible"/>
                                      </p:to>
                                    </p:set>
                                    <p:animEffect transition="in" filter="fade">
                                      <p:cBhvr>
                                        <p:cTn id="13" dur="500"/>
                                        <p:tgtEl>
                                          <p:spTgt spid="5">
                                            <p:bg/>
                                          </p:spTgt>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Título"/>
          <p:cNvSpPr txBox="1">
            <a:spLocks/>
          </p:cNvSpPr>
          <p:nvPr/>
        </p:nvSpPr>
        <p:spPr>
          <a:xfrm>
            <a:off x="1314449" y="468263"/>
            <a:ext cx="8229600" cy="857256"/>
          </a:xfrm>
          <a:prstGeom prst="rect">
            <a:avLst/>
          </a:prstGeom>
        </p:spPr>
        <p:txBody>
          <a:bodyPr rtlCol="0">
            <a:normAutofit/>
          </a:bodyPr>
          <a:lstStyle>
            <a:lvl1pPr algn="ctr" defTabSz="1043056" rtl="0" eaLnBrk="1" latinLnBrk="0" hangingPunct="1">
              <a:spcBef>
                <a:spcPct val="0"/>
              </a:spcBef>
              <a:buNone/>
              <a:defRPr sz="5000" kern="1200">
                <a:solidFill>
                  <a:schemeClr val="tx1"/>
                </a:solidFill>
                <a:latin typeface="+mj-lt"/>
                <a:ea typeface="+mj-ea"/>
                <a:cs typeface="+mj-cs"/>
              </a:defRPr>
            </a:lvl1pPr>
          </a:lstStyle>
          <a:p>
            <a:pPr>
              <a:defRPr/>
            </a:pPr>
            <a:r>
              <a:rPr lang="es-ES" sz="3600" dirty="0" smtClean="0"/>
              <a:t>Pautas generales de una buena postura</a:t>
            </a:r>
            <a:endParaRPr lang="es-CO" sz="3600" dirty="0"/>
          </a:p>
        </p:txBody>
      </p:sp>
      <p:grpSp>
        <p:nvGrpSpPr>
          <p:cNvPr id="3" name="2 Grupo"/>
          <p:cNvGrpSpPr>
            <a:grpSpLocks/>
          </p:cNvGrpSpPr>
          <p:nvPr/>
        </p:nvGrpSpPr>
        <p:grpSpPr bwMode="auto">
          <a:xfrm>
            <a:off x="1479549" y="1837190"/>
            <a:ext cx="7715250" cy="4125913"/>
            <a:chOff x="714348" y="2089538"/>
            <a:chExt cx="7715304" cy="4125544"/>
          </a:xfrm>
        </p:grpSpPr>
        <p:pic>
          <p:nvPicPr>
            <p:cNvPr id="4" name="Picture 2"/>
            <p:cNvPicPr>
              <a:picLocks noChangeAspect="1" noChangeArrowheads="1"/>
            </p:cNvPicPr>
            <p:nvPr/>
          </p:nvPicPr>
          <p:blipFill>
            <a:blip r:embed="rId2" cstate="print"/>
            <a:srcRect/>
            <a:stretch>
              <a:fillRect/>
            </a:stretch>
          </p:blipFill>
          <p:spPr bwMode="auto">
            <a:xfrm>
              <a:off x="2857488" y="2089538"/>
              <a:ext cx="3429024" cy="4125544"/>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Rectangle 10"/>
            <p:cNvSpPr>
              <a:spLocks noChangeArrowheads="1"/>
            </p:cNvSpPr>
            <p:nvPr/>
          </p:nvSpPr>
          <p:spPr bwMode="auto">
            <a:xfrm>
              <a:off x="879449" y="4970593"/>
              <a:ext cx="0" cy="338107"/>
            </a:xfrm>
            <a:prstGeom prst="rect">
              <a:avLst/>
            </a:prstGeom>
            <a:noFill/>
            <a:ln w="9525">
              <a:noFill/>
              <a:miter lim="800000"/>
              <a:headEnd/>
              <a:tailEnd/>
            </a:ln>
          </p:spPr>
          <p:txBody>
            <a:bodyPr wrap="none" lIns="0" tIns="0" rIns="0" bIns="0">
              <a:spAutoFit/>
            </a:bodyPr>
            <a:lstStyle/>
            <a:p>
              <a:pPr eaLnBrk="0" fontAlgn="auto" hangingPunct="0">
                <a:spcBef>
                  <a:spcPts val="0"/>
                </a:spcBef>
                <a:spcAft>
                  <a:spcPts val="0"/>
                </a:spcAft>
                <a:defRPr/>
              </a:pPr>
              <a:endParaRPr lang="es-CO" sz="1100">
                <a:latin typeface="+mj-lt"/>
                <a:cs typeface="+mn-cs"/>
              </a:endParaRPr>
            </a:p>
            <a:p>
              <a:pPr eaLnBrk="0" fontAlgn="auto" hangingPunct="0">
                <a:spcBef>
                  <a:spcPts val="0"/>
                </a:spcBef>
                <a:spcAft>
                  <a:spcPts val="0"/>
                </a:spcAft>
                <a:defRPr/>
              </a:pPr>
              <a:endParaRPr lang="es-CO" sz="1100">
                <a:latin typeface="+mj-lt"/>
                <a:cs typeface="+mn-cs"/>
              </a:endParaRPr>
            </a:p>
          </p:txBody>
        </p:sp>
        <p:sp>
          <p:nvSpPr>
            <p:cNvPr id="6" name="Rectangle 16"/>
            <p:cNvSpPr>
              <a:spLocks noChangeArrowheads="1"/>
            </p:cNvSpPr>
            <p:nvPr/>
          </p:nvSpPr>
          <p:spPr bwMode="auto">
            <a:xfrm>
              <a:off x="1101701" y="5886498"/>
              <a:ext cx="31750" cy="168260"/>
            </a:xfrm>
            <a:prstGeom prst="rect">
              <a:avLst/>
            </a:prstGeom>
            <a:noFill/>
            <a:ln w="9525">
              <a:noFill/>
              <a:miter lim="800000"/>
              <a:headEnd/>
              <a:tailEnd/>
            </a:ln>
          </p:spPr>
          <p:txBody>
            <a:bodyPr wrap="none" lIns="0" tIns="0" rIns="0" bIns="0">
              <a:spAutoFit/>
            </a:bodyPr>
            <a:lstStyle/>
            <a:p>
              <a:pPr eaLnBrk="0" fontAlgn="auto" hangingPunct="0">
                <a:spcBef>
                  <a:spcPts val="0"/>
                </a:spcBef>
                <a:spcAft>
                  <a:spcPts val="0"/>
                </a:spcAft>
                <a:defRPr/>
              </a:pPr>
              <a:r>
                <a:rPr lang="es-CO" sz="1100">
                  <a:solidFill>
                    <a:srgbClr val="000000"/>
                  </a:solidFill>
                  <a:latin typeface="+mj-lt"/>
                  <a:cs typeface="+mn-cs"/>
                </a:rPr>
                <a:t> </a:t>
              </a:r>
              <a:endParaRPr lang="es-CO" sz="1100">
                <a:latin typeface="+mj-lt"/>
                <a:cs typeface="+mn-cs"/>
              </a:endParaRPr>
            </a:p>
          </p:txBody>
        </p:sp>
        <p:sp>
          <p:nvSpPr>
            <p:cNvPr id="7" name="Rectangle 17"/>
            <p:cNvSpPr>
              <a:spLocks noChangeArrowheads="1"/>
            </p:cNvSpPr>
            <p:nvPr/>
          </p:nvSpPr>
          <p:spPr bwMode="auto">
            <a:xfrm>
              <a:off x="1171551" y="5886498"/>
              <a:ext cx="0" cy="168260"/>
            </a:xfrm>
            <a:prstGeom prst="rect">
              <a:avLst/>
            </a:prstGeom>
            <a:noFill/>
            <a:ln w="9525">
              <a:noFill/>
              <a:miter lim="800000"/>
              <a:headEnd/>
              <a:tailEnd/>
            </a:ln>
          </p:spPr>
          <p:txBody>
            <a:bodyPr wrap="none" lIns="0" tIns="0" rIns="0" bIns="0">
              <a:spAutoFit/>
            </a:bodyPr>
            <a:lstStyle/>
            <a:p>
              <a:pPr eaLnBrk="0" fontAlgn="auto" hangingPunct="0">
                <a:spcBef>
                  <a:spcPts val="0"/>
                </a:spcBef>
                <a:spcAft>
                  <a:spcPts val="0"/>
                </a:spcAft>
                <a:defRPr/>
              </a:pPr>
              <a:endParaRPr lang="es-CO" sz="1100">
                <a:latin typeface="+mj-lt"/>
                <a:cs typeface="+mn-cs"/>
              </a:endParaRPr>
            </a:p>
          </p:txBody>
        </p:sp>
        <p:sp>
          <p:nvSpPr>
            <p:cNvPr id="8" name="7 Flecha izquierda y derecha"/>
            <p:cNvSpPr/>
            <p:nvPr/>
          </p:nvSpPr>
          <p:spPr>
            <a:xfrm>
              <a:off x="3786182" y="2714620"/>
              <a:ext cx="928694" cy="142876"/>
            </a:xfrm>
            <a:prstGeom prst="leftRightArrow">
              <a:avLst/>
            </a:prstGeom>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endParaRPr lang="es-CO"/>
            </a:p>
          </p:txBody>
        </p:sp>
        <p:sp>
          <p:nvSpPr>
            <p:cNvPr id="9" name="8 Rectángulo redondeado"/>
            <p:cNvSpPr/>
            <p:nvPr/>
          </p:nvSpPr>
          <p:spPr>
            <a:xfrm>
              <a:off x="714348" y="2357802"/>
              <a:ext cx="1857388" cy="857173"/>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eaLnBrk="0" fontAlgn="auto" hangingPunct="0">
                <a:spcBef>
                  <a:spcPts val="0"/>
                </a:spcBef>
                <a:spcAft>
                  <a:spcPts val="0"/>
                </a:spcAft>
                <a:defRPr/>
              </a:pPr>
              <a:r>
                <a:rPr lang="es-CO" sz="1100">
                  <a:solidFill>
                    <a:srgbClr val="000000"/>
                  </a:solidFill>
                </a:rPr>
                <a:t>Mantener el borde superior de la pantalla al mismo  nivel de los ojos y a una distancia entre 45 a 70 cm</a:t>
              </a:r>
              <a:endParaRPr lang="es-CO" sz="1100"/>
            </a:p>
          </p:txBody>
        </p:sp>
        <p:sp>
          <p:nvSpPr>
            <p:cNvPr id="10" name="9 Rectángulo redondeado"/>
            <p:cNvSpPr/>
            <p:nvPr/>
          </p:nvSpPr>
          <p:spPr>
            <a:xfrm>
              <a:off x="714348" y="3429268"/>
              <a:ext cx="1857388" cy="714311"/>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eaLnBrk="0" fontAlgn="auto" hangingPunct="0">
                <a:spcBef>
                  <a:spcPts val="0"/>
                </a:spcBef>
                <a:spcAft>
                  <a:spcPts val="0"/>
                </a:spcAft>
                <a:defRPr/>
              </a:pPr>
              <a:r>
                <a:rPr lang="es-CO" sz="1100">
                  <a:solidFill>
                    <a:srgbClr val="000000"/>
                  </a:solidFill>
                </a:rPr>
                <a:t>Mantener la cabeza y el cuello en posición recta, </a:t>
              </a:r>
            </a:p>
            <a:p>
              <a:pPr algn="ctr" eaLnBrk="0" fontAlgn="auto" hangingPunct="0">
                <a:spcBef>
                  <a:spcPts val="0"/>
                </a:spcBef>
                <a:spcAft>
                  <a:spcPts val="0"/>
                </a:spcAft>
                <a:defRPr/>
              </a:pPr>
              <a:r>
                <a:rPr lang="es-CO" sz="1100">
                  <a:solidFill>
                    <a:srgbClr val="000000"/>
                  </a:solidFill>
                </a:rPr>
                <a:t>hombros relajados</a:t>
              </a:r>
              <a:endParaRPr lang="es-CO" sz="1100"/>
            </a:p>
          </p:txBody>
        </p:sp>
        <p:sp>
          <p:nvSpPr>
            <p:cNvPr id="11" name="10 Rectángulo redondeado"/>
            <p:cNvSpPr/>
            <p:nvPr/>
          </p:nvSpPr>
          <p:spPr>
            <a:xfrm>
              <a:off x="714348" y="4357873"/>
              <a:ext cx="1857388" cy="714311"/>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eaLnBrk="0" fontAlgn="auto" hangingPunct="0">
                <a:spcBef>
                  <a:spcPts val="0"/>
                </a:spcBef>
                <a:spcAft>
                  <a:spcPts val="0"/>
                </a:spcAft>
                <a:defRPr/>
              </a:pPr>
              <a:r>
                <a:rPr lang="es-CO" sz="1100">
                  <a:solidFill>
                    <a:srgbClr val="000000"/>
                  </a:solidFill>
                </a:rPr>
                <a:t>Mantener siempre el tronco apoyado en el espaldar</a:t>
              </a:r>
            </a:p>
            <a:p>
              <a:pPr algn="ctr" eaLnBrk="0" fontAlgn="auto" hangingPunct="0">
                <a:spcBef>
                  <a:spcPts val="0"/>
                </a:spcBef>
                <a:spcAft>
                  <a:spcPts val="0"/>
                </a:spcAft>
                <a:defRPr/>
              </a:pPr>
              <a:r>
                <a:rPr lang="es-CO" sz="1100">
                  <a:solidFill>
                    <a:srgbClr val="000000"/>
                  </a:solidFill>
                </a:rPr>
                <a:t>de la silla</a:t>
              </a:r>
              <a:endParaRPr lang="es-CO" sz="1100"/>
            </a:p>
          </p:txBody>
        </p:sp>
        <p:sp>
          <p:nvSpPr>
            <p:cNvPr id="12" name="11 Rectángulo redondeado"/>
            <p:cNvSpPr/>
            <p:nvPr/>
          </p:nvSpPr>
          <p:spPr>
            <a:xfrm>
              <a:off x="714348" y="5215046"/>
              <a:ext cx="1857388" cy="714311"/>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eaLnBrk="0" fontAlgn="auto" hangingPunct="0">
                <a:spcBef>
                  <a:spcPts val="0"/>
                </a:spcBef>
                <a:spcAft>
                  <a:spcPts val="0"/>
                </a:spcAft>
                <a:defRPr/>
              </a:pPr>
              <a:r>
                <a:rPr lang="es-CO" sz="1100">
                  <a:solidFill>
                    <a:srgbClr val="000000"/>
                  </a:solidFill>
                </a:rPr>
                <a:t>Mantener los antebrazos, puños y manos alineados</a:t>
              </a:r>
            </a:p>
            <a:p>
              <a:pPr algn="ctr" eaLnBrk="0" fontAlgn="auto" hangingPunct="0">
                <a:spcBef>
                  <a:spcPts val="0"/>
                </a:spcBef>
                <a:spcAft>
                  <a:spcPts val="0"/>
                </a:spcAft>
                <a:defRPr/>
              </a:pPr>
              <a:r>
                <a:rPr lang="es-CO" sz="1100">
                  <a:solidFill>
                    <a:srgbClr val="000000"/>
                  </a:solidFill>
                </a:rPr>
                <a:t>en posición recta, con relación al teclado</a:t>
              </a:r>
              <a:endParaRPr lang="es-CO" sz="1100"/>
            </a:p>
          </p:txBody>
        </p:sp>
        <p:sp>
          <p:nvSpPr>
            <p:cNvPr id="13" name="12 Rectángulo redondeado"/>
            <p:cNvSpPr/>
            <p:nvPr/>
          </p:nvSpPr>
          <p:spPr>
            <a:xfrm>
              <a:off x="6572264" y="2357802"/>
              <a:ext cx="1857388" cy="500017"/>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eaLnBrk="0" fontAlgn="auto" hangingPunct="0">
                <a:spcBef>
                  <a:spcPts val="0"/>
                </a:spcBef>
                <a:spcAft>
                  <a:spcPts val="0"/>
                </a:spcAft>
                <a:defRPr/>
              </a:pPr>
              <a:r>
                <a:rPr lang="es-CO" sz="1100">
                  <a:solidFill>
                    <a:srgbClr val="000000"/>
                  </a:solidFill>
                </a:rPr>
                <a:t>Mantener los codos junto al cuerpo</a:t>
              </a:r>
              <a:endParaRPr lang="es-CO" sz="1100"/>
            </a:p>
          </p:txBody>
        </p:sp>
        <p:sp>
          <p:nvSpPr>
            <p:cNvPr id="14" name="13 Rectángulo redondeado"/>
            <p:cNvSpPr/>
            <p:nvPr/>
          </p:nvSpPr>
          <p:spPr>
            <a:xfrm>
              <a:off x="6572264" y="3214975"/>
              <a:ext cx="1857388" cy="1714347"/>
            </a:xfrm>
            <a:prstGeom prst="roundRect">
              <a:avLst>
                <a:gd name="adj" fmla="val 7594"/>
              </a:avLst>
            </a:prstGeom>
          </p:spPr>
          <p:style>
            <a:lnRef idx="1">
              <a:schemeClr val="accent3"/>
            </a:lnRef>
            <a:fillRef idx="2">
              <a:schemeClr val="accent3"/>
            </a:fillRef>
            <a:effectRef idx="1">
              <a:schemeClr val="accent3"/>
            </a:effectRef>
            <a:fontRef idx="minor">
              <a:schemeClr val="dk1"/>
            </a:fontRef>
          </p:style>
          <p:txBody>
            <a:bodyPr anchor="ctr"/>
            <a:lstStyle/>
            <a:p>
              <a:pPr algn="ctr" eaLnBrk="0" fontAlgn="auto" hangingPunct="0">
                <a:spcBef>
                  <a:spcPts val="0"/>
                </a:spcBef>
                <a:spcAft>
                  <a:spcPts val="0"/>
                </a:spcAft>
                <a:defRPr/>
              </a:pPr>
              <a:r>
                <a:rPr lang="es-CO" sz="1100" dirty="0">
                  <a:solidFill>
                    <a:srgbClr val="000000"/>
                  </a:solidFill>
                </a:rPr>
                <a:t>Dejar un espacio libre entre el pliegue de la rodilla y el borde del asiento.</a:t>
              </a:r>
            </a:p>
            <a:p>
              <a:pPr algn="ctr" eaLnBrk="0" fontAlgn="auto" hangingPunct="0">
                <a:spcBef>
                  <a:spcPts val="0"/>
                </a:spcBef>
                <a:spcAft>
                  <a:spcPts val="0"/>
                </a:spcAft>
                <a:defRPr/>
              </a:pPr>
              <a:endParaRPr lang="es-CO" sz="1100" dirty="0">
                <a:solidFill>
                  <a:srgbClr val="000000"/>
                </a:solidFill>
              </a:endParaRPr>
            </a:p>
            <a:p>
              <a:pPr algn="ctr" eaLnBrk="0" fontAlgn="auto" hangingPunct="0">
                <a:spcBef>
                  <a:spcPts val="0"/>
                </a:spcBef>
                <a:spcAft>
                  <a:spcPts val="0"/>
                </a:spcAft>
                <a:defRPr/>
              </a:pPr>
              <a:r>
                <a:rPr lang="es-CO" sz="1100" dirty="0">
                  <a:solidFill>
                    <a:srgbClr val="000000"/>
                  </a:solidFill>
                </a:rPr>
                <a:t>Mantener las caderas y las rodillas dobladas en un</a:t>
              </a:r>
            </a:p>
            <a:p>
              <a:pPr algn="ctr" eaLnBrk="0" fontAlgn="auto" hangingPunct="0">
                <a:spcBef>
                  <a:spcPts val="0"/>
                </a:spcBef>
                <a:spcAft>
                  <a:spcPts val="0"/>
                </a:spcAft>
                <a:defRPr/>
              </a:pPr>
              <a:r>
                <a:rPr lang="es-CO" sz="1100" dirty="0">
                  <a:solidFill>
                    <a:srgbClr val="000000"/>
                  </a:solidFill>
                </a:rPr>
                <a:t>ángulo igual o ligeramente mayor a 90°</a:t>
              </a:r>
              <a:endParaRPr lang="es-CO" sz="1100" dirty="0"/>
            </a:p>
            <a:p>
              <a:pPr algn="ctr" eaLnBrk="0" fontAlgn="auto" hangingPunct="0">
                <a:spcBef>
                  <a:spcPts val="0"/>
                </a:spcBef>
                <a:spcAft>
                  <a:spcPts val="0"/>
                </a:spcAft>
                <a:defRPr/>
              </a:pPr>
              <a:endParaRPr lang="es-CO" sz="1100" dirty="0"/>
            </a:p>
          </p:txBody>
        </p:sp>
        <p:sp>
          <p:nvSpPr>
            <p:cNvPr id="15" name="14 Rectángulo redondeado"/>
            <p:cNvSpPr/>
            <p:nvPr/>
          </p:nvSpPr>
          <p:spPr>
            <a:xfrm>
              <a:off x="6572264" y="5215046"/>
              <a:ext cx="1857388" cy="714311"/>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eaLnBrk="0" fontAlgn="auto" hangingPunct="0">
                <a:spcBef>
                  <a:spcPts val="0"/>
                </a:spcBef>
                <a:spcAft>
                  <a:spcPts val="0"/>
                </a:spcAft>
                <a:defRPr/>
              </a:pPr>
              <a:r>
                <a:rPr lang="es-CO" sz="1100">
                  <a:solidFill>
                    <a:srgbClr val="000000"/>
                  </a:solidFill>
                </a:rPr>
                <a:t>Mantener siempre los pies apoyados, preferiblemente utilizar un apoyapies</a:t>
              </a:r>
              <a:endParaRPr lang="es-CO" sz="1100"/>
            </a:p>
          </p:txBody>
        </p:sp>
        <p:sp>
          <p:nvSpPr>
            <p:cNvPr id="16" name="103 CuadroTexto"/>
            <p:cNvSpPr txBox="1">
              <a:spLocks noChangeArrowheads="1"/>
            </p:cNvSpPr>
            <p:nvPr/>
          </p:nvSpPr>
          <p:spPr bwMode="auto">
            <a:xfrm>
              <a:off x="3786182" y="2428868"/>
              <a:ext cx="941283" cy="246221"/>
            </a:xfrm>
            <a:prstGeom prst="rect">
              <a:avLst/>
            </a:prstGeom>
            <a:noFill/>
            <a:ln w="9525">
              <a:noFill/>
              <a:miter lim="800000"/>
              <a:headEnd/>
              <a:tailEnd/>
            </a:ln>
          </p:spPr>
          <p:txBody>
            <a:bodyPr wrap="none">
              <a:spAutoFit/>
            </a:bodyPr>
            <a:lstStyle/>
            <a:p>
              <a:r>
                <a:rPr lang="es-CO" sz="1000">
                  <a:latin typeface="Calibri" pitchFamily="34" charset="0"/>
                </a:rPr>
                <a:t>40 cm – 70 cm</a:t>
              </a:r>
            </a:p>
          </p:txBody>
        </p:sp>
        <p:sp>
          <p:nvSpPr>
            <p:cNvPr id="17" name="16 Elipse"/>
            <p:cNvSpPr/>
            <p:nvPr/>
          </p:nvSpPr>
          <p:spPr>
            <a:xfrm>
              <a:off x="3000364" y="2500306"/>
              <a:ext cx="71438" cy="71438"/>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es-CO"/>
            </a:p>
          </p:txBody>
        </p:sp>
        <p:cxnSp>
          <p:nvCxnSpPr>
            <p:cNvPr id="18" name="17 Conector angular"/>
            <p:cNvCxnSpPr>
              <a:stCxn id="10" idx="3"/>
            </p:cNvCxnSpPr>
            <p:nvPr/>
          </p:nvCxnSpPr>
          <p:spPr>
            <a:xfrm flipV="1">
              <a:off x="2571736" y="2535586"/>
              <a:ext cx="428628" cy="1250838"/>
            </a:xfrm>
            <a:prstGeom prst="bentConnector3">
              <a:avLst>
                <a:gd name="adj1" fmla="val 68903"/>
              </a:avLst>
            </a:prstGeom>
            <a:ln w="28575">
              <a:solidFill>
                <a:srgbClr val="23D338"/>
              </a:solidFill>
            </a:ln>
          </p:spPr>
          <p:style>
            <a:lnRef idx="1">
              <a:schemeClr val="accent1"/>
            </a:lnRef>
            <a:fillRef idx="0">
              <a:schemeClr val="accent1"/>
            </a:fillRef>
            <a:effectRef idx="0">
              <a:schemeClr val="accent1"/>
            </a:effectRef>
            <a:fontRef idx="minor">
              <a:schemeClr val="tx1"/>
            </a:fontRef>
          </p:style>
        </p:cxnSp>
        <p:sp>
          <p:nvSpPr>
            <p:cNvPr id="19" name="18 Elipse"/>
            <p:cNvSpPr/>
            <p:nvPr/>
          </p:nvSpPr>
          <p:spPr>
            <a:xfrm>
              <a:off x="4143372" y="2214554"/>
              <a:ext cx="71438" cy="71438"/>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es-CO"/>
            </a:p>
          </p:txBody>
        </p:sp>
        <p:cxnSp>
          <p:nvCxnSpPr>
            <p:cNvPr id="20" name="19 Conector angular"/>
            <p:cNvCxnSpPr>
              <a:stCxn id="9" idx="0"/>
            </p:cNvCxnSpPr>
            <p:nvPr/>
          </p:nvCxnSpPr>
          <p:spPr>
            <a:xfrm rot="5400000" flipH="1" flipV="1">
              <a:off x="2839239" y="1018744"/>
              <a:ext cx="142862" cy="2535255"/>
            </a:xfrm>
            <a:prstGeom prst="bentConnector3">
              <a:avLst>
                <a:gd name="adj1" fmla="val 349112"/>
              </a:avLst>
            </a:prstGeom>
            <a:ln w="28575">
              <a:solidFill>
                <a:srgbClr val="23D338"/>
              </a:solidFill>
            </a:ln>
          </p:spPr>
          <p:style>
            <a:lnRef idx="1">
              <a:schemeClr val="accent1"/>
            </a:lnRef>
            <a:fillRef idx="0">
              <a:schemeClr val="accent1"/>
            </a:fillRef>
            <a:effectRef idx="0">
              <a:schemeClr val="accent1"/>
            </a:effectRef>
            <a:fontRef idx="minor">
              <a:schemeClr val="tx1"/>
            </a:fontRef>
          </p:style>
        </p:cxnSp>
        <p:sp>
          <p:nvSpPr>
            <p:cNvPr id="21" name="20 Elipse"/>
            <p:cNvSpPr/>
            <p:nvPr/>
          </p:nvSpPr>
          <p:spPr>
            <a:xfrm>
              <a:off x="3000364" y="3714752"/>
              <a:ext cx="71438" cy="71438"/>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es-CO"/>
            </a:p>
          </p:txBody>
        </p:sp>
        <p:cxnSp>
          <p:nvCxnSpPr>
            <p:cNvPr id="22" name="133 Forma"/>
            <p:cNvCxnSpPr>
              <a:stCxn id="11" idx="3"/>
              <a:endCxn id="21" idx="4"/>
            </p:cNvCxnSpPr>
            <p:nvPr/>
          </p:nvCxnSpPr>
          <p:spPr>
            <a:xfrm flipV="1">
              <a:off x="2571736" y="3786424"/>
              <a:ext cx="465141" cy="928604"/>
            </a:xfrm>
            <a:prstGeom prst="bentConnector2">
              <a:avLst/>
            </a:prstGeom>
            <a:ln w="28575">
              <a:solidFill>
                <a:srgbClr val="23D338"/>
              </a:solidFill>
            </a:ln>
          </p:spPr>
          <p:style>
            <a:lnRef idx="1">
              <a:schemeClr val="accent1"/>
            </a:lnRef>
            <a:fillRef idx="0">
              <a:schemeClr val="accent1"/>
            </a:fillRef>
            <a:effectRef idx="0">
              <a:schemeClr val="accent1"/>
            </a:effectRef>
            <a:fontRef idx="minor">
              <a:schemeClr val="tx1"/>
            </a:fontRef>
          </p:style>
        </p:cxnSp>
        <p:sp>
          <p:nvSpPr>
            <p:cNvPr id="23" name="22 Elipse"/>
            <p:cNvSpPr/>
            <p:nvPr/>
          </p:nvSpPr>
          <p:spPr>
            <a:xfrm>
              <a:off x="4143372" y="3714752"/>
              <a:ext cx="71438" cy="71438"/>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es-CO"/>
            </a:p>
          </p:txBody>
        </p:sp>
        <p:cxnSp>
          <p:nvCxnSpPr>
            <p:cNvPr id="24" name="23 Conector angular"/>
            <p:cNvCxnSpPr>
              <a:stCxn id="12" idx="3"/>
            </p:cNvCxnSpPr>
            <p:nvPr/>
          </p:nvCxnSpPr>
          <p:spPr>
            <a:xfrm flipV="1">
              <a:off x="2571736" y="3749914"/>
              <a:ext cx="1571636" cy="1822287"/>
            </a:xfrm>
            <a:prstGeom prst="bentConnector3">
              <a:avLst>
                <a:gd name="adj1" fmla="val 50000"/>
              </a:avLst>
            </a:prstGeom>
            <a:ln w="28575">
              <a:solidFill>
                <a:srgbClr val="23D338"/>
              </a:solidFill>
            </a:ln>
          </p:spPr>
          <p:style>
            <a:lnRef idx="1">
              <a:schemeClr val="accent1"/>
            </a:lnRef>
            <a:fillRef idx="0">
              <a:schemeClr val="accent1"/>
            </a:fillRef>
            <a:effectRef idx="0">
              <a:schemeClr val="accent1"/>
            </a:effectRef>
            <a:fontRef idx="minor">
              <a:schemeClr val="tx1"/>
            </a:fontRef>
          </p:style>
        </p:cxnSp>
        <p:sp>
          <p:nvSpPr>
            <p:cNvPr id="25" name="24 Elipse"/>
            <p:cNvSpPr/>
            <p:nvPr/>
          </p:nvSpPr>
          <p:spPr>
            <a:xfrm>
              <a:off x="3500430" y="4000504"/>
              <a:ext cx="71438" cy="71438"/>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es-CO"/>
            </a:p>
          </p:txBody>
        </p:sp>
        <p:cxnSp>
          <p:nvCxnSpPr>
            <p:cNvPr id="26" name="25 Conector angular"/>
            <p:cNvCxnSpPr>
              <a:stCxn id="13" idx="1"/>
              <a:endCxn id="25" idx="6"/>
            </p:cNvCxnSpPr>
            <p:nvPr/>
          </p:nvCxnSpPr>
          <p:spPr>
            <a:xfrm rot="10800000" flipV="1">
              <a:off x="3571868" y="2607017"/>
              <a:ext cx="3000396" cy="1428622"/>
            </a:xfrm>
            <a:prstGeom prst="bentConnector3">
              <a:avLst>
                <a:gd name="adj1" fmla="val 50000"/>
              </a:avLst>
            </a:prstGeom>
            <a:ln w="28575">
              <a:solidFill>
                <a:srgbClr val="23D338"/>
              </a:solidFill>
            </a:ln>
          </p:spPr>
          <p:style>
            <a:lnRef idx="1">
              <a:schemeClr val="accent1"/>
            </a:lnRef>
            <a:fillRef idx="0">
              <a:schemeClr val="accent1"/>
            </a:fillRef>
            <a:effectRef idx="0">
              <a:schemeClr val="accent1"/>
            </a:effectRef>
            <a:fontRef idx="minor">
              <a:schemeClr val="tx1"/>
            </a:fontRef>
          </p:style>
        </p:cxnSp>
        <p:sp>
          <p:nvSpPr>
            <p:cNvPr id="27" name="26 Elipse"/>
            <p:cNvSpPr/>
            <p:nvPr/>
          </p:nvSpPr>
          <p:spPr>
            <a:xfrm>
              <a:off x="4214810" y="4500570"/>
              <a:ext cx="71438" cy="71438"/>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es-CO"/>
            </a:p>
          </p:txBody>
        </p:sp>
        <p:cxnSp>
          <p:nvCxnSpPr>
            <p:cNvPr id="28" name="27 Conector angular"/>
            <p:cNvCxnSpPr>
              <a:stCxn id="14" idx="1"/>
              <a:endCxn id="27" idx="6"/>
            </p:cNvCxnSpPr>
            <p:nvPr/>
          </p:nvCxnSpPr>
          <p:spPr>
            <a:xfrm rot="10800000" flipV="1">
              <a:off x="4286248" y="4072149"/>
              <a:ext cx="2286016" cy="463509"/>
            </a:xfrm>
            <a:prstGeom prst="bentConnector3">
              <a:avLst>
                <a:gd name="adj1" fmla="val 50000"/>
              </a:avLst>
            </a:prstGeom>
            <a:ln w="28575">
              <a:solidFill>
                <a:srgbClr val="23D338"/>
              </a:solidFill>
            </a:ln>
          </p:spPr>
          <p:style>
            <a:lnRef idx="1">
              <a:schemeClr val="accent1"/>
            </a:lnRef>
            <a:fillRef idx="0">
              <a:schemeClr val="accent1"/>
            </a:fillRef>
            <a:effectRef idx="0">
              <a:schemeClr val="accent1"/>
            </a:effectRef>
            <a:fontRef idx="minor">
              <a:schemeClr val="tx1"/>
            </a:fontRef>
          </p:style>
        </p:cxnSp>
        <p:sp>
          <p:nvSpPr>
            <p:cNvPr id="29" name="28 Elipse"/>
            <p:cNvSpPr/>
            <p:nvPr/>
          </p:nvSpPr>
          <p:spPr>
            <a:xfrm>
              <a:off x="4643438" y="5572140"/>
              <a:ext cx="71438" cy="71438"/>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es-CO"/>
            </a:p>
          </p:txBody>
        </p:sp>
        <p:cxnSp>
          <p:nvCxnSpPr>
            <p:cNvPr id="30" name="156 Forma"/>
            <p:cNvCxnSpPr>
              <a:stCxn id="15" idx="1"/>
              <a:endCxn id="29" idx="7"/>
            </p:cNvCxnSpPr>
            <p:nvPr/>
          </p:nvCxnSpPr>
          <p:spPr>
            <a:xfrm rot="10800000" flipV="1">
              <a:off x="4703764" y="5572202"/>
              <a:ext cx="1868500" cy="11112"/>
            </a:xfrm>
            <a:prstGeom prst="bentConnector4">
              <a:avLst>
                <a:gd name="adj1" fmla="val 49720"/>
                <a:gd name="adj2" fmla="val -5736018"/>
              </a:avLst>
            </a:prstGeom>
            <a:ln w="28575">
              <a:solidFill>
                <a:srgbClr val="23D338"/>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928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002974" y="2196455"/>
            <a:ext cx="8496944" cy="3477875"/>
          </a:xfrm>
          <a:prstGeom prst="rect">
            <a:avLst/>
          </a:prstGeom>
        </p:spPr>
        <p:txBody>
          <a:bodyPr wrap="square">
            <a:spAutoFit/>
          </a:bodyPr>
          <a:lstStyle/>
          <a:p>
            <a:pPr algn="just">
              <a:spcAft>
                <a:spcPts val="0"/>
              </a:spcAft>
            </a:pPr>
            <a:r>
              <a:rPr lang="es-CO" sz="2200" dirty="0" smtClean="0">
                <a:solidFill>
                  <a:srgbClr val="444444"/>
                </a:solidFill>
                <a:latin typeface="Arial"/>
                <a:ea typeface="Times New Roman"/>
                <a:cs typeface="Times New Roman"/>
              </a:rPr>
              <a:t>La convicción de que el autocuidado  (Mutuo cuidado) es el mejor método para prevenir incidentes, accidentes y enfermedades laborales y el primer paso para difundir una cultura de prevención. Además de conseguir un cambio de actitud voluntario es la solución a largo plazo. </a:t>
            </a:r>
          </a:p>
          <a:p>
            <a:pPr algn="just">
              <a:spcAft>
                <a:spcPts val="0"/>
              </a:spcAft>
            </a:pPr>
            <a:r>
              <a:rPr lang="es-CO" sz="2200" dirty="0" smtClean="0">
                <a:solidFill>
                  <a:srgbClr val="444444"/>
                </a:solidFill>
                <a:latin typeface="Arial"/>
                <a:ea typeface="Times New Roman"/>
                <a:cs typeface="Times New Roman"/>
              </a:rPr>
              <a:t>La prevención debe convertirse en algo natural para el ser humano. En el mayor porcentaje de ocurrencia los accidentes laborales son generados por malas conductas (o actitudes) del trabajador. Podemos deducir entonces que un cambio de actitud evitaría más accidentes que las medidas de seguridad.</a:t>
            </a:r>
            <a:endParaRPr lang="es-CO" sz="2200" dirty="0">
              <a:latin typeface="Calibri"/>
              <a:ea typeface="Calibri"/>
              <a:cs typeface="Times New Roman"/>
            </a:endParaRPr>
          </a:p>
        </p:txBody>
      </p:sp>
      <p:sp>
        <p:nvSpPr>
          <p:cNvPr id="4" name="3 Rectángulo"/>
          <p:cNvSpPr/>
          <p:nvPr/>
        </p:nvSpPr>
        <p:spPr>
          <a:xfrm>
            <a:off x="1687050" y="540271"/>
            <a:ext cx="7128792" cy="954107"/>
          </a:xfrm>
          <a:prstGeom prst="rect">
            <a:avLst/>
          </a:prstGeom>
        </p:spPr>
        <p:txBody>
          <a:bodyPr wrap="square">
            <a:spAutoFit/>
          </a:bodyPr>
          <a:lstStyle/>
          <a:p>
            <a:pPr>
              <a:spcAft>
                <a:spcPts val="0"/>
              </a:spcAft>
            </a:pPr>
            <a:r>
              <a:rPr lang="es-CO" sz="2800" b="1" dirty="0" smtClean="0">
                <a:solidFill>
                  <a:srgbClr val="008000"/>
                </a:solidFill>
                <a:latin typeface="Arial"/>
                <a:ea typeface="Times New Roman"/>
                <a:cs typeface="Times New Roman"/>
              </a:rPr>
              <a:t>“La actitud es algo pequeño que marca la gran diferencia.” Winston Churchill</a:t>
            </a:r>
            <a:endParaRPr lang="es-CO" sz="2800" dirty="0">
              <a:solidFill>
                <a:srgbClr val="008000"/>
              </a:solidFill>
              <a:latin typeface="Calibri"/>
              <a:ea typeface="Calibri"/>
              <a:cs typeface="Times New Roman"/>
            </a:endParaRPr>
          </a:p>
        </p:txBody>
      </p:sp>
    </p:spTree>
    <p:extLst>
      <p:ext uri="{BB962C8B-B14F-4D97-AF65-F5344CB8AC3E}">
        <p14:creationId xmlns:p14="http://schemas.microsoft.com/office/powerpoint/2010/main" val="37349313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srcRect/>
          <a:stretch>
            <a:fillRect/>
          </a:stretch>
        </p:blipFill>
        <p:spPr>
          <a:xfrm>
            <a:off x="4122564" y="2525426"/>
            <a:ext cx="4853064" cy="330518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4 Llamada ovalada"/>
          <p:cNvSpPr/>
          <p:nvPr/>
        </p:nvSpPr>
        <p:spPr>
          <a:xfrm rot="20456899">
            <a:off x="642910" y="1096666"/>
            <a:ext cx="3786214" cy="2857520"/>
          </a:xfrm>
          <a:prstGeom prst="wedgeEllipseCallout">
            <a:avLst>
              <a:gd name="adj1" fmla="val 49645"/>
              <a:gd name="adj2" fmla="val 51377"/>
            </a:avLst>
          </a:prstGeom>
          <a:solidFill>
            <a:srgbClr val="C1E571">
              <a:alpha val="69804"/>
            </a:srgbClr>
          </a:solidFill>
          <a:ln>
            <a:noFill/>
          </a:ln>
          <a:effectLst>
            <a:outerShdw blurRad="114300" dist="152400" dir="9120000" sx="99000" sy="99000" algn="ctr">
              <a:srgbClr val="000000">
                <a:alpha val="29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sz="2000" dirty="0">
                <a:solidFill>
                  <a:schemeClr val="tx1"/>
                </a:solidFill>
              </a:rPr>
              <a:t>“El mejor empleador es el que invierte en prevención y el mejor trabajador es el que siempre se cuida en su labor”</a:t>
            </a:r>
          </a:p>
        </p:txBody>
      </p:sp>
    </p:spTree>
    <p:extLst>
      <p:ext uri="{BB962C8B-B14F-4D97-AF65-F5344CB8AC3E}">
        <p14:creationId xmlns:p14="http://schemas.microsoft.com/office/powerpoint/2010/main" val="51892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5">
                                            <p:bg/>
                                          </p:spTgt>
                                        </p:tgtEl>
                                        <p:attrNameLst>
                                          <p:attrName>style.visibility</p:attrName>
                                        </p:attrNameLst>
                                      </p:cBhvr>
                                      <p:to>
                                        <p:strVal val="visible"/>
                                      </p:to>
                                    </p:set>
                                    <p:animEffect transition="in" filter="fade">
                                      <p:cBhvr>
                                        <p:cTn id="13" dur="500"/>
                                        <p:tgtEl>
                                          <p:spTgt spid="5">
                                            <p:bg/>
                                          </p:spTgt>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1386260" y="756295"/>
            <a:ext cx="7848872" cy="461665"/>
          </a:xfrm>
          <a:prstGeom prst="rect">
            <a:avLst/>
          </a:prstGeom>
          <a:solidFill>
            <a:schemeClr val="accent3">
              <a:lumMod val="60000"/>
              <a:lumOff val="40000"/>
            </a:schemeClr>
          </a:solidFill>
          <a:effectLst>
            <a:outerShdw blurRad="50800" dist="38100" dir="5400000" algn="t"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r>
              <a:rPr lang="es-CO" sz="2400" b="1" dirty="0" smtClean="0">
                <a:ln w="1905"/>
                <a:gradFill>
                  <a:gsLst>
                    <a:gs pos="0">
                      <a:srgbClr val="105C29"/>
                    </a:gs>
                    <a:gs pos="78000">
                      <a:srgbClr val="23D338"/>
                    </a:gs>
                    <a:gs pos="100000">
                      <a:schemeClr val="accent6">
                        <a:tint val="12000"/>
                        <a:satMod val="255000"/>
                      </a:schemeClr>
                    </a:gs>
                  </a:gsLst>
                  <a:lin ang="5400000"/>
                </a:gradFill>
                <a:effectLst>
                  <a:innerShdw blurRad="69850" dist="43180" dir="5400000">
                    <a:srgbClr val="000000">
                      <a:alpha val="65000"/>
                    </a:srgbClr>
                  </a:innerShdw>
                </a:effectLst>
              </a:rPr>
              <a:t>LEY 100 DE 1993 – SISTEMA GENERAL DE SEGURIDAD SOCIAL</a:t>
            </a:r>
          </a:p>
        </p:txBody>
      </p:sp>
      <p:grpSp>
        <p:nvGrpSpPr>
          <p:cNvPr id="36" name="35 Grupo"/>
          <p:cNvGrpSpPr/>
          <p:nvPr/>
        </p:nvGrpSpPr>
        <p:grpSpPr>
          <a:xfrm>
            <a:off x="1977528" y="1942792"/>
            <a:ext cx="6600825" cy="3824287"/>
            <a:chOff x="1330622" y="2115394"/>
            <a:chExt cx="6600825" cy="3824287"/>
          </a:xfrm>
        </p:grpSpPr>
        <p:sp>
          <p:nvSpPr>
            <p:cNvPr id="37" name="Rectangle 2"/>
            <p:cNvSpPr>
              <a:spLocks noChangeArrowheads="1"/>
            </p:cNvSpPr>
            <p:nvPr/>
          </p:nvSpPr>
          <p:spPr bwMode="auto">
            <a:xfrm>
              <a:off x="6064547" y="2129681"/>
              <a:ext cx="1804988" cy="3810000"/>
            </a:xfrm>
            <a:prstGeom prst="rect">
              <a:avLst/>
            </a:prstGeom>
            <a:solidFill>
              <a:srgbClr val="000066"/>
            </a:solidFill>
            <a:ln w="12700">
              <a:solidFill>
                <a:schemeClr val="tx1"/>
              </a:solidFill>
              <a:miter lim="800000"/>
              <a:headEnd type="none" w="sm" len="sm"/>
              <a:tailEnd type="none" w="sm" len="sm"/>
            </a:ln>
            <a:effectLst>
              <a:outerShdw dist="17961" dir="2700000" algn="ctr" rotWithShape="0">
                <a:schemeClr val="bg2"/>
              </a:outerShdw>
            </a:effectLst>
          </p:spPr>
          <p:txBody>
            <a:bodyPr wrap="none" anchor="ctr"/>
            <a:lstStyle/>
            <a:p>
              <a:pPr eaLnBrk="0" hangingPunct="0">
                <a:defRPr/>
              </a:pPr>
              <a:endParaRPr lang="es-CO" sz="2400">
                <a:latin typeface="Tahoma" pitchFamily="34" charset="0"/>
              </a:endParaRPr>
            </a:p>
          </p:txBody>
        </p:sp>
        <p:sp>
          <p:nvSpPr>
            <p:cNvPr id="38" name="Rectangle 3"/>
            <p:cNvSpPr>
              <a:spLocks noChangeArrowheads="1"/>
            </p:cNvSpPr>
            <p:nvPr/>
          </p:nvSpPr>
          <p:spPr bwMode="auto">
            <a:xfrm>
              <a:off x="1335385" y="2115394"/>
              <a:ext cx="4740275" cy="3813175"/>
            </a:xfrm>
            <a:prstGeom prst="rect">
              <a:avLst/>
            </a:prstGeom>
            <a:solidFill>
              <a:srgbClr val="616161"/>
            </a:solidFill>
            <a:ln w="12699">
              <a:solidFill>
                <a:schemeClr val="tx1"/>
              </a:solidFill>
              <a:miter lim="800000"/>
              <a:headEnd/>
              <a:tailEnd/>
            </a:ln>
          </p:spPr>
          <p:txBody>
            <a:bodyPr wrap="none" anchor="ctr"/>
            <a:lstStyle/>
            <a:p>
              <a:pPr eaLnBrk="0" hangingPunct="0"/>
              <a:endParaRPr lang="es-ES" sz="2400">
                <a:latin typeface="Tahoma" pitchFamily="34" charset="0"/>
                <a:cs typeface="Arial" pitchFamily="34" charset="0"/>
              </a:endParaRPr>
            </a:p>
          </p:txBody>
        </p:sp>
        <p:sp>
          <p:nvSpPr>
            <p:cNvPr id="39" name="Line 4"/>
            <p:cNvSpPr>
              <a:spLocks noChangeShapeType="1"/>
            </p:cNvSpPr>
            <p:nvPr/>
          </p:nvSpPr>
          <p:spPr bwMode="auto">
            <a:xfrm>
              <a:off x="1330622" y="2685306"/>
              <a:ext cx="6553200" cy="0"/>
            </a:xfrm>
            <a:prstGeom prst="line">
              <a:avLst/>
            </a:prstGeom>
            <a:noFill/>
            <a:ln w="12699">
              <a:solidFill>
                <a:schemeClr val="tx1"/>
              </a:solidFill>
              <a:round/>
              <a:headEnd type="none" w="sm" len="sm"/>
              <a:tailEnd type="none" w="sm" len="sm"/>
            </a:ln>
          </p:spPr>
          <p:txBody>
            <a:bodyPr wrap="none" anchor="ctr"/>
            <a:lstStyle/>
            <a:p>
              <a:endParaRPr lang="es-CO"/>
            </a:p>
          </p:txBody>
        </p:sp>
        <p:sp>
          <p:nvSpPr>
            <p:cNvPr id="40" name="Line 5"/>
            <p:cNvSpPr>
              <a:spLocks noChangeShapeType="1"/>
            </p:cNvSpPr>
            <p:nvPr/>
          </p:nvSpPr>
          <p:spPr bwMode="auto">
            <a:xfrm>
              <a:off x="1330622" y="3255219"/>
              <a:ext cx="6553200" cy="0"/>
            </a:xfrm>
            <a:prstGeom prst="line">
              <a:avLst/>
            </a:prstGeom>
            <a:noFill/>
            <a:ln w="12699">
              <a:solidFill>
                <a:schemeClr val="tx1"/>
              </a:solidFill>
              <a:round/>
              <a:headEnd type="none" w="sm" len="sm"/>
              <a:tailEnd type="none" w="sm" len="sm"/>
            </a:ln>
          </p:spPr>
          <p:txBody>
            <a:bodyPr wrap="none" anchor="ctr"/>
            <a:lstStyle/>
            <a:p>
              <a:endParaRPr lang="es-CO"/>
            </a:p>
          </p:txBody>
        </p:sp>
        <p:sp>
          <p:nvSpPr>
            <p:cNvPr id="41" name="Line 6"/>
            <p:cNvSpPr>
              <a:spLocks noChangeShapeType="1"/>
            </p:cNvSpPr>
            <p:nvPr/>
          </p:nvSpPr>
          <p:spPr bwMode="auto">
            <a:xfrm>
              <a:off x="1330622" y="3844181"/>
              <a:ext cx="6553200" cy="0"/>
            </a:xfrm>
            <a:prstGeom prst="line">
              <a:avLst/>
            </a:prstGeom>
            <a:noFill/>
            <a:ln w="12699">
              <a:solidFill>
                <a:schemeClr val="tx1"/>
              </a:solidFill>
              <a:round/>
              <a:headEnd type="none" w="sm" len="sm"/>
              <a:tailEnd type="none" w="sm" len="sm"/>
            </a:ln>
          </p:spPr>
          <p:txBody>
            <a:bodyPr wrap="none" anchor="ctr"/>
            <a:lstStyle/>
            <a:p>
              <a:endParaRPr lang="es-CO"/>
            </a:p>
          </p:txBody>
        </p:sp>
        <p:sp>
          <p:nvSpPr>
            <p:cNvPr id="42" name="Line 7"/>
            <p:cNvSpPr>
              <a:spLocks noChangeShapeType="1"/>
            </p:cNvSpPr>
            <p:nvPr/>
          </p:nvSpPr>
          <p:spPr bwMode="auto">
            <a:xfrm>
              <a:off x="1330622" y="4671269"/>
              <a:ext cx="6553200" cy="0"/>
            </a:xfrm>
            <a:prstGeom prst="line">
              <a:avLst/>
            </a:prstGeom>
            <a:noFill/>
            <a:ln w="12699">
              <a:solidFill>
                <a:schemeClr val="tx1"/>
              </a:solidFill>
              <a:round/>
              <a:headEnd type="none" w="sm" len="sm"/>
              <a:tailEnd type="none" w="sm" len="sm"/>
            </a:ln>
          </p:spPr>
          <p:txBody>
            <a:bodyPr wrap="none" anchor="ctr"/>
            <a:lstStyle/>
            <a:p>
              <a:endParaRPr lang="es-CO"/>
            </a:p>
          </p:txBody>
        </p:sp>
        <p:sp>
          <p:nvSpPr>
            <p:cNvPr id="43" name="Rectangle 8"/>
            <p:cNvSpPr>
              <a:spLocks noChangeArrowheads="1"/>
            </p:cNvSpPr>
            <p:nvPr/>
          </p:nvSpPr>
          <p:spPr bwMode="auto">
            <a:xfrm>
              <a:off x="2576810" y="2237631"/>
              <a:ext cx="1668462" cy="396875"/>
            </a:xfrm>
            <a:prstGeom prst="rect">
              <a:avLst/>
            </a:prstGeom>
            <a:noFill/>
            <a:ln w="9525">
              <a:noFill/>
              <a:miter lim="800000"/>
              <a:headEnd/>
              <a:tailEnd/>
            </a:ln>
          </p:spPr>
          <p:txBody>
            <a:bodyPr wrap="none" lIns="92075" tIns="46038" rIns="92075" bIns="46038">
              <a:spAutoFit/>
            </a:bodyPr>
            <a:lstStyle/>
            <a:p>
              <a:pPr algn="ctr" eaLnBrk="0" hangingPunct="0"/>
              <a:r>
                <a:rPr lang="es-ES_tradnl" sz="2000" b="1">
                  <a:solidFill>
                    <a:srgbClr val="84CD01"/>
                  </a:solidFill>
                  <a:cs typeface="Arial" pitchFamily="34" charset="0"/>
                </a:rPr>
                <a:t>PENSIONES</a:t>
              </a:r>
            </a:p>
          </p:txBody>
        </p:sp>
        <p:sp>
          <p:nvSpPr>
            <p:cNvPr id="44" name="Rectangle 9"/>
            <p:cNvSpPr>
              <a:spLocks noChangeArrowheads="1"/>
            </p:cNvSpPr>
            <p:nvPr/>
          </p:nvSpPr>
          <p:spPr bwMode="auto">
            <a:xfrm>
              <a:off x="4670722" y="2237631"/>
              <a:ext cx="1062038" cy="396875"/>
            </a:xfrm>
            <a:prstGeom prst="rect">
              <a:avLst/>
            </a:prstGeom>
            <a:noFill/>
            <a:ln w="9525">
              <a:noFill/>
              <a:miter lim="800000"/>
              <a:headEnd/>
              <a:tailEnd/>
            </a:ln>
          </p:spPr>
          <p:txBody>
            <a:bodyPr wrap="none" lIns="92075" tIns="46038" rIns="92075" bIns="46038">
              <a:spAutoFit/>
            </a:bodyPr>
            <a:lstStyle/>
            <a:p>
              <a:pPr algn="ctr" eaLnBrk="0" hangingPunct="0"/>
              <a:r>
                <a:rPr lang="es-ES_tradnl" sz="2000" b="1">
                  <a:solidFill>
                    <a:srgbClr val="84CD01"/>
                  </a:solidFill>
                  <a:cs typeface="Arial" pitchFamily="34" charset="0"/>
                </a:rPr>
                <a:t>SALUD</a:t>
              </a:r>
            </a:p>
          </p:txBody>
        </p:sp>
        <p:sp>
          <p:nvSpPr>
            <p:cNvPr id="45" name="Rectangle 10"/>
            <p:cNvSpPr>
              <a:spLocks noChangeArrowheads="1"/>
            </p:cNvSpPr>
            <p:nvPr/>
          </p:nvSpPr>
          <p:spPr bwMode="auto">
            <a:xfrm>
              <a:off x="6012160" y="2132856"/>
              <a:ext cx="1919287" cy="581025"/>
            </a:xfrm>
            <a:prstGeom prst="rect">
              <a:avLst/>
            </a:prstGeom>
            <a:noFill/>
            <a:ln w="9525">
              <a:noFill/>
              <a:miter lim="800000"/>
              <a:headEnd/>
              <a:tailEnd/>
            </a:ln>
          </p:spPr>
          <p:txBody>
            <a:bodyPr wrap="none" lIns="92075" tIns="46038" rIns="92075" bIns="46038">
              <a:spAutoFit/>
            </a:bodyPr>
            <a:lstStyle/>
            <a:p>
              <a:pPr algn="ctr" eaLnBrk="0" hangingPunct="0"/>
              <a:r>
                <a:rPr lang="es-ES_tradnl" sz="1600" b="1">
                  <a:solidFill>
                    <a:srgbClr val="84CD01"/>
                  </a:solidFill>
                  <a:cs typeface="Arial" pitchFamily="34" charset="0"/>
                </a:rPr>
                <a:t>RIESGOS</a:t>
              </a:r>
            </a:p>
            <a:p>
              <a:pPr algn="ctr" eaLnBrk="0" hangingPunct="0"/>
              <a:r>
                <a:rPr lang="es-ES_tradnl" sz="1600" b="1">
                  <a:solidFill>
                    <a:srgbClr val="84CD01"/>
                  </a:solidFill>
                  <a:cs typeface="Arial" pitchFamily="34" charset="0"/>
                </a:rPr>
                <a:t>PROFESIONALES</a:t>
              </a:r>
            </a:p>
          </p:txBody>
        </p:sp>
        <p:sp>
          <p:nvSpPr>
            <p:cNvPr id="46" name="Rectangle 11"/>
            <p:cNvSpPr>
              <a:spLocks noChangeArrowheads="1"/>
            </p:cNvSpPr>
            <p:nvPr/>
          </p:nvSpPr>
          <p:spPr bwMode="auto">
            <a:xfrm>
              <a:off x="1544935" y="2744044"/>
              <a:ext cx="909637" cy="396875"/>
            </a:xfrm>
            <a:prstGeom prst="rect">
              <a:avLst/>
            </a:prstGeom>
            <a:noFill/>
            <a:ln w="9525">
              <a:noFill/>
              <a:miter lim="800000"/>
              <a:headEnd/>
              <a:tailEnd/>
            </a:ln>
          </p:spPr>
          <p:txBody>
            <a:bodyPr wrap="none" lIns="92075" tIns="46038" rIns="92075" bIns="46038">
              <a:spAutoFit/>
            </a:bodyPr>
            <a:lstStyle/>
            <a:p>
              <a:pPr algn="ctr" eaLnBrk="0" hangingPunct="0"/>
              <a:r>
                <a:rPr lang="es-ES_tradnl" sz="1000">
                  <a:solidFill>
                    <a:schemeClr val="bg1"/>
                  </a:solidFill>
                  <a:cs typeface="Arial" pitchFamily="34" charset="0"/>
                </a:rPr>
                <a:t>ENTIDADES</a:t>
              </a:r>
            </a:p>
            <a:p>
              <a:pPr algn="ctr" eaLnBrk="0" hangingPunct="0"/>
              <a:r>
                <a:rPr lang="es-ES_tradnl" sz="1000">
                  <a:solidFill>
                    <a:schemeClr val="bg1"/>
                  </a:solidFill>
                  <a:cs typeface="Arial" pitchFamily="34" charset="0"/>
                </a:rPr>
                <a:t> PRIVADAS</a:t>
              </a:r>
              <a:endParaRPr lang="es-ES_tradnl" sz="1100">
                <a:solidFill>
                  <a:schemeClr val="bg1"/>
                </a:solidFill>
                <a:cs typeface="Arial" pitchFamily="34" charset="0"/>
              </a:endParaRPr>
            </a:p>
          </p:txBody>
        </p:sp>
        <p:sp>
          <p:nvSpPr>
            <p:cNvPr id="47" name="Rectangle 12"/>
            <p:cNvSpPr>
              <a:spLocks noChangeArrowheads="1"/>
            </p:cNvSpPr>
            <p:nvPr/>
          </p:nvSpPr>
          <p:spPr bwMode="auto">
            <a:xfrm>
              <a:off x="1594147" y="3396506"/>
              <a:ext cx="760413" cy="244475"/>
            </a:xfrm>
            <a:prstGeom prst="rect">
              <a:avLst/>
            </a:prstGeom>
            <a:noFill/>
            <a:ln w="9525">
              <a:noFill/>
              <a:miter lim="800000"/>
              <a:headEnd/>
              <a:tailEnd/>
            </a:ln>
          </p:spPr>
          <p:txBody>
            <a:bodyPr wrap="none" lIns="92075" tIns="46038" rIns="92075" bIns="46038">
              <a:spAutoFit/>
            </a:bodyPr>
            <a:lstStyle/>
            <a:p>
              <a:pPr algn="ctr" eaLnBrk="0" hangingPunct="0"/>
              <a:r>
                <a:rPr lang="es-ES_tradnl" sz="1000">
                  <a:solidFill>
                    <a:schemeClr val="bg1"/>
                  </a:solidFill>
                  <a:cs typeface="Arial" pitchFamily="34" charset="0"/>
                </a:rPr>
                <a:t>RIESGOS</a:t>
              </a:r>
              <a:endParaRPr lang="es-ES_tradnl" sz="1100">
                <a:solidFill>
                  <a:schemeClr val="bg1"/>
                </a:solidFill>
                <a:cs typeface="Arial" pitchFamily="34" charset="0"/>
              </a:endParaRPr>
            </a:p>
          </p:txBody>
        </p:sp>
        <p:sp>
          <p:nvSpPr>
            <p:cNvPr id="48" name="Rectangle 13"/>
            <p:cNvSpPr>
              <a:spLocks noChangeArrowheads="1"/>
            </p:cNvSpPr>
            <p:nvPr/>
          </p:nvSpPr>
          <p:spPr bwMode="auto">
            <a:xfrm>
              <a:off x="1502072" y="4147394"/>
              <a:ext cx="966788" cy="244475"/>
            </a:xfrm>
            <a:prstGeom prst="rect">
              <a:avLst/>
            </a:prstGeom>
            <a:noFill/>
            <a:ln w="9525">
              <a:noFill/>
              <a:miter lim="800000"/>
              <a:headEnd/>
              <a:tailEnd/>
            </a:ln>
          </p:spPr>
          <p:txBody>
            <a:bodyPr wrap="none" lIns="92075" tIns="46038" rIns="92075" bIns="46038">
              <a:spAutoFit/>
            </a:bodyPr>
            <a:lstStyle/>
            <a:p>
              <a:pPr algn="ctr" eaLnBrk="0" hangingPunct="0"/>
              <a:r>
                <a:rPr lang="es-ES_tradnl" sz="1000">
                  <a:solidFill>
                    <a:schemeClr val="bg1"/>
                  </a:solidFill>
                  <a:cs typeface="Arial" pitchFamily="34" charset="0"/>
                </a:rPr>
                <a:t>COTIZACIÓN</a:t>
              </a:r>
              <a:endParaRPr lang="es-ES_tradnl" sz="1100">
                <a:solidFill>
                  <a:schemeClr val="bg1"/>
                </a:solidFill>
                <a:cs typeface="Arial" pitchFamily="34" charset="0"/>
              </a:endParaRPr>
            </a:p>
          </p:txBody>
        </p:sp>
        <p:sp>
          <p:nvSpPr>
            <p:cNvPr id="49" name="Rectangle 14"/>
            <p:cNvSpPr>
              <a:spLocks noChangeArrowheads="1"/>
            </p:cNvSpPr>
            <p:nvPr/>
          </p:nvSpPr>
          <p:spPr bwMode="auto">
            <a:xfrm>
              <a:off x="1430635" y="4891931"/>
              <a:ext cx="1093787" cy="244475"/>
            </a:xfrm>
            <a:prstGeom prst="rect">
              <a:avLst/>
            </a:prstGeom>
            <a:noFill/>
            <a:ln w="9525">
              <a:noFill/>
              <a:miter lim="800000"/>
              <a:headEnd/>
              <a:tailEnd/>
            </a:ln>
          </p:spPr>
          <p:txBody>
            <a:bodyPr wrap="none" lIns="92075" tIns="46038" rIns="92075" bIns="46038">
              <a:spAutoFit/>
            </a:bodyPr>
            <a:lstStyle/>
            <a:p>
              <a:pPr algn="ctr" eaLnBrk="0" hangingPunct="0"/>
              <a:r>
                <a:rPr lang="es-ES_tradnl" sz="1000">
                  <a:solidFill>
                    <a:schemeClr val="bg1"/>
                  </a:solidFill>
                  <a:cs typeface="Arial" pitchFamily="34" charset="0"/>
                </a:rPr>
                <a:t>DISTRIBUCIÓN</a:t>
              </a:r>
            </a:p>
          </p:txBody>
        </p:sp>
        <p:sp>
          <p:nvSpPr>
            <p:cNvPr id="50" name="Rectangle 15"/>
            <p:cNvSpPr>
              <a:spLocks noChangeArrowheads="1"/>
            </p:cNvSpPr>
            <p:nvPr/>
          </p:nvSpPr>
          <p:spPr bwMode="auto">
            <a:xfrm>
              <a:off x="1613197" y="5553919"/>
              <a:ext cx="796925" cy="244475"/>
            </a:xfrm>
            <a:prstGeom prst="rect">
              <a:avLst/>
            </a:prstGeom>
            <a:noFill/>
            <a:ln w="9525">
              <a:noFill/>
              <a:miter lim="800000"/>
              <a:headEnd/>
              <a:tailEnd/>
            </a:ln>
          </p:spPr>
          <p:txBody>
            <a:bodyPr wrap="none" lIns="92075" tIns="46038" rIns="92075" bIns="46038">
              <a:spAutoFit/>
            </a:bodyPr>
            <a:lstStyle/>
            <a:p>
              <a:pPr algn="ctr" eaLnBrk="0" hangingPunct="0"/>
              <a:r>
                <a:rPr lang="es-ES_tradnl" sz="1000">
                  <a:solidFill>
                    <a:schemeClr val="bg1"/>
                  </a:solidFill>
                  <a:cs typeface="Arial" pitchFamily="34" charset="0"/>
                </a:rPr>
                <a:t>DECISIÓN</a:t>
              </a:r>
              <a:endParaRPr lang="es-ES_tradnl" sz="1200">
                <a:solidFill>
                  <a:schemeClr val="bg1"/>
                </a:solidFill>
                <a:cs typeface="Arial" pitchFamily="34" charset="0"/>
              </a:endParaRPr>
            </a:p>
          </p:txBody>
        </p:sp>
        <p:sp>
          <p:nvSpPr>
            <p:cNvPr id="51" name="Line 16"/>
            <p:cNvSpPr>
              <a:spLocks noChangeShapeType="1"/>
            </p:cNvSpPr>
            <p:nvPr/>
          </p:nvSpPr>
          <p:spPr bwMode="auto">
            <a:xfrm>
              <a:off x="1330622" y="5357069"/>
              <a:ext cx="6553200" cy="6350"/>
            </a:xfrm>
            <a:prstGeom prst="line">
              <a:avLst/>
            </a:prstGeom>
            <a:noFill/>
            <a:ln w="12699">
              <a:solidFill>
                <a:schemeClr val="tx1"/>
              </a:solidFill>
              <a:round/>
              <a:headEnd type="none" w="sm" len="sm"/>
              <a:tailEnd type="none" w="sm" len="sm"/>
            </a:ln>
          </p:spPr>
          <p:txBody>
            <a:bodyPr wrap="none" anchor="ctr"/>
            <a:lstStyle/>
            <a:p>
              <a:endParaRPr lang="es-CO"/>
            </a:p>
          </p:txBody>
        </p:sp>
        <p:sp>
          <p:nvSpPr>
            <p:cNvPr id="52" name="Rectangle 17"/>
            <p:cNvSpPr>
              <a:spLocks noChangeArrowheads="1"/>
            </p:cNvSpPr>
            <p:nvPr/>
          </p:nvSpPr>
          <p:spPr bwMode="auto">
            <a:xfrm>
              <a:off x="3005435" y="2739281"/>
              <a:ext cx="793750" cy="457200"/>
            </a:xfrm>
            <a:prstGeom prst="rect">
              <a:avLst/>
            </a:prstGeom>
            <a:noFill/>
            <a:ln w="9525">
              <a:noFill/>
              <a:miter lim="800000"/>
              <a:headEnd/>
              <a:tailEnd/>
            </a:ln>
          </p:spPr>
          <p:txBody>
            <a:bodyPr wrap="none" lIns="92075" tIns="46038" rIns="92075" bIns="46038">
              <a:spAutoFit/>
            </a:bodyPr>
            <a:lstStyle/>
            <a:p>
              <a:pPr algn="ctr" eaLnBrk="0" hangingPunct="0"/>
              <a:r>
                <a:rPr lang="es-ES_tradnl" sz="2400" b="1">
                  <a:solidFill>
                    <a:srgbClr val="FFFFFF"/>
                  </a:solidFill>
                  <a:cs typeface="Arial" pitchFamily="34" charset="0"/>
                </a:rPr>
                <a:t>AFP</a:t>
              </a:r>
            </a:p>
          </p:txBody>
        </p:sp>
        <p:sp>
          <p:nvSpPr>
            <p:cNvPr id="53" name="Rectangle 18"/>
            <p:cNvSpPr>
              <a:spLocks noChangeArrowheads="1"/>
            </p:cNvSpPr>
            <p:nvPr/>
          </p:nvSpPr>
          <p:spPr bwMode="auto">
            <a:xfrm>
              <a:off x="4804072" y="2739281"/>
              <a:ext cx="793750" cy="457200"/>
            </a:xfrm>
            <a:prstGeom prst="rect">
              <a:avLst/>
            </a:prstGeom>
            <a:noFill/>
            <a:ln w="9525">
              <a:noFill/>
              <a:miter lim="800000"/>
              <a:headEnd/>
              <a:tailEnd/>
            </a:ln>
          </p:spPr>
          <p:txBody>
            <a:bodyPr wrap="none" lIns="92075" tIns="46038" rIns="92075" bIns="46038">
              <a:spAutoFit/>
            </a:bodyPr>
            <a:lstStyle/>
            <a:p>
              <a:pPr algn="ctr" eaLnBrk="0" hangingPunct="0"/>
              <a:r>
                <a:rPr lang="es-ES_tradnl" sz="2400" b="1">
                  <a:solidFill>
                    <a:srgbClr val="FFFFFF"/>
                  </a:solidFill>
                  <a:cs typeface="Arial" pitchFamily="34" charset="0"/>
                </a:rPr>
                <a:t>EPS</a:t>
              </a:r>
            </a:p>
          </p:txBody>
        </p:sp>
        <p:sp>
          <p:nvSpPr>
            <p:cNvPr id="54" name="Rectangle 19"/>
            <p:cNvSpPr>
              <a:spLocks noChangeArrowheads="1"/>
            </p:cNvSpPr>
            <p:nvPr/>
          </p:nvSpPr>
          <p:spPr bwMode="auto">
            <a:xfrm>
              <a:off x="6601122" y="2739281"/>
              <a:ext cx="828675" cy="457200"/>
            </a:xfrm>
            <a:prstGeom prst="rect">
              <a:avLst/>
            </a:prstGeom>
            <a:noFill/>
            <a:ln w="9525">
              <a:noFill/>
              <a:miter lim="800000"/>
              <a:headEnd/>
              <a:tailEnd/>
            </a:ln>
          </p:spPr>
          <p:txBody>
            <a:bodyPr wrap="none" lIns="92075" tIns="46038" rIns="92075" bIns="46038">
              <a:spAutoFit/>
            </a:bodyPr>
            <a:lstStyle/>
            <a:p>
              <a:pPr algn="ctr" eaLnBrk="0" hangingPunct="0"/>
              <a:r>
                <a:rPr lang="es-ES_tradnl" sz="2400" b="1">
                  <a:solidFill>
                    <a:srgbClr val="FFFFFF"/>
                  </a:solidFill>
                  <a:cs typeface="Arial" pitchFamily="34" charset="0"/>
                </a:rPr>
                <a:t>ARP</a:t>
              </a:r>
            </a:p>
          </p:txBody>
        </p:sp>
        <p:sp>
          <p:nvSpPr>
            <p:cNvPr id="55" name="Rectangle 20"/>
            <p:cNvSpPr>
              <a:spLocks noChangeArrowheads="1"/>
            </p:cNvSpPr>
            <p:nvPr/>
          </p:nvSpPr>
          <p:spPr bwMode="auto">
            <a:xfrm>
              <a:off x="3043535" y="3298081"/>
              <a:ext cx="725487" cy="457200"/>
            </a:xfrm>
            <a:prstGeom prst="rect">
              <a:avLst/>
            </a:prstGeom>
            <a:noFill/>
            <a:ln w="9525">
              <a:noFill/>
              <a:miter lim="800000"/>
              <a:headEnd/>
              <a:tailEnd/>
            </a:ln>
          </p:spPr>
          <p:txBody>
            <a:bodyPr wrap="none" lIns="92075" tIns="46038" rIns="92075" bIns="46038">
              <a:spAutoFit/>
            </a:bodyPr>
            <a:lstStyle/>
            <a:p>
              <a:pPr algn="ctr" eaLnBrk="0" hangingPunct="0"/>
              <a:r>
                <a:rPr lang="es-ES_tradnl" sz="2400" b="1">
                  <a:solidFill>
                    <a:srgbClr val="FFFFFF"/>
                  </a:solidFill>
                  <a:cs typeface="Arial" pitchFamily="34" charset="0"/>
                </a:rPr>
                <a:t>IVM</a:t>
              </a:r>
            </a:p>
          </p:txBody>
        </p:sp>
        <p:sp>
          <p:nvSpPr>
            <p:cNvPr id="56" name="Rectangle 21"/>
            <p:cNvSpPr>
              <a:spLocks noChangeArrowheads="1"/>
            </p:cNvSpPr>
            <p:nvPr/>
          </p:nvSpPr>
          <p:spPr bwMode="auto">
            <a:xfrm>
              <a:off x="4780260" y="3298081"/>
              <a:ext cx="877887" cy="457200"/>
            </a:xfrm>
            <a:prstGeom prst="rect">
              <a:avLst/>
            </a:prstGeom>
            <a:noFill/>
            <a:ln w="9525">
              <a:noFill/>
              <a:miter lim="800000"/>
              <a:headEnd/>
              <a:tailEnd/>
            </a:ln>
          </p:spPr>
          <p:txBody>
            <a:bodyPr wrap="none" lIns="92075" tIns="46038" rIns="92075" bIns="46038">
              <a:spAutoFit/>
            </a:bodyPr>
            <a:lstStyle/>
            <a:p>
              <a:pPr algn="ctr" eaLnBrk="0" hangingPunct="0"/>
              <a:r>
                <a:rPr lang="es-ES_tradnl" sz="2400" b="1">
                  <a:solidFill>
                    <a:srgbClr val="FFFFFF"/>
                  </a:solidFill>
                  <a:cs typeface="Arial" pitchFamily="34" charset="0"/>
                </a:rPr>
                <a:t>EGM</a:t>
              </a:r>
            </a:p>
          </p:txBody>
        </p:sp>
        <p:sp>
          <p:nvSpPr>
            <p:cNvPr id="57" name="Rectangle 22"/>
            <p:cNvSpPr>
              <a:spLocks noChangeArrowheads="1"/>
            </p:cNvSpPr>
            <p:nvPr/>
          </p:nvSpPr>
          <p:spPr bwMode="auto">
            <a:xfrm>
              <a:off x="6509047" y="3296494"/>
              <a:ext cx="996950" cy="457200"/>
            </a:xfrm>
            <a:prstGeom prst="rect">
              <a:avLst/>
            </a:prstGeom>
            <a:noFill/>
            <a:ln w="9525">
              <a:noFill/>
              <a:miter lim="800000"/>
              <a:headEnd/>
              <a:tailEnd/>
            </a:ln>
          </p:spPr>
          <p:txBody>
            <a:bodyPr wrap="none" lIns="92075" tIns="46038" rIns="92075" bIns="46038">
              <a:spAutoFit/>
            </a:bodyPr>
            <a:lstStyle/>
            <a:p>
              <a:pPr algn="ctr" eaLnBrk="0" hangingPunct="0"/>
              <a:r>
                <a:rPr lang="es-ES_tradnl" sz="2400" b="1">
                  <a:solidFill>
                    <a:srgbClr val="FFFFFF"/>
                  </a:solidFill>
                  <a:cs typeface="Arial" pitchFamily="34" charset="0"/>
                </a:rPr>
                <a:t>ATEP</a:t>
              </a:r>
            </a:p>
          </p:txBody>
        </p:sp>
        <p:sp>
          <p:nvSpPr>
            <p:cNvPr id="58" name="Rectangle 23"/>
            <p:cNvSpPr>
              <a:spLocks noChangeArrowheads="1"/>
            </p:cNvSpPr>
            <p:nvPr/>
          </p:nvSpPr>
          <p:spPr bwMode="auto">
            <a:xfrm>
              <a:off x="3040360" y="4061669"/>
              <a:ext cx="879475" cy="457200"/>
            </a:xfrm>
            <a:prstGeom prst="rect">
              <a:avLst/>
            </a:prstGeom>
            <a:noFill/>
            <a:ln w="9525">
              <a:noFill/>
              <a:miter lim="800000"/>
              <a:headEnd/>
              <a:tailEnd/>
            </a:ln>
          </p:spPr>
          <p:txBody>
            <a:bodyPr wrap="none" lIns="92075" tIns="46038" rIns="92075" bIns="46038">
              <a:spAutoFit/>
            </a:bodyPr>
            <a:lstStyle/>
            <a:p>
              <a:pPr algn="ctr" eaLnBrk="0" hangingPunct="0"/>
              <a:r>
                <a:rPr lang="es-ES_tradnl" sz="2400" b="1">
                  <a:solidFill>
                    <a:srgbClr val="FFFFFF"/>
                  </a:solidFill>
                  <a:cs typeface="Arial" pitchFamily="34" charset="0"/>
                </a:rPr>
                <a:t>16 %</a:t>
              </a:r>
            </a:p>
          </p:txBody>
        </p:sp>
        <p:sp>
          <p:nvSpPr>
            <p:cNvPr id="59" name="Rectangle 24"/>
            <p:cNvSpPr>
              <a:spLocks noChangeArrowheads="1"/>
            </p:cNvSpPr>
            <p:nvPr/>
          </p:nvSpPr>
          <p:spPr bwMode="auto">
            <a:xfrm>
              <a:off x="4665960" y="4058494"/>
              <a:ext cx="1133475" cy="457200"/>
            </a:xfrm>
            <a:prstGeom prst="rect">
              <a:avLst/>
            </a:prstGeom>
            <a:noFill/>
            <a:ln w="9525">
              <a:noFill/>
              <a:miter lim="800000"/>
              <a:headEnd/>
              <a:tailEnd/>
            </a:ln>
          </p:spPr>
          <p:txBody>
            <a:bodyPr wrap="none" lIns="92075" tIns="46038" rIns="92075" bIns="46038">
              <a:spAutoFit/>
            </a:bodyPr>
            <a:lstStyle/>
            <a:p>
              <a:pPr algn="ctr" eaLnBrk="0" hangingPunct="0"/>
              <a:r>
                <a:rPr lang="es-ES_tradnl" sz="2400" b="1">
                  <a:solidFill>
                    <a:srgbClr val="FFFFFF"/>
                  </a:solidFill>
                  <a:cs typeface="Arial" pitchFamily="34" charset="0"/>
                </a:rPr>
                <a:t>12.5 %</a:t>
              </a:r>
            </a:p>
          </p:txBody>
        </p:sp>
        <p:sp>
          <p:nvSpPr>
            <p:cNvPr id="60" name="Rectangle 25"/>
            <p:cNvSpPr>
              <a:spLocks noChangeArrowheads="1"/>
            </p:cNvSpPr>
            <p:nvPr/>
          </p:nvSpPr>
          <p:spPr bwMode="auto">
            <a:xfrm>
              <a:off x="6186785" y="3904506"/>
              <a:ext cx="1665287" cy="703263"/>
            </a:xfrm>
            <a:prstGeom prst="rect">
              <a:avLst/>
            </a:prstGeom>
            <a:noFill/>
            <a:ln w="9525">
              <a:noFill/>
              <a:miter lim="800000"/>
              <a:headEnd/>
              <a:tailEnd/>
            </a:ln>
          </p:spPr>
          <p:txBody>
            <a:bodyPr wrap="none" lIns="92075" tIns="46038" rIns="92075" bIns="46038">
              <a:spAutoFit/>
            </a:bodyPr>
            <a:lstStyle/>
            <a:p>
              <a:pPr algn="ctr" eaLnBrk="0" hangingPunct="0"/>
              <a:r>
                <a:rPr lang="es-ES_tradnl" sz="1000" b="1">
                  <a:solidFill>
                    <a:srgbClr val="FFFFFF"/>
                  </a:solidFill>
                  <a:cs typeface="Arial" pitchFamily="34" charset="0"/>
                </a:rPr>
                <a:t>SEGÚN CLASIFICACIÓN</a:t>
              </a:r>
            </a:p>
            <a:p>
              <a:pPr algn="ctr" eaLnBrk="0" hangingPunct="0"/>
              <a:r>
                <a:rPr lang="es-ES_tradnl" sz="1000" b="1">
                  <a:solidFill>
                    <a:srgbClr val="FFFFFF"/>
                  </a:solidFill>
                  <a:cs typeface="Arial" pitchFamily="34" charset="0"/>
                </a:rPr>
                <a:t>     DE LA EMPRESA</a:t>
              </a:r>
            </a:p>
            <a:p>
              <a:pPr algn="ctr" eaLnBrk="0" hangingPunct="0"/>
              <a:r>
                <a:rPr lang="es-ES_tradnl" sz="1000" b="1">
                  <a:solidFill>
                    <a:srgbClr val="FFFFFF"/>
                  </a:solidFill>
                  <a:cs typeface="Arial" pitchFamily="34" charset="0"/>
                </a:rPr>
                <a:t>VARÍA DESDE 0,348%  </a:t>
              </a:r>
            </a:p>
            <a:p>
              <a:pPr algn="ctr" eaLnBrk="0" hangingPunct="0"/>
              <a:r>
                <a:rPr lang="es-ES_tradnl" sz="1000" b="1">
                  <a:solidFill>
                    <a:srgbClr val="FFFFFF"/>
                  </a:solidFill>
                  <a:cs typeface="Arial" pitchFamily="34" charset="0"/>
                </a:rPr>
                <a:t>HASTA 8,7%</a:t>
              </a:r>
            </a:p>
          </p:txBody>
        </p:sp>
        <p:sp>
          <p:nvSpPr>
            <p:cNvPr id="61" name="Rectangle 26"/>
            <p:cNvSpPr>
              <a:spLocks noChangeArrowheads="1"/>
            </p:cNvSpPr>
            <p:nvPr/>
          </p:nvSpPr>
          <p:spPr bwMode="auto">
            <a:xfrm>
              <a:off x="2700635" y="4779219"/>
              <a:ext cx="1646237" cy="517525"/>
            </a:xfrm>
            <a:prstGeom prst="rect">
              <a:avLst/>
            </a:prstGeom>
            <a:noFill/>
            <a:ln w="9525">
              <a:noFill/>
              <a:miter lim="800000"/>
              <a:headEnd/>
              <a:tailEnd/>
            </a:ln>
          </p:spPr>
          <p:txBody>
            <a:bodyPr wrap="none" lIns="92075" tIns="46038" rIns="92075" bIns="46038">
              <a:spAutoFit/>
            </a:bodyPr>
            <a:lstStyle/>
            <a:p>
              <a:pPr algn="ctr" eaLnBrk="0" hangingPunct="0"/>
              <a:r>
                <a:rPr lang="es-ES_tradnl" sz="1400" b="1">
                  <a:solidFill>
                    <a:srgbClr val="FFFFFF"/>
                  </a:solidFill>
                  <a:cs typeface="Arial" pitchFamily="34" charset="0"/>
                </a:rPr>
                <a:t>75 % EMPRESA</a:t>
              </a:r>
            </a:p>
            <a:p>
              <a:pPr algn="ctr" eaLnBrk="0" hangingPunct="0"/>
              <a:r>
                <a:rPr lang="es-ES_tradnl" sz="1400" b="1">
                  <a:solidFill>
                    <a:srgbClr val="FFFFFF"/>
                  </a:solidFill>
                  <a:cs typeface="Arial" pitchFamily="34" charset="0"/>
                </a:rPr>
                <a:t>25 % EMPLEADO</a:t>
              </a:r>
            </a:p>
          </p:txBody>
        </p:sp>
        <p:sp>
          <p:nvSpPr>
            <p:cNvPr id="62" name="Rectangle 27"/>
            <p:cNvSpPr>
              <a:spLocks noChangeArrowheads="1"/>
            </p:cNvSpPr>
            <p:nvPr/>
          </p:nvSpPr>
          <p:spPr bwMode="auto">
            <a:xfrm>
              <a:off x="4435772" y="4779219"/>
              <a:ext cx="1519238" cy="517525"/>
            </a:xfrm>
            <a:prstGeom prst="rect">
              <a:avLst/>
            </a:prstGeom>
            <a:noFill/>
            <a:ln w="9525">
              <a:noFill/>
              <a:miter lim="800000"/>
              <a:headEnd/>
              <a:tailEnd/>
            </a:ln>
          </p:spPr>
          <p:txBody>
            <a:bodyPr wrap="none" lIns="92075" tIns="46038" rIns="92075" bIns="46038">
              <a:spAutoFit/>
            </a:bodyPr>
            <a:lstStyle/>
            <a:p>
              <a:pPr algn="ctr" eaLnBrk="0" hangingPunct="0"/>
              <a:r>
                <a:rPr lang="es-ES_tradnl" sz="1400" b="1">
                  <a:solidFill>
                    <a:srgbClr val="FFFFFF"/>
                  </a:solidFill>
                  <a:cs typeface="Arial" pitchFamily="34" charset="0"/>
                </a:rPr>
                <a:t>8.5% EMPRESA</a:t>
              </a:r>
            </a:p>
            <a:p>
              <a:pPr algn="ctr" eaLnBrk="0" hangingPunct="0"/>
              <a:r>
                <a:rPr lang="es-ES_tradnl" sz="1400" b="1">
                  <a:solidFill>
                    <a:srgbClr val="FFFFFF"/>
                  </a:solidFill>
                  <a:cs typeface="Arial" pitchFamily="34" charset="0"/>
                </a:rPr>
                <a:t>4% EMPLEADO</a:t>
              </a:r>
            </a:p>
          </p:txBody>
        </p:sp>
        <p:sp>
          <p:nvSpPr>
            <p:cNvPr id="63" name="Rectangle 28"/>
            <p:cNvSpPr>
              <a:spLocks noChangeArrowheads="1"/>
            </p:cNvSpPr>
            <p:nvPr/>
          </p:nvSpPr>
          <p:spPr bwMode="auto">
            <a:xfrm>
              <a:off x="6213772" y="4849069"/>
              <a:ext cx="1617663" cy="304800"/>
            </a:xfrm>
            <a:prstGeom prst="rect">
              <a:avLst/>
            </a:prstGeom>
            <a:noFill/>
            <a:ln w="9525">
              <a:noFill/>
              <a:miter lim="800000"/>
              <a:headEnd/>
              <a:tailEnd/>
            </a:ln>
          </p:spPr>
          <p:txBody>
            <a:bodyPr wrap="none" lIns="92075" tIns="46038" rIns="92075" bIns="46038">
              <a:spAutoFit/>
            </a:bodyPr>
            <a:lstStyle/>
            <a:p>
              <a:pPr algn="ctr" eaLnBrk="0" hangingPunct="0"/>
              <a:r>
                <a:rPr lang="es-ES_tradnl" sz="1400" b="1">
                  <a:solidFill>
                    <a:srgbClr val="FFFFFF"/>
                  </a:solidFill>
                  <a:cs typeface="Arial" pitchFamily="34" charset="0"/>
                </a:rPr>
                <a:t>100 % EMPRESA</a:t>
              </a:r>
            </a:p>
          </p:txBody>
        </p:sp>
        <p:sp>
          <p:nvSpPr>
            <p:cNvPr id="64" name="Rectangle 29"/>
            <p:cNvSpPr>
              <a:spLocks noChangeArrowheads="1"/>
            </p:cNvSpPr>
            <p:nvPr/>
          </p:nvSpPr>
          <p:spPr bwMode="auto">
            <a:xfrm>
              <a:off x="2853035" y="5472956"/>
              <a:ext cx="1333500" cy="336550"/>
            </a:xfrm>
            <a:prstGeom prst="rect">
              <a:avLst/>
            </a:prstGeom>
            <a:noFill/>
            <a:ln w="9525">
              <a:noFill/>
              <a:miter lim="800000"/>
              <a:headEnd/>
              <a:tailEnd/>
            </a:ln>
          </p:spPr>
          <p:txBody>
            <a:bodyPr wrap="none" lIns="92075" tIns="46038" rIns="92075" bIns="46038">
              <a:spAutoFit/>
            </a:bodyPr>
            <a:lstStyle/>
            <a:p>
              <a:pPr algn="ctr" eaLnBrk="0" hangingPunct="0"/>
              <a:r>
                <a:rPr lang="es-ES_tradnl" sz="1600" b="1">
                  <a:solidFill>
                    <a:srgbClr val="FFFFFF"/>
                  </a:solidFill>
                  <a:cs typeface="Arial" pitchFamily="34" charset="0"/>
                </a:rPr>
                <a:t>EMPLEADO</a:t>
              </a:r>
            </a:p>
          </p:txBody>
        </p:sp>
        <p:sp>
          <p:nvSpPr>
            <p:cNvPr id="65" name="Rectangle 30"/>
            <p:cNvSpPr>
              <a:spLocks noChangeArrowheads="1"/>
            </p:cNvSpPr>
            <p:nvPr/>
          </p:nvSpPr>
          <p:spPr bwMode="auto">
            <a:xfrm>
              <a:off x="6409035" y="5453906"/>
              <a:ext cx="1184275" cy="334963"/>
            </a:xfrm>
            <a:prstGeom prst="rect">
              <a:avLst/>
            </a:prstGeom>
            <a:noFill/>
            <a:ln w="9525">
              <a:noFill/>
              <a:miter lim="800000"/>
              <a:headEnd/>
              <a:tailEnd/>
            </a:ln>
          </p:spPr>
          <p:txBody>
            <a:bodyPr wrap="none" lIns="92075" tIns="46038" rIns="92075" bIns="46038">
              <a:spAutoFit/>
            </a:bodyPr>
            <a:lstStyle/>
            <a:p>
              <a:pPr algn="ctr" eaLnBrk="0" hangingPunct="0"/>
              <a:r>
                <a:rPr lang="es-ES_tradnl" sz="1600" b="1">
                  <a:solidFill>
                    <a:srgbClr val="FFFFFF"/>
                  </a:solidFill>
                  <a:cs typeface="Arial" pitchFamily="34" charset="0"/>
                </a:rPr>
                <a:t>EMPRESA</a:t>
              </a:r>
            </a:p>
          </p:txBody>
        </p:sp>
        <p:sp>
          <p:nvSpPr>
            <p:cNvPr id="66" name="Rectangle 31"/>
            <p:cNvSpPr>
              <a:spLocks noChangeArrowheads="1"/>
            </p:cNvSpPr>
            <p:nvPr/>
          </p:nvSpPr>
          <p:spPr bwMode="auto">
            <a:xfrm>
              <a:off x="4577060" y="5460256"/>
              <a:ext cx="1333500" cy="336550"/>
            </a:xfrm>
            <a:prstGeom prst="rect">
              <a:avLst/>
            </a:prstGeom>
            <a:noFill/>
            <a:ln w="9525">
              <a:noFill/>
              <a:miter lim="800000"/>
              <a:headEnd/>
              <a:tailEnd/>
            </a:ln>
          </p:spPr>
          <p:txBody>
            <a:bodyPr wrap="none" lIns="92075" tIns="46038" rIns="92075" bIns="46038">
              <a:spAutoFit/>
            </a:bodyPr>
            <a:lstStyle/>
            <a:p>
              <a:pPr algn="ctr" eaLnBrk="0" hangingPunct="0"/>
              <a:r>
                <a:rPr lang="es-ES_tradnl" sz="1600" b="1">
                  <a:solidFill>
                    <a:srgbClr val="FFFFFF"/>
                  </a:solidFill>
                  <a:cs typeface="Arial" pitchFamily="34" charset="0"/>
                </a:rPr>
                <a:t>EMPLEADO</a:t>
              </a:r>
            </a:p>
          </p:txBody>
        </p:sp>
        <p:sp>
          <p:nvSpPr>
            <p:cNvPr id="67" name="Line 32"/>
            <p:cNvSpPr>
              <a:spLocks noChangeShapeType="1"/>
            </p:cNvSpPr>
            <p:nvPr/>
          </p:nvSpPr>
          <p:spPr bwMode="auto">
            <a:xfrm>
              <a:off x="2592685" y="2129681"/>
              <a:ext cx="0" cy="3790950"/>
            </a:xfrm>
            <a:prstGeom prst="line">
              <a:avLst/>
            </a:prstGeom>
            <a:noFill/>
            <a:ln w="12700">
              <a:solidFill>
                <a:schemeClr val="tx1"/>
              </a:solidFill>
              <a:round/>
              <a:headEnd type="none" w="sm" len="sm"/>
              <a:tailEnd type="none" w="sm" len="sm"/>
            </a:ln>
          </p:spPr>
          <p:txBody>
            <a:bodyPr wrap="none" anchor="ctr"/>
            <a:lstStyle/>
            <a:p>
              <a:endParaRPr lang="es-CO"/>
            </a:p>
          </p:txBody>
        </p:sp>
        <p:sp>
          <p:nvSpPr>
            <p:cNvPr id="68" name="Line 33"/>
            <p:cNvSpPr>
              <a:spLocks noChangeShapeType="1"/>
            </p:cNvSpPr>
            <p:nvPr/>
          </p:nvSpPr>
          <p:spPr bwMode="auto">
            <a:xfrm>
              <a:off x="4426247" y="2147144"/>
              <a:ext cx="0" cy="3790950"/>
            </a:xfrm>
            <a:prstGeom prst="line">
              <a:avLst/>
            </a:prstGeom>
            <a:noFill/>
            <a:ln w="12700">
              <a:solidFill>
                <a:schemeClr val="tx1"/>
              </a:solidFill>
              <a:round/>
              <a:headEnd type="none" w="sm" len="sm"/>
              <a:tailEnd type="none" w="sm" len="sm"/>
            </a:ln>
          </p:spPr>
          <p:txBody>
            <a:bodyPr wrap="none" anchor="ctr"/>
            <a:lstStyle/>
            <a:p>
              <a:endParaRPr lang="es-CO"/>
            </a:p>
          </p:txBody>
        </p:sp>
      </p:grpSp>
    </p:spTree>
    <p:extLst>
      <p:ext uri="{BB962C8B-B14F-4D97-AF65-F5344CB8AC3E}">
        <p14:creationId xmlns:p14="http://schemas.microsoft.com/office/powerpoint/2010/main" val="35008201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Título"/>
          <p:cNvSpPr txBox="1">
            <a:spLocks/>
          </p:cNvSpPr>
          <p:nvPr/>
        </p:nvSpPr>
        <p:spPr>
          <a:xfrm>
            <a:off x="1530276" y="806319"/>
            <a:ext cx="7327428" cy="1359743"/>
          </a:xfrm>
          <a:prstGeom prst="rect">
            <a:avLst/>
          </a:prstGeom>
        </p:spPr>
        <p:txBody>
          <a:bodyPr rtlCol="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3600" b="1" i="0" u="none" strike="noStrike" kern="1200" cap="none" spc="0" normalizeH="0" baseline="0" noProof="0" dirty="0" smtClean="0">
                <a:ln>
                  <a:noFill/>
                </a:ln>
                <a:solidFill>
                  <a:srgbClr val="008000"/>
                </a:solidFill>
                <a:effectLst/>
                <a:uLnTx/>
                <a:uFillTx/>
                <a:latin typeface="+mj-lt"/>
                <a:ea typeface="+mj-ea"/>
                <a:cs typeface="+mj-cs"/>
              </a:rPr>
              <a:t>¿Cómo reportar el accidente laboral?</a:t>
            </a:r>
          </a:p>
          <a:p>
            <a:pPr marL="0" marR="0" lvl="0" indent="0" algn="ctr" defTabSz="914400" rtl="0" eaLnBrk="1" fontAlgn="auto" latinLnBrk="0" hangingPunct="1">
              <a:lnSpc>
                <a:spcPct val="100000"/>
              </a:lnSpc>
              <a:spcBef>
                <a:spcPct val="0"/>
              </a:spcBef>
              <a:spcAft>
                <a:spcPts val="0"/>
              </a:spcAft>
              <a:buClrTx/>
              <a:buSzTx/>
              <a:buFontTx/>
              <a:buNone/>
              <a:tabLst/>
              <a:defRPr/>
            </a:pPr>
            <a:endParaRPr lang="es-ES" sz="3600" b="1" dirty="0">
              <a:latin typeface="+mj-lt"/>
              <a:ea typeface="+mj-ea"/>
              <a:cs typeface="+mj-cs"/>
            </a:endParaRPr>
          </a:p>
          <a:p>
            <a:pPr marL="0" marR="0" lvl="0" indent="0" algn="just" defTabSz="914400" rtl="0" eaLnBrk="1" fontAlgn="auto" latinLnBrk="0" hangingPunct="1">
              <a:lnSpc>
                <a:spcPct val="100000"/>
              </a:lnSpc>
              <a:spcBef>
                <a:spcPct val="0"/>
              </a:spcBef>
              <a:spcAft>
                <a:spcPts val="0"/>
              </a:spcAft>
              <a:buClrTx/>
              <a:buSzTx/>
              <a:buFontTx/>
              <a:buNone/>
              <a:tabLst/>
              <a:defRPr/>
            </a:pPr>
            <a:r>
              <a:rPr kumimoji="0" lang="es-ES" sz="3200" b="1" i="0" u="none" strike="noStrike" kern="1200" cap="none" spc="0" normalizeH="0" baseline="0" noProof="0" dirty="0" smtClean="0">
                <a:ln>
                  <a:noFill/>
                </a:ln>
                <a:solidFill>
                  <a:schemeClr val="tx1"/>
                </a:solidFill>
                <a:effectLst/>
                <a:uLnTx/>
                <a:uFillTx/>
                <a:latin typeface="+mj-lt"/>
                <a:ea typeface="+mj-ea"/>
                <a:cs typeface="+mj-cs"/>
              </a:rPr>
              <a:t>. </a:t>
            </a:r>
            <a:r>
              <a:rPr kumimoji="0" lang="es-ES" sz="2800" b="1" i="0" u="none" strike="noStrike" kern="1200" cap="none" spc="0" normalizeH="0" baseline="0" noProof="0" dirty="0" smtClean="0">
                <a:ln>
                  <a:noFill/>
                </a:ln>
                <a:solidFill>
                  <a:schemeClr val="tx1"/>
                </a:solidFill>
                <a:effectLst/>
                <a:uLnTx/>
                <a:uFillTx/>
                <a:latin typeface="+mj-lt"/>
                <a:ea typeface="+mj-ea"/>
                <a:cs typeface="+mj-cs"/>
              </a:rPr>
              <a:t>Informar al jefe inmediato/ Rector o         	Director Rural.</a:t>
            </a:r>
          </a:p>
          <a:p>
            <a:pPr marL="457200" marR="0" lvl="0" indent="-457200" algn="just"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s-ES" sz="2800" b="1" dirty="0" smtClean="0">
                <a:latin typeface="+mj-lt"/>
                <a:ea typeface="+mj-ea"/>
                <a:cs typeface="+mj-cs"/>
              </a:rPr>
              <a:t>El Rector o Director Rural, reporta a la Administradora de Riesgos Laborales – ARL, Línea de atención: 018000941541 o www. positiva</a:t>
            </a:r>
            <a:r>
              <a:rPr kumimoji="0" lang="es-CO" sz="2800" b="1" i="0" u="none" strike="noStrike" kern="1200" cap="none" spc="0" normalizeH="0" baseline="0" noProof="0" dirty="0" smtClean="0">
                <a:ln>
                  <a:noFill/>
                </a:ln>
                <a:solidFill>
                  <a:schemeClr val="tx1"/>
                </a:solidFill>
                <a:effectLst/>
                <a:uLnTx/>
                <a:uFillTx/>
                <a:latin typeface="+mj-lt"/>
                <a:ea typeface="+mj-ea"/>
                <a:cs typeface="+mj-cs"/>
              </a:rPr>
              <a:t>.gov.co</a:t>
            </a:r>
          </a:p>
          <a:p>
            <a:pPr marL="457200" marR="0" lvl="0" indent="-457200" algn="just"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s-CO" sz="2800" b="1" dirty="0" smtClean="0">
                <a:latin typeface="+mj-lt"/>
                <a:ea typeface="+mj-ea"/>
                <a:cs typeface="+mj-cs"/>
              </a:rPr>
              <a:t>Celular cualquiera # 533</a:t>
            </a:r>
            <a:endParaRPr kumimoji="0" lang="es-CO" sz="2800" b="1"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37513038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088750" y="865599"/>
            <a:ext cx="8569325" cy="5102225"/>
            <a:chOff x="179387" y="1066973"/>
            <a:chExt cx="8569325" cy="5102225"/>
          </a:xfrm>
        </p:grpSpPr>
        <p:sp>
          <p:nvSpPr>
            <p:cNvPr id="6" name="Rectangle 2"/>
            <p:cNvSpPr>
              <a:spLocks noChangeArrowheads="1"/>
            </p:cNvSpPr>
            <p:nvPr/>
          </p:nvSpPr>
          <p:spPr bwMode="auto">
            <a:xfrm>
              <a:off x="395287" y="1066973"/>
              <a:ext cx="7772400" cy="708025"/>
            </a:xfrm>
            <a:prstGeom prst="rect">
              <a:avLst/>
            </a:prstGeom>
            <a:noFill/>
            <a:ln w="9525" algn="ctr">
              <a:noFill/>
              <a:miter lim="800000"/>
              <a:headEnd/>
              <a:tailEnd/>
            </a:ln>
          </p:spPr>
          <p:txBody>
            <a:bodyPr anchor="ctr"/>
            <a:lstStyle/>
            <a:p>
              <a:pPr algn="ctr"/>
              <a:r>
                <a:rPr lang="es-CO" sz="3800" b="1">
                  <a:solidFill>
                    <a:srgbClr val="008000"/>
                  </a:solidFill>
                </a:rPr>
                <a:t>ACTORES</a:t>
              </a:r>
              <a:endParaRPr lang="es-ES" sz="3800" b="1">
                <a:solidFill>
                  <a:srgbClr val="008000"/>
                </a:solidFill>
              </a:endParaRPr>
            </a:p>
          </p:txBody>
        </p:sp>
        <p:sp>
          <p:nvSpPr>
            <p:cNvPr id="7" name="Text Box 3"/>
            <p:cNvSpPr txBox="1">
              <a:spLocks noChangeArrowheads="1"/>
            </p:cNvSpPr>
            <p:nvPr/>
          </p:nvSpPr>
          <p:spPr bwMode="auto">
            <a:xfrm>
              <a:off x="179387" y="4667423"/>
              <a:ext cx="2016125" cy="1501775"/>
            </a:xfrm>
            <a:prstGeom prst="rect">
              <a:avLst/>
            </a:prstGeom>
            <a:gradFill rotWithShape="1">
              <a:gsLst>
                <a:gs pos="0">
                  <a:srgbClr val="CCECFF">
                    <a:gamma/>
                    <a:shade val="46275"/>
                    <a:invGamma/>
                  </a:srgbClr>
                </a:gs>
                <a:gs pos="50000">
                  <a:srgbClr val="CCECFF"/>
                </a:gs>
                <a:gs pos="100000">
                  <a:srgbClr val="CCECFF">
                    <a:gamma/>
                    <a:shade val="46275"/>
                    <a:invGamma/>
                  </a:srgbClr>
                </a:gs>
              </a:gsLst>
              <a:lin ang="5400000" scaled="1"/>
            </a:gradFill>
            <a:ln w="38100" cmpd="dbl">
              <a:solidFill>
                <a:srgbClr val="000086"/>
              </a:solidFill>
              <a:miter lim="800000"/>
              <a:headEnd/>
              <a:tailEnd/>
            </a:ln>
            <a:effectLst>
              <a:outerShdw dist="107763" dir="13500000" algn="ctr" rotWithShape="0">
                <a:schemeClr val="hlink"/>
              </a:outerShdw>
            </a:effectLst>
          </p:spPr>
          <p:txBody>
            <a:bodyPr>
              <a:spAutoFit/>
            </a:bodyPr>
            <a:lstStyle/>
            <a:p>
              <a:pPr algn="ctr">
                <a:spcBef>
                  <a:spcPct val="50000"/>
                </a:spcBef>
                <a:defRPr/>
              </a:pPr>
              <a:r>
                <a:rPr lang="es-ES" sz="1500" b="1" dirty="0">
                  <a:latin typeface="Arial Unicode MS" pitchFamily="34" charset="-128"/>
                  <a:cs typeface="Arial" charset="0"/>
                </a:rPr>
                <a:t>Director, Orientador, </a:t>
              </a:r>
            </a:p>
            <a:p>
              <a:pPr algn="ctr">
                <a:spcBef>
                  <a:spcPct val="50000"/>
                </a:spcBef>
                <a:defRPr/>
              </a:pPr>
              <a:r>
                <a:rPr lang="es-ES" sz="1500" b="1" dirty="0">
                  <a:latin typeface="Arial Unicode MS" pitchFamily="34" charset="-128"/>
                  <a:cs typeface="Arial" charset="0"/>
                </a:rPr>
                <a:t>Controlador y Vigilante. </a:t>
              </a:r>
            </a:p>
            <a:p>
              <a:pPr algn="ctr">
                <a:spcBef>
                  <a:spcPct val="50000"/>
                </a:spcBef>
                <a:defRPr/>
              </a:pPr>
              <a:r>
                <a:rPr lang="es-ES" sz="1500" b="1" dirty="0">
                  <a:latin typeface="Arial Unicode MS" pitchFamily="34" charset="-128"/>
                  <a:cs typeface="Arial" charset="0"/>
                </a:rPr>
                <a:t>Art. 4 D. 1295/94</a:t>
              </a:r>
            </a:p>
          </p:txBody>
        </p:sp>
        <p:sp>
          <p:nvSpPr>
            <p:cNvPr id="8" name="AutoShape 4" descr="Papel seda azul"/>
            <p:cNvSpPr>
              <a:spLocks noChangeArrowheads="1"/>
            </p:cNvSpPr>
            <p:nvPr/>
          </p:nvSpPr>
          <p:spPr bwMode="auto">
            <a:xfrm>
              <a:off x="3203575" y="3730798"/>
              <a:ext cx="431800" cy="576263"/>
            </a:xfrm>
            <a:prstGeom prst="downArrow">
              <a:avLst>
                <a:gd name="adj1" fmla="val 50000"/>
                <a:gd name="adj2" fmla="val 33364"/>
              </a:avLst>
            </a:prstGeom>
            <a:blipFill dpi="0" rotWithShape="1">
              <a:blip r:embed="rId2" cstate="print"/>
              <a:srcRect/>
              <a:tile tx="0" ty="0" sx="100000" sy="100000" flip="none" algn="tl"/>
            </a:blipFill>
            <a:ln w="9525">
              <a:solidFill>
                <a:schemeClr val="tx1"/>
              </a:solidFill>
              <a:miter lim="800000"/>
              <a:headEnd/>
              <a:tailEnd/>
            </a:ln>
          </p:spPr>
          <p:txBody>
            <a:bodyPr wrap="none" anchor="ctr"/>
            <a:lstStyle/>
            <a:p>
              <a:endParaRPr lang="es-ES"/>
            </a:p>
          </p:txBody>
        </p:sp>
        <p:sp>
          <p:nvSpPr>
            <p:cNvPr id="9" name="Text Box 5"/>
            <p:cNvSpPr txBox="1">
              <a:spLocks noChangeArrowheads="1"/>
            </p:cNvSpPr>
            <p:nvPr/>
          </p:nvSpPr>
          <p:spPr bwMode="auto">
            <a:xfrm>
              <a:off x="2411412" y="4653136"/>
              <a:ext cx="2016125" cy="1273175"/>
            </a:xfrm>
            <a:prstGeom prst="rect">
              <a:avLst/>
            </a:prstGeom>
            <a:gradFill rotWithShape="1">
              <a:gsLst>
                <a:gs pos="0">
                  <a:srgbClr val="CCECFF">
                    <a:gamma/>
                    <a:shade val="46275"/>
                    <a:invGamma/>
                  </a:srgbClr>
                </a:gs>
                <a:gs pos="50000">
                  <a:srgbClr val="CCECFF"/>
                </a:gs>
                <a:gs pos="100000">
                  <a:srgbClr val="CCECFF">
                    <a:gamma/>
                    <a:shade val="46275"/>
                    <a:invGamma/>
                  </a:srgbClr>
                </a:gs>
              </a:gsLst>
              <a:lin ang="5400000" scaled="1"/>
            </a:gradFill>
            <a:ln w="38100" cmpd="dbl">
              <a:solidFill>
                <a:srgbClr val="000086"/>
              </a:solidFill>
              <a:miter lim="800000"/>
              <a:headEnd/>
              <a:tailEnd/>
            </a:ln>
            <a:effectLst>
              <a:outerShdw dist="107763" dir="13500000" algn="ctr" rotWithShape="0">
                <a:schemeClr val="hlink"/>
              </a:outerShdw>
            </a:effectLst>
          </p:spPr>
          <p:txBody>
            <a:bodyPr>
              <a:spAutoFit/>
            </a:bodyPr>
            <a:lstStyle/>
            <a:p>
              <a:pPr>
                <a:defRPr/>
              </a:pPr>
              <a:r>
                <a:rPr lang="es-ES" sz="1500" b="1">
                  <a:latin typeface="Arial Unicode MS" pitchFamily="34" charset="-128"/>
                  <a:cs typeface="Arial" charset="0"/>
                </a:rPr>
                <a:t>Prestaciones:</a:t>
              </a:r>
            </a:p>
            <a:p>
              <a:pPr>
                <a:defRPr/>
              </a:pPr>
              <a:endParaRPr lang="es-ES" sz="1500" b="1">
                <a:latin typeface="Arial Unicode MS" pitchFamily="34" charset="-128"/>
                <a:cs typeface="Arial" charset="0"/>
              </a:endParaRPr>
            </a:p>
            <a:p>
              <a:pPr>
                <a:buFontTx/>
                <a:buChar char="-"/>
                <a:defRPr/>
              </a:pPr>
              <a:r>
                <a:rPr lang="es-ES" sz="1500" b="1">
                  <a:latin typeface="Arial Unicode MS" pitchFamily="34" charset="-128"/>
                  <a:cs typeface="Arial" charset="0"/>
                </a:rPr>
                <a:t> Asistenciales.</a:t>
              </a:r>
            </a:p>
            <a:p>
              <a:pPr>
                <a:defRPr/>
              </a:pPr>
              <a:endParaRPr lang="es-ES" sz="1500" b="1">
                <a:latin typeface="Arial Unicode MS" pitchFamily="34" charset="-128"/>
                <a:cs typeface="Arial" charset="0"/>
              </a:endParaRPr>
            </a:p>
            <a:p>
              <a:pPr>
                <a:buFontTx/>
                <a:buChar char="-"/>
                <a:defRPr/>
              </a:pPr>
              <a:r>
                <a:rPr lang="es-ES" sz="1500" b="1">
                  <a:latin typeface="Arial Unicode MS" pitchFamily="34" charset="-128"/>
                  <a:cs typeface="Arial" charset="0"/>
                </a:rPr>
                <a:t> Económicas.</a:t>
              </a:r>
            </a:p>
          </p:txBody>
        </p:sp>
        <p:sp>
          <p:nvSpPr>
            <p:cNvPr id="10" name="Text Box 6"/>
            <p:cNvSpPr txBox="1">
              <a:spLocks noChangeArrowheads="1"/>
            </p:cNvSpPr>
            <p:nvPr/>
          </p:nvSpPr>
          <p:spPr bwMode="auto">
            <a:xfrm>
              <a:off x="4572000" y="4653136"/>
              <a:ext cx="2016125" cy="1273175"/>
            </a:xfrm>
            <a:prstGeom prst="rect">
              <a:avLst/>
            </a:prstGeom>
            <a:gradFill rotWithShape="1">
              <a:gsLst>
                <a:gs pos="0">
                  <a:srgbClr val="CCECFF">
                    <a:gamma/>
                    <a:shade val="46275"/>
                    <a:invGamma/>
                  </a:srgbClr>
                </a:gs>
                <a:gs pos="50000">
                  <a:srgbClr val="CCECFF"/>
                </a:gs>
                <a:gs pos="100000">
                  <a:srgbClr val="CCECFF">
                    <a:gamma/>
                    <a:shade val="46275"/>
                    <a:invGamma/>
                  </a:srgbClr>
                </a:gs>
              </a:gsLst>
              <a:lin ang="5400000" scaled="1"/>
            </a:gradFill>
            <a:ln w="38100" cmpd="dbl">
              <a:solidFill>
                <a:srgbClr val="000086"/>
              </a:solidFill>
              <a:miter lim="800000"/>
              <a:headEnd/>
              <a:tailEnd/>
            </a:ln>
            <a:effectLst>
              <a:outerShdw dist="107763" dir="13500000" algn="ctr" rotWithShape="0">
                <a:schemeClr val="hlink"/>
              </a:outerShdw>
            </a:effectLst>
          </p:spPr>
          <p:txBody>
            <a:bodyPr>
              <a:spAutoFit/>
            </a:bodyPr>
            <a:lstStyle/>
            <a:p>
              <a:pPr algn="ctr">
                <a:spcBef>
                  <a:spcPct val="50000"/>
                </a:spcBef>
                <a:defRPr/>
              </a:pPr>
              <a:r>
                <a:rPr lang="es-ES" sz="1500" b="1">
                  <a:latin typeface="Arial Unicode MS" pitchFamily="34" charset="-128"/>
                  <a:cs typeface="Arial" charset="0"/>
                </a:rPr>
                <a:t>Principal. Responsable de prevención de riesgos. Art. 56 D. 1295/94</a:t>
              </a:r>
            </a:p>
          </p:txBody>
        </p:sp>
        <p:sp>
          <p:nvSpPr>
            <p:cNvPr id="11" name="Text Box 7"/>
            <p:cNvSpPr txBox="1">
              <a:spLocks noChangeArrowheads="1"/>
            </p:cNvSpPr>
            <p:nvPr/>
          </p:nvSpPr>
          <p:spPr bwMode="auto">
            <a:xfrm>
              <a:off x="6732587" y="4653136"/>
              <a:ext cx="2016125" cy="1309687"/>
            </a:xfrm>
            <a:prstGeom prst="rect">
              <a:avLst/>
            </a:prstGeom>
            <a:gradFill rotWithShape="1">
              <a:gsLst>
                <a:gs pos="0">
                  <a:srgbClr val="CCECFF">
                    <a:gamma/>
                    <a:shade val="46275"/>
                    <a:invGamma/>
                  </a:srgbClr>
                </a:gs>
                <a:gs pos="50000">
                  <a:srgbClr val="CCECFF"/>
                </a:gs>
                <a:gs pos="100000">
                  <a:srgbClr val="CCECFF">
                    <a:gamma/>
                    <a:shade val="46275"/>
                    <a:invGamma/>
                  </a:srgbClr>
                </a:gs>
              </a:gsLst>
              <a:lin ang="5400000" scaled="1"/>
            </a:gradFill>
            <a:ln w="38100" cmpd="dbl">
              <a:solidFill>
                <a:srgbClr val="000086"/>
              </a:solidFill>
              <a:miter lim="800000"/>
              <a:headEnd/>
              <a:tailEnd/>
            </a:ln>
            <a:effectLst>
              <a:outerShdw dist="107763" dir="13500000" algn="ctr" rotWithShape="0">
                <a:schemeClr val="hlink"/>
              </a:outerShdw>
            </a:effectLst>
          </p:spPr>
          <p:txBody>
            <a:bodyPr>
              <a:spAutoFit/>
            </a:bodyPr>
            <a:lstStyle/>
            <a:p>
              <a:pPr algn="ctr">
                <a:spcBef>
                  <a:spcPct val="50000"/>
                </a:spcBef>
                <a:defRPr/>
              </a:pPr>
              <a:endParaRPr lang="es-ES" sz="400" b="1">
                <a:latin typeface="Arial Unicode MS" pitchFamily="34" charset="-128"/>
                <a:cs typeface="Arial" charset="0"/>
              </a:endParaRPr>
            </a:p>
            <a:p>
              <a:pPr algn="ctr">
                <a:spcBef>
                  <a:spcPct val="50000"/>
                </a:spcBef>
                <a:defRPr/>
              </a:pPr>
              <a:r>
                <a:rPr lang="es-ES" sz="1500" b="1">
                  <a:latin typeface="Arial Unicode MS" pitchFamily="34" charset="-128"/>
                  <a:cs typeface="Arial" charset="0"/>
                </a:rPr>
                <a:t>Protegido, Obligación Auto - cuidado , Participe en prevención</a:t>
              </a:r>
            </a:p>
            <a:p>
              <a:pPr algn="ctr">
                <a:spcBef>
                  <a:spcPct val="50000"/>
                </a:spcBef>
                <a:defRPr/>
              </a:pPr>
              <a:endParaRPr lang="es-ES" sz="400" b="1">
                <a:latin typeface="Arial Unicode MS" pitchFamily="34" charset="-128"/>
                <a:cs typeface="Arial" charset="0"/>
              </a:endParaRPr>
            </a:p>
          </p:txBody>
        </p:sp>
        <p:sp>
          <p:nvSpPr>
            <p:cNvPr id="12" name="Text Box 8"/>
            <p:cNvSpPr txBox="1">
              <a:spLocks noChangeArrowheads="1"/>
            </p:cNvSpPr>
            <p:nvPr/>
          </p:nvSpPr>
          <p:spPr bwMode="auto">
            <a:xfrm>
              <a:off x="179387" y="3083098"/>
              <a:ext cx="2016125" cy="358775"/>
            </a:xfrm>
            <a:prstGeom prst="rect">
              <a:avLst/>
            </a:prstGeom>
            <a:gradFill rotWithShape="1">
              <a:gsLst>
                <a:gs pos="0">
                  <a:srgbClr val="CCECFF">
                    <a:gamma/>
                    <a:shade val="46275"/>
                    <a:invGamma/>
                  </a:srgbClr>
                </a:gs>
                <a:gs pos="50000">
                  <a:srgbClr val="CCECFF"/>
                </a:gs>
                <a:gs pos="100000">
                  <a:srgbClr val="CCECFF">
                    <a:gamma/>
                    <a:shade val="46275"/>
                    <a:invGamma/>
                  </a:srgbClr>
                </a:gs>
              </a:gsLst>
              <a:lin ang="5400000" scaled="1"/>
            </a:gradFill>
            <a:ln w="38100" cmpd="dbl">
              <a:solidFill>
                <a:srgbClr val="000086"/>
              </a:solidFill>
              <a:miter lim="800000"/>
              <a:headEnd/>
              <a:tailEnd/>
            </a:ln>
            <a:effectLst>
              <a:outerShdw dist="107763" dir="13500000" algn="ctr" rotWithShape="0">
                <a:schemeClr val="hlink"/>
              </a:outerShdw>
            </a:effectLst>
          </p:spPr>
          <p:txBody>
            <a:bodyPr>
              <a:spAutoFit/>
            </a:bodyPr>
            <a:lstStyle/>
            <a:p>
              <a:pPr algn="ctr">
                <a:spcBef>
                  <a:spcPct val="50000"/>
                </a:spcBef>
                <a:defRPr/>
              </a:pPr>
              <a:r>
                <a:rPr lang="es-ES" sz="1500" b="1">
                  <a:latin typeface="Arial Unicode MS" pitchFamily="34" charset="-128"/>
                  <a:cs typeface="Arial" charset="0"/>
                </a:rPr>
                <a:t>ESTADO</a:t>
              </a:r>
            </a:p>
          </p:txBody>
        </p:sp>
        <p:sp>
          <p:nvSpPr>
            <p:cNvPr id="13" name="Text Box 9"/>
            <p:cNvSpPr txBox="1">
              <a:spLocks noChangeArrowheads="1"/>
            </p:cNvSpPr>
            <p:nvPr/>
          </p:nvSpPr>
          <p:spPr bwMode="auto">
            <a:xfrm>
              <a:off x="2411412" y="3083098"/>
              <a:ext cx="2016125" cy="358775"/>
            </a:xfrm>
            <a:prstGeom prst="rect">
              <a:avLst/>
            </a:prstGeom>
            <a:gradFill rotWithShape="1">
              <a:gsLst>
                <a:gs pos="0">
                  <a:srgbClr val="CCECFF">
                    <a:gamma/>
                    <a:shade val="46275"/>
                    <a:invGamma/>
                  </a:srgbClr>
                </a:gs>
                <a:gs pos="50000">
                  <a:srgbClr val="CCECFF"/>
                </a:gs>
                <a:gs pos="100000">
                  <a:srgbClr val="CCECFF">
                    <a:gamma/>
                    <a:shade val="46275"/>
                    <a:invGamma/>
                  </a:srgbClr>
                </a:gs>
              </a:gsLst>
              <a:lin ang="5400000" scaled="1"/>
            </a:gradFill>
            <a:ln w="38100" cmpd="dbl">
              <a:solidFill>
                <a:srgbClr val="000086"/>
              </a:solidFill>
              <a:miter lim="800000"/>
              <a:headEnd/>
              <a:tailEnd/>
            </a:ln>
            <a:effectLst>
              <a:outerShdw dist="107763" dir="13500000" algn="ctr" rotWithShape="0">
                <a:schemeClr val="hlink"/>
              </a:outerShdw>
            </a:effectLst>
          </p:spPr>
          <p:txBody>
            <a:bodyPr>
              <a:spAutoFit/>
            </a:bodyPr>
            <a:lstStyle/>
            <a:p>
              <a:pPr algn="ctr">
                <a:spcBef>
                  <a:spcPct val="50000"/>
                </a:spcBef>
                <a:defRPr/>
              </a:pPr>
              <a:r>
                <a:rPr lang="es-ES" sz="1500" b="1">
                  <a:latin typeface="Arial Unicode MS" pitchFamily="34" charset="-128"/>
                  <a:cs typeface="Arial" charset="0"/>
                </a:rPr>
                <a:t>ARP</a:t>
              </a:r>
            </a:p>
          </p:txBody>
        </p:sp>
        <p:sp>
          <p:nvSpPr>
            <p:cNvPr id="14" name="Text Box 10"/>
            <p:cNvSpPr txBox="1">
              <a:spLocks noChangeArrowheads="1"/>
            </p:cNvSpPr>
            <p:nvPr/>
          </p:nvSpPr>
          <p:spPr bwMode="auto">
            <a:xfrm>
              <a:off x="4572000" y="3083098"/>
              <a:ext cx="2016125" cy="358775"/>
            </a:xfrm>
            <a:prstGeom prst="rect">
              <a:avLst/>
            </a:prstGeom>
            <a:gradFill rotWithShape="1">
              <a:gsLst>
                <a:gs pos="0">
                  <a:srgbClr val="CCECFF">
                    <a:gamma/>
                    <a:shade val="46275"/>
                    <a:invGamma/>
                  </a:srgbClr>
                </a:gs>
                <a:gs pos="50000">
                  <a:srgbClr val="CCECFF"/>
                </a:gs>
                <a:gs pos="100000">
                  <a:srgbClr val="CCECFF">
                    <a:gamma/>
                    <a:shade val="46275"/>
                    <a:invGamma/>
                  </a:srgbClr>
                </a:gs>
              </a:gsLst>
              <a:lin ang="5400000" scaled="1"/>
            </a:gradFill>
            <a:ln w="38100" cmpd="dbl">
              <a:solidFill>
                <a:srgbClr val="000086"/>
              </a:solidFill>
              <a:miter lim="800000"/>
              <a:headEnd/>
              <a:tailEnd/>
            </a:ln>
            <a:effectLst>
              <a:outerShdw dist="107763" dir="13500000" algn="ctr" rotWithShape="0">
                <a:schemeClr val="hlink"/>
              </a:outerShdw>
            </a:effectLst>
          </p:spPr>
          <p:txBody>
            <a:bodyPr>
              <a:spAutoFit/>
            </a:bodyPr>
            <a:lstStyle/>
            <a:p>
              <a:pPr algn="ctr">
                <a:spcBef>
                  <a:spcPct val="50000"/>
                </a:spcBef>
                <a:defRPr/>
              </a:pPr>
              <a:r>
                <a:rPr lang="es-ES" sz="1500" b="1">
                  <a:latin typeface="Arial Unicode MS" pitchFamily="34" charset="-128"/>
                  <a:cs typeface="Arial" charset="0"/>
                </a:rPr>
                <a:t>EMPLEADOR</a:t>
              </a:r>
            </a:p>
          </p:txBody>
        </p:sp>
        <p:sp>
          <p:nvSpPr>
            <p:cNvPr id="15" name="Text Box 11"/>
            <p:cNvSpPr txBox="1">
              <a:spLocks noChangeArrowheads="1"/>
            </p:cNvSpPr>
            <p:nvPr/>
          </p:nvSpPr>
          <p:spPr bwMode="auto">
            <a:xfrm>
              <a:off x="6732587" y="3083098"/>
              <a:ext cx="2016125" cy="358775"/>
            </a:xfrm>
            <a:prstGeom prst="rect">
              <a:avLst/>
            </a:prstGeom>
            <a:gradFill rotWithShape="1">
              <a:gsLst>
                <a:gs pos="0">
                  <a:srgbClr val="CCECFF">
                    <a:gamma/>
                    <a:shade val="46275"/>
                    <a:invGamma/>
                  </a:srgbClr>
                </a:gs>
                <a:gs pos="50000">
                  <a:srgbClr val="CCECFF"/>
                </a:gs>
                <a:gs pos="100000">
                  <a:srgbClr val="CCECFF">
                    <a:gamma/>
                    <a:shade val="46275"/>
                    <a:invGamma/>
                  </a:srgbClr>
                </a:gs>
              </a:gsLst>
              <a:lin ang="5400000" scaled="1"/>
            </a:gradFill>
            <a:ln w="38100" cmpd="dbl">
              <a:solidFill>
                <a:srgbClr val="000086"/>
              </a:solidFill>
              <a:miter lim="800000"/>
              <a:headEnd/>
              <a:tailEnd/>
            </a:ln>
            <a:effectLst>
              <a:outerShdw dist="107763" dir="13500000" algn="ctr" rotWithShape="0">
                <a:schemeClr val="hlink"/>
              </a:outerShdw>
            </a:effectLst>
          </p:spPr>
          <p:txBody>
            <a:bodyPr>
              <a:spAutoFit/>
            </a:bodyPr>
            <a:lstStyle/>
            <a:p>
              <a:pPr algn="ctr">
                <a:spcBef>
                  <a:spcPct val="50000"/>
                </a:spcBef>
                <a:defRPr/>
              </a:pPr>
              <a:r>
                <a:rPr lang="es-ES" sz="1500" b="1">
                  <a:latin typeface="Arial Unicode MS" pitchFamily="34" charset="-128"/>
                  <a:cs typeface="Arial" charset="0"/>
                </a:rPr>
                <a:t>EMPLEADO</a:t>
              </a:r>
            </a:p>
          </p:txBody>
        </p:sp>
        <p:sp>
          <p:nvSpPr>
            <p:cNvPr id="16" name="AutoShape 12" descr="Papel seda azul"/>
            <p:cNvSpPr>
              <a:spLocks noChangeArrowheads="1"/>
            </p:cNvSpPr>
            <p:nvPr/>
          </p:nvSpPr>
          <p:spPr bwMode="auto">
            <a:xfrm>
              <a:off x="1042987" y="3730798"/>
              <a:ext cx="431800" cy="576263"/>
            </a:xfrm>
            <a:prstGeom prst="downArrow">
              <a:avLst>
                <a:gd name="adj1" fmla="val 50000"/>
                <a:gd name="adj2" fmla="val 33364"/>
              </a:avLst>
            </a:prstGeom>
            <a:blipFill dpi="0" rotWithShape="1">
              <a:blip r:embed="rId2" cstate="print"/>
              <a:srcRect/>
              <a:tile tx="0" ty="0" sx="100000" sy="100000" flip="none" algn="tl"/>
            </a:blipFill>
            <a:ln w="9525">
              <a:solidFill>
                <a:schemeClr val="tx1"/>
              </a:solidFill>
              <a:miter lim="800000"/>
              <a:headEnd/>
              <a:tailEnd/>
            </a:ln>
          </p:spPr>
          <p:txBody>
            <a:bodyPr wrap="none" anchor="ctr"/>
            <a:lstStyle/>
            <a:p>
              <a:endParaRPr lang="es-ES"/>
            </a:p>
          </p:txBody>
        </p:sp>
        <p:sp>
          <p:nvSpPr>
            <p:cNvPr id="17" name="AutoShape 13" descr="Papel seda azul"/>
            <p:cNvSpPr>
              <a:spLocks noChangeArrowheads="1"/>
            </p:cNvSpPr>
            <p:nvPr/>
          </p:nvSpPr>
          <p:spPr bwMode="auto">
            <a:xfrm>
              <a:off x="5364162" y="3730798"/>
              <a:ext cx="431800" cy="576263"/>
            </a:xfrm>
            <a:prstGeom prst="downArrow">
              <a:avLst>
                <a:gd name="adj1" fmla="val 50000"/>
                <a:gd name="adj2" fmla="val 33364"/>
              </a:avLst>
            </a:prstGeom>
            <a:blipFill dpi="0" rotWithShape="1">
              <a:blip r:embed="rId2" cstate="print"/>
              <a:srcRect/>
              <a:tile tx="0" ty="0" sx="100000" sy="100000" flip="none" algn="tl"/>
            </a:blipFill>
            <a:ln w="9525">
              <a:solidFill>
                <a:schemeClr val="tx1"/>
              </a:solidFill>
              <a:miter lim="800000"/>
              <a:headEnd/>
              <a:tailEnd/>
            </a:ln>
          </p:spPr>
          <p:txBody>
            <a:bodyPr wrap="none" anchor="ctr"/>
            <a:lstStyle/>
            <a:p>
              <a:endParaRPr lang="es-ES"/>
            </a:p>
          </p:txBody>
        </p:sp>
        <p:sp>
          <p:nvSpPr>
            <p:cNvPr id="18" name="AutoShape 14" descr="Papel seda azul"/>
            <p:cNvSpPr>
              <a:spLocks noChangeArrowheads="1"/>
            </p:cNvSpPr>
            <p:nvPr/>
          </p:nvSpPr>
          <p:spPr bwMode="auto">
            <a:xfrm>
              <a:off x="7523162" y="3730798"/>
              <a:ext cx="431800" cy="576263"/>
            </a:xfrm>
            <a:prstGeom prst="downArrow">
              <a:avLst>
                <a:gd name="adj1" fmla="val 50000"/>
                <a:gd name="adj2" fmla="val 33364"/>
              </a:avLst>
            </a:prstGeom>
            <a:blipFill dpi="0" rotWithShape="1">
              <a:blip r:embed="rId2" cstate="print"/>
              <a:srcRect/>
              <a:tile tx="0" ty="0" sx="100000" sy="100000" flip="none" algn="tl"/>
            </a:blipFill>
            <a:ln w="9525">
              <a:solidFill>
                <a:schemeClr val="tx1"/>
              </a:solidFill>
              <a:miter lim="800000"/>
              <a:headEnd/>
              <a:tailEnd/>
            </a:ln>
          </p:spPr>
          <p:txBody>
            <a:bodyPr wrap="none" anchor="ctr"/>
            <a:lstStyle/>
            <a:p>
              <a:endParaRPr lang="es-ES"/>
            </a:p>
          </p:txBody>
        </p:sp>
        <p:sp>
          <p:nvSpPr>
            <p:cNvPr id="19" name="AutoShape 15" descr="Papel seda azul"/>
            <p:cNvSpPr>
              <a:spLocks noChangeArrowheads="1"/>
            </p:cNvSpPr>
            <p:nvPr/>
          </p:nvSpPr>
          <p:spPr bwMode="auto">
            <a:xfrm>
              <a:off x="3203575" y="2722736"/>
              <a:ext cx="431800" cy="217487"/>
            </a:xfrm>
            <a:prstGeom prst="downArrow">
              <a:avLst>
                <a:gd name="adj1" fmla="val 50000"/>
                <a:gd name="adj2" fmla="val 25000"/>
              </a:avLst>
            </a:prstGeom>
            <a:blipFill dpi="0" rotWithShape="1">
              <a:blip r:embed="rId2" cstate="print"/>
              <a:srcRect/>
              <a:tile tx="0" ty="0" sx="100000" sy="100000" flip="none" algn="tl"/>
            </a:blipFill>
            <a:ln w="9525">
              <a:solidFill>
                <a:schemeClr val="tx1"/>
              </a:solidFill>
              <a:miter lim="800000"/>
              <a:headEnd/>
              <a:tailEnd/>
            </a:ln>
          </p:spPr>
          <p:txBody>
            <a:bodyPr wrap="none" anchor="ctr"/>
            <a:lstStyle/>
            <a:p>
              <a:endParaRPr lang="es-ES"/>
            </a:p>
          </p:txBody>
        </p:sp>
        <p:sp>
          <p:nvSpPr>
            <p:cNvPr id="20" name="AutoShape 16" descr="Papel seda azul"/>
            <p:cNvSpPr>
              <a:spLocks noChangeArrowheads="1"/>
            </p:cNvSpPr>
            <p:nvPr/>
          </p:nvSpPr>
          <p:spPr bwMode="auto">
            <a:xfrm>
              <a:off x="971550" y="2722736"/>
              <a:ext cx="431800" cy="217487"/>
            </a:xfrm>
            <a:prstGeom prst="downArrow">
              <a:avLst>
                <a:gd name="adj1" fmla="val 50000"/>
                <a:gd name="adj2" fmla="val 25000"/>
              </a:avLst>
            </a:prstGeom>
            <a:blipFill dpi="0" rotWithShape="1">
              <a:blip r:embed="rId2" cstate="print"/>
              <a:srcRect/>
              <a:tile tx="0" ty="0" sx="100000" sy="100000" flip="none" algn="tl"/>
            </a:blipFill>
            <a:ln w="9525">
              <a:solidFill>
                <a:schemeClr val="tx1"/>
              </a:solidFill>
              <a:miter lim="800000"/>
              <a:headEnd/>
              <a:tailEnd/>
            </a:ln>
          </p:spPr>
          <p:txBody>
            <a:bodyPr wrap="none" anchor="ctr"/>
            <a:lstStyle/>
            <a:p>
              <a:endParaRPr lang="es-ES"/>
            </a:p>
          </p:txBody>
        </p:sp>
        <p:sp>
          <p:nvSpPr>
            <p:cNvPr id="21" name="AutoShape 17" descr="Papel seda azul"/>
            <p:cNvSpPr>
              <a:spLocks noChangeArrowheads="1"/>
            </p:cNvSpPr>
            <p:nvPr/>
          </p:nvSpPr>
          <p:spPr bwMode="auto">
            <a:xfrm>
              <a:off x="5364162" y="2722736"/>
              <a:ext cx="431800" cy="217487"/>
            </a:xfrm>
            <a:prstGeom prst="downArrow">
              <a:avLst>
                <a:gd name="adj1" fmla="val 50000"/>
                <a:gd name="adj2" fmla="val 25000"/>
              </a:avLst>
            </a:prstGeom>
            <a:blipFill dpi="0" rotWithShape="1">
              <a:blip r:embed="rId2" cstate="print"/>
              <a:srcRect/>
              <a:tile tx="0" ty="0" sx="100000" sy="100000" flip="none" algn="tl"/>
            </a:blipFill>
            <a:ln w="9525">
              <a:solidFill>
                <a:schemeClr val="tx1"/>
              </a:solidFill>
              <a:miter lim="800000"/>
              <a:headEnd/>
              <a:tailEnd/>
            </a:ln>
          </p:spPr>
          <p:txBody>
            <a:bodyPr wrap="none" anchor="ctr"/>
            <a:lstStyle/>
            <a:p>
              <a:endParaRPr lang="es-ES"/>
            </a:p>
          </p:txBody>
        </p:sp>
        <p:sp>
          <p:nvSpPr>
            <p:cNvPr id="22" name="AutoShape 18" descr="Papel seda azul"/>
            <p:cNvSpPr>
              <a:spLocks noChangeArrowheads="1"/>
            </p:cNvSpPr>
            <p:nvPr/>
          </p:nvSpPr>
          <p:spPr bwMode="auto">
            <a:xfrm>
              <a:off x="7523162" y="2722736"/>
              <a:ext cx="431800" cy="217487"/>
            </a:xfrm>
            <a:prstGeom prst="downArrow">
              <a:avLst>
                <a:gd name="adj1" fmla="val 50000"/>
                <a:gd name="adj2" fmla="val 25000"/>
              </a:avLst>
            </a:prstGeom>
            <a:blipFill dpi="0" rotWithShape="1">
              <a:blip r:embed="rId2" cstate="print"/>
              <a:srcRect/>
              <a:tile tx="0" ty="0" sx="100000" sy="100000" flip="none" algn="tl"/>
            </a:blipFill>
            <a:ln w="9525">
              <a:solidFill>
                <a:schemeClr val="tx1"/>
              </a:solidFill>
              <a:miter lim="800000"/>
              <a:headEnd/>
              <a:tailEnd/>
            </a:ln>
          </p:spPr>
          <p:txBody>
            <a:bodyPr wrap="none" anchor="ctr"/>
            <a:lstStyle/>
            <a:p>
              <a:endParaRPr lang="es-ES"/>
            </a:p>
          </p:txBody>
        </p:sp>
        <p:sp>
          <p:nvSpPr>
            <p:cNvPr id="23" name="Rectangle 19" descr="Papel seda azul"/>
            <p:cNvSpPr>
              <a:spLocks noChangeArrowheads="1"/>
            </p:cNvSpPr>
            <p:nvPr/>
          </p:nvSpPr>
          <p:spPr bwMode="auto">
            <a:xfrm>
              <a:off x="1114425" y="2651298"/>
              <a:ext cx="6697662" cy="71438"/>
            </a:xfrm>
            <a:prstGeom prst="rect">
              <a:avLst/>
            </a:prstGeom>
            <a:blipFill dpi="0" rotWithShape="1">
              <a:blip r:embed="rId2" cstate="print"/>
              <a:srcRect/>
              <a:tile tx="0" ty="0" sx="100000" sy="100000" flip="none" algn="tl"/>
            </a:blipFill>
            <a:ln w="9525">
              <a:solidFill>
                <a:schemeClr val="tx1"/>
              </a:solidFill>
              <a:miter lim="800000"/>
              <a:headEnd/>
              <a:tailEnd/>
            </a:ln>
          </p:spPr>
          <p:txBody>
            <a:bodyPr wrap="none" anchor="ctr"/>
            <a:lstStyle/>
            <a:p>
              <a:endParaRPr lang="es-ES"/>
            </a:p>
          </p:txBody>
        </p:sp>
      </p:grpSp>
    </p:spTree>
    <p:extLst>
      <p:ext uri="{BB962C8B-B14F-4D97-AF65-F5344CB8AC3E}">
        <p14:creationId xmlns:p14="http://schemas.microsoft.com/office/powerpoint/2010/main" val="40025592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1242244" y="684287"/>
            <a:ext cx="8064896" cy="5693866"/>
          </a:xfrm>
          <a:prstGeom prst="rect">
            <a:avLst/>
          </a:prstGeom>
        </p:spPr>
        <p:txBody>
          <a:bodyPr wrap="square">
            <a:spAutoFit/>
          </a:bodyPr>
          <a:lstStyle/>
          <a:p>
            <a:pPr algn="just"/>
            <a:r>
              <a:rPr lang="es-CO" sz="2800" b="1" dirty="0" smtClean="0"/>
              <a:t>SISTEMA GENERAL DE RIESGOS LABORALES: </a:t>
            </a:r>
            <a:r>
              <a:rPr lang="es-CO" sz="2800" dirty="0" smtClean="0"/>
              <a:t>Es el conjunto de entidades públicas y privadas, normas y procedimientos, destinados a prevenir, proteger y atender a los trabajadores de los efectos de las enfermedades y los accidentes que puedan ocurrirles con ocasión o como consecuencia del trabajo que desarrollan.</a:t>
            </a:r>
          </a:p>
          <a:p>
            <a:pPr algn="just"/>
            <a:r>
              <a:rPr lang="es-CO" sz="2800" dirty="0" smtClean="0"/>
              <a:t> </a:t>
            </a:r>
          </a:p>
          <a:p>
            <a:pPr algn="just"/>
            <a:r>
              <a:rPr lang="es-CO" sz="2800" dirty="0" smtClean="0"/>
              <a:t>Las disposiciones vigentes de salud ocupacional relacionadas con la prevención de los accidentes de trabajo y enfermedades laborales y el mejoramiento de las condiciones de trabajo, hacen parte integrante del Sistema General de Riesgos Laborales.</a:t>
            </a:r>
            <a:endParaRPr lang="es-CO" sz="2800" dirty="0"/>
          </a:p>
        </p:txBody>
      </p:sp>
    </p:spTree>
    <p:extLst>
      <p:ext uri="{BB962C8B-B14F-4D97-AF65-F5344CB8AC3E}">
        <p14:creationId xmlns:p14="http://schemas.microsoft.com/office/powerpoint/2010/main" val="21889258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1376496" y="1290992"/>
            <a:ext cx="7920880" cy="4401205"/>
          </a:xfrm>
          <a:prstGeom prst="rect">
            <a:avLst/>
          </a:prstGeom>
        </p:spPr>
        <p:txBody>
          <a:bodyPr wrap="square">
            <a:spAutoFit/>
          </a:bodyPr>
          <a:lstStyle/>
          <a:p>
            <a:pPr algn="just"/>
            <a:r>
              <a:rPr lang="es-CO" sz="2800" b="1" dirty="0" smtClean="0"/>
              <a:t>SEGURIDAD Y SALUD EN EL TRABAJO :  </a:t>
            </a:r>
            <a:r>
              <a:rPr lang="es-CO" sz="2800" dirty="0" smtClean="0"/>
              <a:t>definida como aquella disciplina que trata de la prevención de las lesiones y enfermedades causadas por las condiciones de trabajo, y de la protección y promoción de la salud de los trabajadores. Tiene por objeto mejorar las condiciones y el medio ambiente de trabajo, así como la salud en el trabajo, que conlleva la promoción y el mantenimiento del bienestar físico, mental y social de los trabajadores en todas las ocupaciones.</a:t>
            </a:r>
            <a:endParaRPr lang="es-CO" sz="2800" dirty="0"/>
          </a:p>
        </p:txBody>
      </p:sp>
    </p:spTree>
    <p:extLst>
      <p:ext uri="{BB962C8B-B14F-4D97-AF65-F5344CB8AC3E}">
        <p14:creationId xmlns:p14="http://schemas.microsoft.com/office/powerpoint/2010/main" val="20297226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10 Grupo"/>
          <p:cNvGrpSpPr/>
          <p:nvPr/>
        </p:nvGrpSpPr>
        <p:grpSpPr>
          <a:xfrm>
            <a:off x="954212" y="1285848"/>
            <a:ext cx="8786812" cy="3929090"/>
            <a:chOff x="214313" y="2357430"/>
            <a:chExt cx="8786812" cy="3929090"/>
          </a:xfrm>
        </p:grpSpPr>
        <p:graphicFrame>
          <p:nvGraphicFramePr>
            <p:cNvPr id="12" name="11 Diagrama"/>
            <p:cNvGraphicFramePr/>
            <p:nvPr>
              <p:extLst>
                <p:ext uri="{D42A27DB-BD31-4B8C-83A1-F6EECF244321}">
                  <p14:modId xmlns:p14="http://schemas.microsoft.com/office/powerpoint/2010/main" val="2308251460"/>
                </p:ext>
              </p:extLst>
            </p:nvPr>
          </p:nvGraphicFramePr>
          <p:xfrm>
            <a:off x="1476396" y="2357430"/>
            <a:ext cx="6096000" cy="39290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3" name="10 Grupo"/>
            <p:cNvGrpSpPr>
              <a:grpSpLocks/>
            </p:cNvGrpSpPr>
            <p:nvPr/>
          </p:nvGrpSpPr>
          <p:grpSpPr bwMode="auto">
            <a:xfrm>
              <a:off x="214313" y="4357688"/>
              <a:ext cx="1357312" cy="857250"/>
              <a:chOff x="214282" y="4357694"/>
              <a:chExt cx="1357322" cy="857256"/>
            </a:xfrm>
          </p:grpSpPr>
          <p:sp>
            <p:nvSpPr>
              <p:cNvPr id="17" name="16 Rectángulo redondeado"/>
              <p:cNvSpPr/>
              <p:nvPr/>
            </p:nvSpPr>
            <p:spPr>
              <a:xfrm>
                <a:off x="214282" y="4357694"/>
                <a:ext cx="1000132" cy="857256"/>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ES"/>
                  <a:t>Hecho súbito</a:t>
                </a:r>
                <a:endParaRPr lang="es-CO"/>
              </a:p>
            </p:txBody>
          </p:sp>
          <p:sp>
            <p:nvSpPr>
              <p:cNvPr id="18" name="17 Triángulo isósceles"/>
              <p:cNvSpPr/>
              <p:nvPr/>
            </p:nvSpPr>
            <p:spPr>
              <a:xfrm rot="5400000">
                <a:off x="1217272" y="4679165"/>
                <a:ext cx="494350" cy="214314"/>
              </a:xfrm>
              <a:prstGeom prst="triangle">
                <a:avLst/>
              </a:prstGeom>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endParaRPr lang="es-CO"/>
              </a:p>
            </p:txBody>
          </p:sp>
        </p:grpSp>
        <p:grpSp>
          <p:nvGrpSpPr>
            <p:cNvPr id="14" name="11 Grupo"/>
            <p:cNvGrpSpPr>
              <a:grpSpLocks/>
            </p:cNvGrpSpPr>
            <p:nvPr/>
          </p:nvGrpSpPr>
          <p:grpSpPr bwMode="auto">
            <a:xfrm>
              <a:off x="7500938" y="4357688"/>
              <a:ext cx="1500187" cy="857250"/>
              <a:chOff x="7500958" y="4357694"/>
              <a:chExt cx="1500166" cy="857256"/>
            </a:xfrm>
          </p:grpSpPr>
          <p:sp>
            <p:nvSpPr>
              <p:cNvPr id="15" name="14 Rectángulo redondeado"/>
              <p:cNvSpPr/>
              <p:nvPr/>
            </p:nvSpPr>
            <p:spPr>
              <a:xfrm>
                <a:off x="7858148" y="4357694"/>
                <a:ext cx="1142976" cy="857256"/>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ES"/>
                  <a:t>Proceso lento</a:t>
                </a:r>
                <a:endParaRPr lang="es-CO"/>
              </a:p>
            </p:txBody>
          </p:sp>
          <p:sp>
            <p:nvSpPr>
              <p:cNvPr id="16" name="15 Triángulo isósceles"/>
              <p:cNvSpPr/>
              <p:nvPr/>
            </p:nvSpPr>
            <p:spPr>
              <a:xfrm rot="16200000">
                <a:off x="7360940" y="4679165"/>
                <a:ext cx="494350" cy="214314"/>
              </a:xfrm>
              <a:prstGeom prst="triangle">
                <a:avLst/>
              </a:prstGeom>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endParaRPr lang="es-CO"/>
              </a:p>
            </p:txBody>
          </p:sp>
        </p:grpSp>
      </p:grpSp>
    </p:spTree>
    <p:extLst>
      <p:ext uri="{BB962C8B-B14F-4D97-AF65-F5344CB8AC3E}">
        <p14:creationId xmlns:p14="http://schemas.microsoft.com/office/powerpoint/2010/main" val="17754786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2 Título"/>
          <p:cNvSpPr txBox="1">
            <a:spLocks/>
          </p:cNvSpPr>
          <p:nvPr/>
        </p:nvSpPr>
        <p:spPr>
          <a:xfrm>
            <a:off x="898321" y="260648"/>
            <a:ext cx="8229600" cy="857256"/>
          </a:xfrm>
          <a:prstGeom prst="rect">
            <a:avLst/>
          </a:prstGeom>
        </p:spPr>
        <p:txBody>
          <a:bodyPr rtlCol="0">
            <a:normAutofit/>
          </a:bodyPr>
          <a:lstStyle>
            <a:lvl1pPr algn="ctr" defTabSz="1043056" rtl="0" eaLnBrk="1" latinLnBrk="0" hangingPunct="1">
              <a:spcBef>
                <a:spcPct val="0"/>
              </a:spcBef>
              <a:buNone/>
              <a:defRPr sz="5000" kern="1200">
                <a:solidFill>
                  <a:schemeClr val="tx1"/>
                </a:solidFill>
                <a:latin typeface="+mj-lt"/>
                <a:ea typeface="+mj-ea"/>
                <a:cs typeface="+mj-cs"/>
              </a:defRPr>
            </a:lvl1pPr>
          </a:lstStyle>
          <a:p>
            <a:pPr>
              <a:defRPr/>
            </a:pPr>
            <a:r>
              <a:rPr lang="es-ES" dirty="0" smtClean="0"/>
              <a:t>Accidente de trabajo</a:t>
            </a:r>
            <a:endParaRPr lang="es-CO" dirty="0"/>
          </a:p>
        </p:txBody>
      </p:sp>
      <p:pic>
        <p:nvPicPr>
          <p:cNvPr id="19" name="Picture 2"/>
          <p:cNvPicPr>
            <a:picLocks noChangeAspect="1" noChangeArrowheads="1"/>
          </p:cNvPicPr>
          <p:nvPr/>
        </p:nvPicPr>
        <p:blipFill>
          <a:blip r:embed="rId2" cstate="print"/>
          <a:srcRect/>
          <a:stretch>
            <a:fillRect/>
          </a:stretch>
        </p:blipFill>
        <p:spPr bwMode="auto">
          <a:xfrm>
            <a:off x="3239088" y="2643182"/>
            <a:ext cx="3548067" cy="354806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0" name="19 Llamada ovalada"/>
          <p:cNvSpPr/>
          <p:nvPr/>
        </p:nvSpPr>
        <p:spPr>
          <a:xfrm>
            <a:off x="378148" y="3571876"/>
            <a:ext cx="3000396" cy="2714644"/>
          </a:xfrm>
          <a:prstGeom prst="wedgeEllipseCallout">
            <a:avLst>
              <a:gd name="adj1" fmla="val 66536"/>
              <a:gd name="adj2" fmla="val -11800"/>
            </a:avLst>
          </a:prstGeom>
          <a:solidFill>
            <a:srgbClr val="C1E571">
              <a:alpha val="69804"/>
            </a:srgbClr>
          </a:solidFill>
          <a:ln>
            <a:noFill/>
          </a:ln>
          <a:effectLst>
            <a:outerShdw blurRad="114300" dist="152400" dir="9120000" sx="99000" sy="99000" algn="ctr">
              <a:srgbClr val="000000">
                <a:alpha val="29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_tradnl" dirty="0">
                <a:solidFill>
                  <a:schemeClr val="tx1"/>
                </a:solidFill>
                <a:latin typeface="+mj-lt"/>
              </a:rPr>
              <a:t>El que se produce durante la ejecución  de órdenes del empleador o de una labor bajo su autoridad, aún fuera del lugar y horas de trabajo.</a:t>
            </a:r>
            <a:endParaRPr lang="es-CO" dirty="0">
              <a:solidFill>
                <a:schemeClr val="tx1"/>
              </a:solidFill>
              <a:latin typeface="+mj-lt"/>
            </a:endParaRPr>
          </a:p>
        </p:txBody>
      </p:sp>
      <p:sp>
        <p:nvSpPr>
          <p:cNvPr id="21" name="20 Llamada ovalada"/>
          <p:cNvSpPr/>
          <p:nvPr/>
        </p:nvSpPr>
        <p:spPr>
          <a:xfrm>
            <a:off x="6523908" y="1044327"/>
            <a:ext cx="3143272" cy="2714644"/>
          </a:xfrm>
          <a:prstGeom prst="wedgeEllipseCallout">
            <a:avLst>
              <a:gd name="adj1" fmla="val -51652"/>
              <a:gd name="adj2" fmla="val 41788"/>
            </a:avLst>
          </a:prstGeom>
          <a:solidFill>
            <a:srgbClr val="C1E571">
              <a:alpha val="69804"/>
            </a:srgbClr>
          </a:solidFill>
          <a:ln>
            <a:noFill/>
          </a:ln>
          <a:effectLst>
            <a:outerShdw blurRad="114300" dist="152400" dir="9120000" sx="99000" sy="99000" algn="ctr">
              <a:srgbClr val="000000">
                <a:alpha val="29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r>
              <a:rPr lang="es-ES_tradnl" dirty="0">
                <a:solidFill>
                  <a:schemeClr val="tx1"/>
                </a:solidFill>
                <a:latin typeface="+mj-lt"/>
              </a:rPr>
              <a:t>El  que  se produzca durante el traslado de los trabajadores, cuando el transporte  lo  suministre el  empleador.</a:t>
            </a:r>
          </a:p>
        </p:txBody>
      </p:sp>
      <p:grpSp>
        <p:nvGrpSpPr>
          <p:cNvPr id="22" name="9 Grupo"/>
          <p:cNvGrpSpPr>
            <a:grpSpLocks/>
          </p:cNvGrpSpPr>
          <p:nvPr/>
        </p:nvGrpSpPr>
        <p:grpSpPr bwMode="auto">
          <a:xfrm>
            <a:off x="7168163" y="5143500"/>
            <a:ext cx="1357313" cy="857250"/>
            <a:chOff x="6715140" y="5143512"/>
            <a:chExt cx="1357322" cy="857256"/>
          </a:xfrm>
        </p:grpSpPr>
        <p:sp>
          <p:nvSpPr>
            <p:cNvPr id="23" name="22 Rectángulo redondeado"/>
            <p:cNvSpPr/>
            <p:nvPr/>
          </p:nvSpPr>
          <p:spPr>
            <a:xfrm>
              <a:off x="7072330" y="5143512"/>
              <a:ext cx="1000132" cy="857256"/>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ES"/>
                <a:t>Hecho súbito</a:t>
              </a:r>
              <a:endParaRPr lang="es-CO"/>
            </a:p>
          </p:txBody>
        </p:sp>
        <p:sp>
          <p:nvSpPr>
            <p:cNvPr id="24" name="23 Triángulo isósceles"/>
            <p:cNvSpPr/>
            <p:nvPr/>
          </p:nvSpPr>
          <p:spPr>
            <a:xfrm rot="16200000">
              <a:off x="6575122" y="5464983"/>
              <a:ext cx="494350" cy="214314"/>
            </a:xfrm>
            <a:prstGeom prst="triangle">
              <a:avLst/>
            </a:prstGeom>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endParaRPr lang="es-CO"/>
            </a:p>
          </p:txBody>
        </p:sp>
      </p:grpSp>
    </p:spTree>
    <p:extLst>
      <p:ext uri="{BB962C8B-B14F-4D97-AF65-F5344CB8AC3E}">
        <p14:creationId xmlns:p14="http://schemas.microsoft.com/office/powerpoint/2010/main" val="9103221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2 Título"/>
          <p:cNvSpPr txBox="1">
            <a:spLocks/>
          </p:cNvSpPr>
          <p:nvPr/>
        </p:nvSpPr>
        <p:spPr>
          <a:xfrm>
            <a:off x="1170236" y="612279"/>
            <a:ext cx="8229600" cy="857256"/>
          </a:xfrm>
          <a:prstGeom prst="rect">
            <a:avLst/>
          </a:prstGeom>
        </p:spPr>
        <p:txBody>
          <a:bodyPr rtlCol="0">
            <a:normAutofit/>
          </a:bodyPr>
          <a:lstStyle>
            <a:lvl1pPr algn="ctr" defTabSz="1043056" rtl="0" eaLnBrk="1" latinLnBrk="0" hangingPunct="1">
              <a:spcBef>
                <a:spcPct val="0"/>
              </a:spcBef>
              <a:buNone/>
              <a:defRPr sz="5000" kern="1200">
                <a:solidFill>
                  <a:schemeClr val="tx1"/>
                </a:solidFill>
                <a:latin typeface="+mj-lt"/>
                <a:ea typeface="+mj-ea"/>
                <a:cs typeface="+mj-cs"/>
              </a:defRPr>
            </a:lvl1pPr>
          </a:lstStyle>
          <a:p>
            <a:pPr>
              <a:defRPr/>
            </a:pPr>
            <a:r>
              <a:rPr lang="es-ES" dirty="0" smtClean="0"/>
              <a:t>Enfermedad profesional</a:t>
            </a:r>
            <a:endParaRPr lang="es-CO" dirty="0"/>
          </a:p>
        </p:txBody>
      </p:sp>
      <p:pic>
        <p:nvPicPr>
          <p:cNvPr id="14" name="Picture 2"/>
          <p:cNvPicPr>
            <a:picLocks noChangeAspect="1" noChangeArrowheads="1"/>
          </p:cNvPicPr>
          <p:nvPr/>
        </p:nvPicPr>
        <p:blipFill>
          <a:blip r:embed="rId3" cstate="print"/>
          <a:srcRect/>
          <a:stretch>
            <a:fillRect/>
          </a:stretch>
        </p:blipFill>
        <p:spPr bwMode="auto">
          <a:xfrm>
            <a:off x="4787267" y="2052439"/>
            <a:ext cx="4447865" cy="359836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5" name="14 Llamada ovalada"/>
          <p:cNvSpPr/>
          <p:nvPr/>
        </p:nvSpPr>
        <p:spPr>
          <a:xfrm>
            <a:off x="1501119" y="2469161"/>
            <a:ext cx="3714776" cy="2940864"/>
          </a:xfrm>
          <a:prstGeom prst="wedgeEllipseCallout">
            <a:avLst>
              <a:gd name="adj1" fmla="val 62513"/>
              <a:gd name="adj2" fmla="val -1067"/>
            </a:avLst>
          </a:prstGeom>
          <a:solidFill>
            <a:srgbClr val="C1E571">
              <a:alpha val="69804"/>
            </a:srgbClr>
          </a:solidFill>
          <a:ln>
            <a:noFill/>
          </a:ln>
          <a:effectLst>
            <a:outerShdw blurRad="114300" dist="152400" dir="9120000" sx="99000" sy="99000" algn="ctr">
              <a:srgbClr val="000000">
                <a:alpha val="29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ct val="50000"/>
              </a:spcBef>
              <a:spcAft>
                <a:spcPts val="0"/>
              </a:spcAft>
              <a:defRPr/>
            </a:pPr>
            <a:r>
              <a:rPr lang="es-ES_tradnl" sz="2200" dirty="0">
                <a:solidFill>
                  <a:schemeClr val="tx1"/>
                </a:solidFill>
                <a:latin typeface="+mj-lt"/>
              </a:rPr>
              <a:t>Estado patológico que sobreviene como consecuencia de la clase de trabajo que se realiza o del medio donde se trabaja</a:t>
            </a:r>
          </a:p>
        </p:txBody>
      </p:sp>
    </p:spTree>
    <p:extLst>
      <p:ext uri="{BB962C8B-B14F-4D97-AF65-F5344CB8AC3E}">
        <p14:creationId xmlns:p14="http://schemas.microsoft.com/office/powerpoint/2010/main" val="2291626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5">
                                            <p:bg/>
                                          </p:spTgt>
                                        </p:tgtEl>
                                        <p:attrNameLst>
                                          <p:attrName>style.visibility</p:attrName>
                                        </p:attrNameLst>
                                      </p:cBhvr>
                                      <p:to>
                                        <p:strVal val="visible"/>
                                      </p:to>
                                    </p:set>
                                    <p:animEffect transition="in" filter="fade">
                                      <p:cBhvr>
                                        <p:cTn id="13" dur="500"/>
                                        <p:tgtEl>
                                          <p:spTgt spid="15">
                                            <p:bg/>
                                          </p:spTgt>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5">
                                            <p:txEl>
                                              <p:pRg st="0" end="0"/>
                                            </p:txEl>
                                          </p:spTgt>
                                        </p:tgtEl>
                                        <p:attrNameLst>
                                          <p:attrName>style.visibility</p:attrName>
                                        </p:attrNameLst>
                                      </p:cBhvr>
                                      <p:to>
                                        <p:strVal val="visible"/>
                                      </p:to>
                                    </p:set>
                                    <p:animEffect transition="in" filter="fade">
                                      <p:cBhvr>
                                        <p:cTn id="17"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allAtOnce" animBg="1"/>
    </p:bldLst>
  </p:timing>
</p:sld>
</file>

<file path=ppt/theme/theme1.xml><?xml version="1.0" encoding="utf-8"?>
<a:theme xmlns:a="http://schemas.openxmlformats.org/drawingml/2006/main" name="PLANTILLA-POWER-POI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PLANTILLA-POWER-POINT</Template>
  <TotalTime>299</TotalTime>
  <Words>1374</Words>
  <Application>Microsoft Office PowerPoint</Application>
  <PresentationFormat>Personalizado</PresentationFormat>
  <Paragraphs>212</Paragraphs>
  <Slides>30</Slides>
  <Notes>0</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30</vt:i4>
      </vt:variant>
    </vt:vector>
  </HeadingPairs>
  <TitlesOfParts>
    <vt:vector size="32" baseType="lpstr">
      <vt:lpstr>PLANTILLA-POWER-POINT</vt:lpstr>
      <vt:lpstr>Document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LUISA MARIA OSORIO ARANGO</dc:creator>
  <cp:lastModifiedBy>ANGELICA MARIA TORRES GUTIERREZ</cp:lastModifiedBy>
  <cp:revision>40</cp:revision>
  <dcterms:created xsi:type="dcterms:W3CDTF">2016-09-08T19:37:00Z</dcterms:created>
  <dcterms:modified xsi:type="dcterms:W3CDTF">2017-01-11T21:23:57Z</dcterms:modified>
</cp:coreProperties>
</file>