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9" r:id="rId3"/>
    <p:sldId id="274" r:id="rId4"/>
    <p:sldId id="285" r:id="rId5"/>
    <p:sldId id="287" r:id="rId6"/>
    <p:sldId id="288" r:id="rId7"/>
    <p:sldId id="286" r:id="rId8"/>
    <p:sldId id="290" r:id="rId9"/>
  </p:sldIdLst>
  <p:sldSz cx="10693400" cy="7561263"/>
  <p:notesSz cx="6858000" cy="9144000"/>
  <p:defaultTextStyle>
    <a:defPPr>
      <a:defRPr lang="es-CO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88" y="-100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031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6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6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6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11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92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38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754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72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4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96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0657-ED6A-4ECF-A1DE-55E2D6DAA175}" type="datetimeFigureOut">
              <a:rPr lang="es-CO" smtClean="0"/>
              <a:pPr/>
              <a:t>11/01/2017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3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972" y="180231"/>
            <a:ext cx="2635234" cy="104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882989" y="704405"/>
            <a:ext cx="8229600" cy="576897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0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528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3056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584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6112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640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8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6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24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es-MX" b="1" smtClean="0"/>
          </a:p>
          <a:p>
            <a:pPr>
              <a:buFontTx/>
              <a:buNone/>
            </a:pPr>
            <a:r>
              <a:rPr lang="es-MX" b="1" smtClean="0"/>
              <a:t>INDUCCIÓN PARA DOCENTES, DIRECTIVOS DOCENTES</a:t>
            </a:r>
          </a:p>
          <a:p>
            <a:pPr>
              <a:buFontTx/>
              <a:buNone/>
            </a:pPr>
            <a:r>
              <a:rPr lang="es-MX" b="1" smtClean="0"/>
              <a:t>AÑO 2017</a:t>
            </a:r>
          </a:p>
          <a:p>
            <a:pPr>
              <a:buFontTx/>
              <a:buNone/>
            </a:pPr>
            <a:endParaRPr lang="es-MX" b="1" smtClean="0"/>
          </a:p>
          <a:p>
            <a:pPr>
              <a:buFontTx/>
              <a:buNone/>
            </a:pPr>
            <a:r>
              <a:rPr lang="es-MX" b="1" smtClean="0"/>
              <a:t>DEPENDENCIA DE ESCALAFÓN DOCENTE</a:t>
            </a:r>
          </a:p>
          <a:p>
            <a:pPr>
              <a:buFontTx/>
              <a:buNone/>
            </a:pPr>
            <a:endParaRPr lang="es-MX" b="1" smtClean="0"/>
          </a:p>
          <a:p>
            <a:pPr>
              <a:buFontTx/>
              <a:buNone/>
            </a:pPr>
            <a:r>
              <a:rPr lang="es-MX" b="1" smtClean="0"/>
              <a:t>MONICA BELTRAN MONTOYA</a:t>
            </a:r>
          </a:p>
          <a:p>
            <a:pPr>
              <a:buFontTx/>
              <a:buNone/>
            </a:pPr>
            <a:r>
              <a:rPr lang="es-MX" sz="2400" b="1" smtClean="0"/>
              <a:t>PROFESIONAL UNIVERSITARIO</a:t>
            </a:r>
          </a:p>
          <a:p>
            <a:pPr>
              <a:buFontTx/>
              <a:buNone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93968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325764" y="1341305"/>
            <a:ext cx="8183880" cy="4187952"/>
          </a:xfrm>
        </p:spPr>
        <p:txBody>
          <a:bodyPr/>
          <a:lstStyle/>
          <a:p>
            <a:pPr algn="just">
              <a:buFontTx/>
              <a:buNone/>
            </a:pPr>
            <a:r>
              <a:rPr lang="es-ES" dirty="0" smtClean="0"/>
              <a:t>	La carrera docente es el régimen legal que ampara el ejercicio de la profesión docente en el sector estatal. </a:t>
            </a:r>
          </a:p>
          <a:p>
            <a:pPr>
              <a:buFontTx/>
              <a:buNone/>
            </a:pPr>
            <a:r>
              <a:rPr lang="es-ES" dirty="0" smtClean="0"/>
              <a:t>   </a:t>
            </a:r>
          </a:p>
          <a:p>
            <a:pPr>
              <a:buFontTx/>
              <a:buNone/>
            </a:pPr>
            <a:r>
              <a:rPr lang="es-ES" dirty="0" smtClean="0"/>
              <a:t>	Fundamento: Idoneidad , igualdad y mérito.</a:t>
            </a:r>
          </a:p>
        </p:txBody>
      </p:sp>
    </p:spTree>
    <p:extLst>
      <p:ext uri="{BB962C8B-B14F-4D97-AF65-F5344CB8AC3E}">
        <p14:creationId xmlns:p14="http://schemas.microsoft.com/office/powerpoint/2010/main" val="92037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1242244" y="1116335"/>
            <a:ext cx="8183880" cy="4187952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800" smtClean="0"/>
              <a:t>Escalafón Docente: sistema de clasificación de los docentes y directivos docentes estatales de acuerdo con su formación académica, desempeño y competencias, constituyendo los distintos grados y niveles que pueden ir alcanzando durante su vida laboral y que garantizan la permanencia en la carrera docente con base en la idoneidad</a:t>
            </a:r>
            <a:r>
              <a:rPr lang="es-ES" smtClean="0"/>
              <a:t>. 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83322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882204" y="285750"/>
            <a:ext cx="8229600" cy="7254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dirty="0" smtClean="0"/>
              <a:t>GRADOS Y NIVELES SALARIALES</a:t>
            </a:r>
            <a:endParaRPr lang="es-CO" sz="3600" dirty="0" smtClean="0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675574"/>
              </p:ext>
            </p:extLst>
          </p:nvPr>
        </p:nvGraphicFramePr>
        <p:xfrm>
          <a:off x="1098228" y="1011238"/>
          <a:ext cx="8229600" cy="47546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86610"/>
                <a:gridCol w="1442990"/>
              </a:tblGrid>
              <a:tr h="365736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GRADOS</a:t>
                      </a:r>
                      <a:endParaRPr lang="es-CO" sz="1800" dirty="0"/>
                    </a:p>
                  </a:txBody>
                  <a:tcPr marT="45717" marB="45717"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NIVELES</a:t>
                      </a:r>
                      <a:endParaRPr lang="es-CO" sz="1800" dirty="0"/>
                    </a:p>
                  </a:txBody>
                  <a:tcPr marT="45717" marB="45717">
                    <a:solidFill>
                      <a:srgbClr val="006600"/>
                    </a:solidFill>
                  </a:tcPr>
                </a:tc>
              </a:tr>
              <a:tr h="914339">
                <a:tc>
                  <a:txBody>
                    <a:bodyPr/>
                    <a:lstStyle/>
                    <a:p>
                      <a:pPr algn="just"/>
                      <a:r>
                        <a:rPr lang="es-CO" sz="1800" b="1" dirty="0" smtClean="0"/>
                        <a:t>1A.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Normalista superior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ó Tecnólogo en Educación.</a:t>
                      </a:r>
                      <a:r>
                        <a:rPr lang="es-CO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s-E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ombrado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mediante concurso. Superar satisfactoriamente la evaluación del período de prueba.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A, B, C y D.</a:t>
                      </a:r>
                      <a:endParaRPr lang="es-CO" sz="1800" dirty="0"/>
                    </a:p>
                  </a:txBody>
                  <a:tcPr marT="45717" marB="45717"/>
                </a:tc>
              </a:tr>
              <a:tr h="1462942">
                <a:tc>
                  <a:txBody>
                    <a:bodyPr/>
                    <a:lstStyle/>
                    <a:p>
                      <a:pPr algn="just"/>
                      <a:r>
                        <a:rPr lang="es-CO" sz="1800" b="1" dirty="0" smtClean="0"/>
                        <a:t>2A.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Licenciado en Educación.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P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rofesional con título diferente más programa de pedagogía o un título de especialización en educación.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ombrado mediante concurso.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Superar la evaluación del período de prueba o la evaluación de competencias en caso de ascenso.</a:t>
                      </a:r>
                      <a:endParaRPr lang="es-CO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A, B, C y D.</a:t>
                      </a:r>
                    </a:p>
                  </a:txBody>
                  <a:tcPr marT="45717" marB="45717"/>
                </a:tc>
              </a:tr>
              <a:tr h="2011546">
                <a:tc>
                  <a:txBody>
                    <a:bodyPr/>
                    <a:lstStyle/>
                    <a:p>
                      <a:pPr algn="just"/>
                      <a:r>
                        <a:rPr lang="es-CO" sz="1800" b="1" dirty="0" smtClean="0"/>
                        <a:t>3A</a:t>
                      </a:r>
                      <a:r>
                        <a:rPr lang="es-CO" sz="1800" dirty="0" smtClean="0"/>
                        <a:t>.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Licenciado en Educación o profesional. Título de maestría o doctorado en un área afín a la de su especialidad o desempeño, o en un área de formación que sea considerada fundamental dentro del proceso de enseñanza-aprendizaje de los estudiantes.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ombrado mediante concurso. Superar la evaluación del período de prueba o la evaluación de competencias en caso de ascenso.</a:t>
                      </a:r>
                      <a:endParaRPr lang="es-CO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A, B, C y D.</a:t>
                      </a:r>
                    </a:p>
                  </a:txBody>
                  <a:tcPr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47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954212" y="468263"/>
            <a:ext cx="8229600" cy="58261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dirty="0" smtClean="0"/>
              <a:t>ASCENSO Y REUBICACIÓN</a:t>
            </a:r>
            <a:endParaRPr lang="es-CO" sz="3600" dirty="0" smtClean="0"/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461734"/>
              </p:ext>
            </p:extLst>
          </p:nvPr>
        </p:nvGraphicFramePr>
        <p:xfrm>
          <a:off x="882204" y="1332359"/>
          <a:ext cx="8229600" cy="445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ESPECIFICACIONES: PRIMERA</a:t>
                      </a:r>
                      <a:r>
                        <a:rPr lang="es-ES" sz="2000" b="1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REUBICACION</a:t>
                      </a:r>
                      <a:r>
                        <a:rPr lang="es-ES" sz="20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SALARIAL</a:t>
                      </a:r>
                      <a:endParaRPr lang="es-CO" sz="20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>
                    <a:solidFill>
                      <a:srgbClr val="006600"/>
                    </a:solidFill>
                  </a:tcPr>
                </a:tc>
              </a:tr>
              <a:tr h="3931340">
                <a:tc>
                  <a:txBody>
                    <a:bodyPr/>
                    <a:lstStyle/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Estar nombrado en propiedad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Estar inscrito en el Escalafón.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Haber cumplido tres (3) años de servicio contados a partir de la fecha de posesión en Período de Prueba.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Calificación mínima del 60% en la Evaluación ordinaria de desempeño anual durante los dos (2) períodos consecutivos inmediatamente anteriores al proceso de inscripción en la Convocatoria de Evaluación de Competencias.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Haber superado la Evaluación de Competencias con un puntaje superior al 80%.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Formulario debidamente diligenciado.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Consignación al Banco Popular. Cuenta: 22019100145-2. A nombre de la Tesorería General del Departamento. Valor año 2016: cuatro mil novecientos pesos (</a:t>
                      </a:r>
                      <a:r>
                        <a:rPr lang="es-E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$4.900</a:t>
                      </a:r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  </a:t>
                      </a:r>
                      <a:endParaRPr lang="es-CO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82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008993" y="258873"/>
            <a:ext cx="8229600" cy="654050"/>
          </a:xfrm>
          <a:prstGeom prst="rect">
            <a:avLst/>
          </a:prstGeom>
        </p:spPr>
        <p:txBody>
          <a:bodyPr/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600" dirty="0" smtClean="0"/>
              <a:t>ASCENSO Y REUBICACIÓN</a:t>
            </a:r>
            <a:endParaRPr lang="es-CO" sz="3600" dirty="0" smtClean="0"/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690287"/>
              </p:ext>
            </p:extLst>
          </p:nvPr>
        </p:nvGraphicFramePr>
        <p:xfrm>
          <a:off x="1236082" y="941437"/>
          <a:ext cx="8064896" cy="4993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3412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ESPECIFICACIONES: PRIMER ASCENSO</a:t>
                      </a:r>
                      <a:endParaRPr lang="es-CO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>
                    <a:solidFill>
                      <a:srgbClr val="006600"/>
                    </a:solidFill>
                  </a:tcPr>
                </a:tc>
              </a:tr>
              <a:tr h="4627343"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Estar nombrado en propiedad.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Estar inscrito en el Escalafón.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Haber cumplido tres (3) años de servicio contados a partir de la fecha de posesión en Período de Prueba.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Calificación mínima del 60% en la Evaluación ordinaria de desempeño anual durante los dos (2) períodos consecutivos inmediatamente anteriores al proceso de inscripción en la Convocatoria de Evaluación de Competencias.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Haber superado la Evaluación de Competencias con un puntaje superior al 80%.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Título Académico exigido para cada uno de los grados: Grado 2: Licenciado o Profesional.</a:t>
                      </a:r>
                      <a:endParaRPr lang="es-CO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Grado 3A: Maestría o Doctorado en un área afín a la de su especialidad  o desempeño, o en un área de formación considerada fundamental dentro del proceso Enseñanza-Aprendizaje de los estudiantes.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Formulario debidamente diligenciado.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Consignación al Banco Popular. Cuenta: 22019100145-2. A nombre de la Tesorería General del Departamento. Valor año 2016: cuatro mil novecientos</a:t>
                      </a:r>
                      <a:r>
                        <a:rPr lang="es-E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pesos (</a:t>
                      </a: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$4.900</a:t>
                      </a:r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s-CO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55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 txBox="1">
            <a:spLocks/>
          </p:cNvSpPr>
          <p:nvPr/>
        </p:nvSpPr>
        <p:spPr>
          <a:xfrm>
            <a:off x="1098228" y="1764407"/>
            <a:ext cx="8183880" cy="4187952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  <a:defRPr/>
            </a:pPr>
            <a:r>
              <a:rPr lang="es-ES" sz="2800" dirty="0" smtClean="0"/>
              <a:t>Por las causales genéricas de retiro del servicio:</a:t>
            </a:r>
          </a:p>
          <a:p>
            <a:pPr marL="514350" indent="-514350">
              <a:buFont typeface="Arial" charset="0"/>
              <a:buChar char="•"/>
              <a:defRPr/>
            </a:pPr>
            <a:r>
              <a:rPr lang="es-ES" sz="2800" dirty="0" smtClean="0"/>
              <a:t>Renuncia regularmente aceptada.</a:t>
            </a:r>
          </a:p>
          <a:p>
            <a:pPr marL="514350" indent="-514350">
              <a:buFont typeface="Arial" charset="0"/>
              <a:buChar char="•"/>
              <a:defRPr/>
            </a:pPr>
            <a:r>
              <a:rPr lang="es-ES" sz="2800" dirty="0" smtClean="0"/>
              <a:t>Obtención de la jubilación o pensión de vejez, gracia o invalidez.</a:t>
            </a:r>
            <a:endParaRPr lang="es-CO" sz="2800" dirty="0" smtClean="0"/>
          </a:p>
          <a:p>
            <a:pPr marL="514350" indent="-514350">
              <a:buFont typeface="Arial" charset="0"/>
              <a:buChar char="•"/>
              <a:defRPr/>
            </a:pPr>
            <a:r>
              <a:rPr lang="es-ES" sz="2800" dirty="0" smtClean="0"/>
              <a:t>Muerte del educador.</a:t>
            </a:r>
          </a:p>
          <a:p>
            <a:pPr marL="514350" indent="-514350">
              <a:buFontTx/>
              <a:buNone/>
              <a:defRPr/>
            </a:pPr>
            <a:endParaRPr lang="es-CO" sz="2800" dirty="0" smtClean="0"/>
          </a:p>
          <a:p>
            <a:pPr>
              <a:buFontTx/>
              <a:buNone/>
              <a:defRPr/>
            </a:pPr>
            <a:r>
              <a:rPr lang="es-ES" sz="2800" dirty="0" smtClean="0"/>
              <a:t>2. Por evaluación de desempeño no satisfactoria (dos – consecutivas).</a:t>
            </a:r>
            <a:endParaRPr lang="es-CO" sz="2800" dirty="0" smtClean="0"/>
          </a:p>
          <a:p>
            <a:pPr>
              <a:defRPr/>
            </a:pPr>
            <a:endParaRPr lang="es-CO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314252" y="267995"/>
            <a:ext cx="8183880" cy="1051560"/>
          </a:xfrm>
          <a:prstGeom prst="rect">
            <a:avLst/>
          </a:prstGeom>
        </p:spPr>
        <p:txBody>
          <a:bodyPr/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>
                <a:solidFill>
                  <a:srgbClr val="009900"/>
                </a:solidFill>
              </a:rPr>
              <a:t>EXCLUSIÓN DEL ESCALAFÓN</a:t>
            </a:r>
            <a:endParaRPr lang="es-CO" dirty="0" smtClean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92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26220" y="1332359"/>
            <a:ext cx="864096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GRACIAS</a:t>
            </a:r>
          </a:p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POR SU</a:t>
            </a:r>
          </a:p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ATENCIÓN</a:t>
            </a:r>
          </a:p>
          <a:p>
            <a:pPr>
              <a:defRPr/>
            </a:pPr>
            <a:endParaRPr lang="es-ES_tradnl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65434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-POWER-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PLANTILLA-POWER-POINT</Template>
  <TotalTime>228</TotalTime>
  <Words>603</Words>
  <Application>Microsoft Office PowerPoint</Application>
  <PresentationFormat>Personalizado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PLANTILLA-POWER-POINT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MARIA OSORIO ARANGO</dc:creator>
  <cp:lastModifiedBy>ANGELICA MARIA TORRES GUTIERREZ</cp:lastModifiedBy>
  <cp:revision>32</cp:revision>
  <dcterms:created xsi:type="dcterms:W3CDTF">2016-09-08T19:37:00Z</dcterms:created>
  <dcterms:modified xsi:type="dcterms:W3CDTF">2017-01-11T21:38:37Z</dcterms:modified>
</cp:coreProperties>
</file>