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89" r:id="rId3"/>
    <p:sldId id="274" r:id="rId4"/>
    <p:sldId id="285" r:id="rId5"/>
    <p:sldId id="287" r:id="rId6"/>
    <p:sldId id="288" r:id="rId7"/>
    <p:sldId id="286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290" r:id="rId40"/>
  </p:sldIdLst>
  <p:sldSz cx="10693400" cy="7561263"/>
  <p:notesSz cx="6858000" cy="9144000"/>
  <p:defaultTextStyle>
    <a:defPPr>
      <a:defRPr lang="es-CO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88" y="-10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031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6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6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6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11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19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8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754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72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4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96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0657-ED6A-4ECF-A1DE-55E2D6DAA175}" type="datetimeFigureOut">
              <a:rPr lang="es-CO" smtClean="0"/>
              <a:pPr/>
              <a:t>12/01/2017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972" y="180231"/>
            <a:ext cx="2635234" cy="104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2 Marcador de contenido"/>
          <p:cNvSpPr txBox="1">
            <a:spLocks/>
          </p:cNvSpPr>
          <p:nvPr/>
        </p:nvSpPr>
        <p:spPr>
          <a:xfrm>
            <a:off x="1026220" y="1211684"/>
            <a:ext cx="8229600" cy="452596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0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21528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43056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64584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86112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07640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29168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0696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72224" indent="0" algn="ctr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altLang="es-CO" smtClean="0"/>
          </a:p>
          <a:p>
            <a:r>
              <a:rPr lang="es-CO" altLang="es-CO" sz="2800" smtClean="0">
                <a:latin typeface="Arial" charset="0"/>
                <a:cs typeface="Arial" charset="0"/>
              </a:rPr>
              <a:t>Gobernador de Antioquia</a:t>
            </a:r>
          </a:p>
          <a:p>
            <a:r>
              <a:rPr lang="es-CO" altLang="es-CO" sz="2800" smtClean="0">
                <a:latin typeface="Arial" charset="0"/>
                <a:cs typeface="Arial" charset="0"/>
              </a:rPr>
              <a:t>Doctor </a:t>
            </a:r>
            <a:r>
              <a:rPr lang="es-CO" altLang="es-CO" sz="2800" b="1" smtClean="0">
                <a:latin typeface="Arial" charset="0"/>
                <a:cs typeface="Arial" charset="0"/>
              </a:rPr>
              <a:t>LUIS PÉREZ GUTIÉRREZ</a:t>
            </a:r>
          </a:p>
          <a:p>
            <a:endParaRPr lang="es-CO" altLang="es-CO" sz="2800" smtClean="0">
              <a:latin typeface="Arial" charset="0"/>
              <a:cs typeface="Arial" charset="0"/>
            </a:endParaRPr>
          </a:p>
          <a:p>
            <a:r>
              <a:rPr lang="es-CO" altLang="es-CO" sz="2800" smtClean="0">
                <a:latin typeface="Arial" charset="0"/>
                <a:cs typeface="Arial" charset="0"/>
              </a:rPr>
              <a:t>Secretario de Educación</a:t>
            </a:r>
          </a:p>
          <a:p>
            <a:r>
              <a:rPr lang="es-CO" altLang="es-CO" sz="2800" smtClean="0">
                <a:latin typeface="Arial" charset="0"/>
                <a:cs typeface="Arial" charset="0"/>
              </a:rPr>
              <a:t>Doctor </a:t>
            </a:r>
            <a:r>
              <a:rPr lang="es-CO" altLang="es-CO" sz="2800" b="1" smtClean="0">
                <a:latin typeface="Arial" charset="0"/>
                <a:cs typeface="Arial" charset="0"/>
              </a:rPr>
              <a:t>NESTOR DAVID RESTREPO BONNETT</a:t>
            </a:r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1939688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044327"/>
            <a:ext cx="8229600" cy="45259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de Retiro por Vejez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Docente que cumple 65 años de edad sin contar con el tiempo de servicio necesario para gozar de la pensión de jubilación.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20% último sueldo devengado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2% por cada año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6420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260351"/>
            <a:ext cx="8229600" cy="4525963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de Invalidez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D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ocente que por cualquier causa no provocada intencionalmente, ni por culpa grave o violación injustificada y grave de los reglamentos de previsión, ha perdido un porcentaje no inferior al 75 % de su capacidad para continuar ocupándose en la labor que constituye su actividad habitual o profesional.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0815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188343"/>
            <a:ext cx="8229600" cy="4525963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Pérdida de capacidad laboral</a:t>
            </a:r>
            <a:endParaRPr lang="es-MX" altLang="es-CO" sz="3200" b="1" smtClean="0">
              <a:latin typeface="Tahoma" pitchFamily="34" charset="0"/>
              <a:cs typeface="Times New Roman" charset="0"/>
            </a:endParaRPr>
          </a:p>
          <a:p>
            <a:pPr algn="just">
              <a:defRPr/>
            </a:pPr>
            <a:endParaRPr lang="es-MX" altLang="es-CO" smtClean="0">
              <a:latin typeface="Tahoma" pitchFamily="34" charset="0"/>
              <a:cs typeface="Times New Roman" charset="0"/>
            </a:endParaRPr>
          </a:p>
          <a:p>
            <a:pPr algn="just">
              <a:defRPr/>
            </a:pPr>
            <a:r>
              <a:rPr lang="es-MX" altLang="es-CO" smtClean="0">
                <a:latin typeface="Tahoma" pitchFamily="34" charset="0"/>
                <a:cs typeface="Times New Roman" charset="0"/>
              </a:rPr>
              <a:t>Si es del 75 % la pensión equivale al 50% del ultimo salario. </a:t>
            </a:r>
          </a:p>
          <a:p>
            <a:pPr algn="just">
              <a:defRPr/>
            </a:pPr>
            <a:endParaRPr lang="es-MX" altLang="es-CO" smtClean="0">
              <a:latin typeface="Tahoma" pitchFamily="34" charset="0"/>
              <a:cs typeface="Times New Roman" charset="0"/>
            </a:endParaRPr>
          </a:p>
          <a:p>
            <a:pPr algn="just">
              <a:defRPr/>
            </a:pPr>
            <a:r>
              <a:rPr lang="es-MX" altLang="es-CO" smtClean="0">
                <a:latin typeface="Tahoma" pitchFamily="34" charset="0"/>
                <a:cs typeface="Times New Roman" charset="0"/>
              </a:rPr>
              <a:t>Si es Mayor del 75% y menor o igual 95% la pensión equivale al 75% del ultimo salario.</a:t>
            </a:r>
          </a:p>
          <a:p>
            <a:pPr algn="just">
              <a:defRPr/>
            </a:pPr>
            <a:endParaRPr lang="es-MX" altLang="es-CO" smtClean="0">
              <a:latin typeface="Tahoma" pitchFamily="34" charset="0"/>
              <a:cs typeface="Times New Roman" charset="0"/>
            </a:endParaRPr>
          </a:p>
          <a:p>
            <a:pPr algn="just">
              <a:defRPr/>
            </a:pPr>
            <a:r>
              <a:rPr lang="es-MX" altLang="es-CO" smtClean="0">
                <a:latin typeface="Tahoma" pitchFamily="34" charset="0"/>
                <a:cs typeface="Times New Roman" charset="0"/>
              </a:rPr>
              <a:t>Si es Mayor del 95% la pensión equivale al 100% del ultimo salario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136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242244" y="1260351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La </a:t>
            </a:r>
            <a:r>
              <a:rPr lang="es-MX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C</a:t>
            </a:r>
            <a:r>
              <a:rPr lang="es-ES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alificación de la </a:t>
            </a:r>
            <a:r>
              <a:rPr lang="es-MX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I</a:t>
            </a:r>
            <a:r>
              <a:rPr lang="es-ES" altLang="es-CO" sz="3600" b="1" smtClean="0">
                <a:solidFill>
                  <a:srgbClr val="009900"/>
                </a:solidFill>
                <a:latin typeface="Tahoma" pitchFamily="34" charset="0"/>
                <a:cs typeface="Times New Roman" charset="0"/>
              </a:rPr>
              <a:t>ncapacidad</a:t>
            </a:r>
            <a:endParaRPr lang="es-MX" altLang="es-CO" sz="3600" b="1" smtClean="0">
              <a:solidFill>
                <a:srgbClr val="009900"/>
              </a:solidFill>
              <a:latin typeface="Tahoma" pitchFamily="34" charset="0"/>
              <a:cs typeface="Times New Roman" charset="0"/>
            </a:endParaRP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Será efectuada por la entidad médica asistencial contratada en cada región por el Fondo Nacional de Prestaciones Sociales del Magisterio.</a:t>
            </a:r>
            <a:endParaRPr lang="es-ES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4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por Aportes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El D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ocente que acredite en cualquier tiempo veinte (20) años o más de cotizaciones o aportes continuos o discontinuos en el Instituto de Seguros Sociales (I. S.S.) y en una o varias entidades de previsión social del sector público</a:t>
            </a: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(Edad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55 años o más sí es mujer y 60 o más sí es hombre)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7854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por Cuotas Partes</a:t>
            </a:r>
          </a:p>
          <a:p>
            <a:pPr algn="just">
              <a:spcBef>
                <a:spcPct val="50000"/>
              </a:spcBef>
              <a:buFont typeface="Arial" charset="0"/>
              <a:buNone/>
            </a:pPr>
            <a:r>
              <a:rPr lang="es-MX" altLang="es-CO" smtClean="0">
                <a:latin typeface="Tahoma" pitchFamily="34" charset="0"/>
                <a:cs typeface="Times New Roman" pitchFamily="18" charset="0"/>
              </a:rPr>
              <a:t>. El D</a:t>
            </a:r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ocente que acredite en cualquier tiempo veinte (20) años o más de </a:t>
            </a:r>
            <a:r>
              <a:rPr lang="es-MX" altLang="es-CO" smtClean="0">
                <a:latin typeface="Tahoma" pitchFamily="34" charset="0"/>
                <a:cs typeface="Times New Roman" pitchFamily="18" charset="0"/>
              </a:rPr>
              <a:t>servicio </a:t>
            </a:r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continuos o discontinuos en varias entidades de previsión social del sector público</a:t>
            </a:r>
            <a:r>
              <a:rPr lang="es-MX" altLang="es-CO" smtClean="0">
                <a:latin typeface="Tahoma" pitchFamily="34" charset="0"/>
                <a:cs typeface="Times New Roman" pitchFamily="18" charset="0"/>
              </a:rPr>
              <a:t>.</a:t>
            </a:r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2140963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04813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Reliquidación de Pensión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El D</a:t>
            </a:r>
            <a:r>
              <a:rPr lang="es-ES" altLang="es-CO" dirty="0" err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ocente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pensionado en servicio activo </a:t>
            </a: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que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se retira definitivamente del servicio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2349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260351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charset="0"/>
              <a:buNone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Cesantías Definitivas</a:t>
            </a:r>
          </a:p>
          <a:p>
            <a:pPr marL="0" indent="0" algn="just">
              <a:spcBef>
                <a:spcPct val="50000"/>
              </a:spcBef>
              <a:buFont typeface="Arial" charset="0"/>
              <a:buNone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. Docentes Nacionales, saldo FNA + reporte de cada año desde 1990 a la fecha del retiro.</a:t>
            </a:r>
          </a:p>
          <a:p>
            <a:pPr marL="0" indent="0" algn="just">
              <a:spcBef>
                <a:spcPct val="50000"/>
              </a:spcBef>
              <a:buFont typeface="Arial" charset="0"/>
              <a:buNone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. Docentes Nacionalizados, último salario X días laborados  / 360.</a:t>
            </a:r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31084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26220" y="1044327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charset="0"/>
              <a:buNone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Cesantías Definitivas por Fallecimiento</a:t>
            </a:r>
          </a:p>
          <a:p>
            <a:pPr marL="0" indent="0" algn="just">
              <a:spcBef>
                <a:spcPct val="50000"/>
              </a:spcBef>
              <a:buFont typeface="Arial" charset="0"/>
              <a:buNone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.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Cuando fallece un docente pueden solicitar </a:t>
            </a:r>
            <a:r>
              <a:rPr lang="es-CO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los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siguientes </a:t>
            </a:r>
            <a:r>
              <a:rPr lang="es-ES" altLang="es-CO" dirty="0" err="1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beneficiari</a:t>
            </a: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os:</a:t>
            </a:r>
          </a:p>
          <a:p>
            <a:pPr marL="0" indent="0" algn="just">
              <a:spcBef>
                <a:spcPct val="50000"/>
              </a:spcBef>
              <a:buFont typeface="Arial" charset="0"/>
              <a:buNone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.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El cónyuge y los hijos (cualquier edad)</a:t>
            </a:r>
            <a:b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</a:b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Si no existen cónyuge ni hijos:</a:t>
            </a:r>
            <a:endParaRPr lang="es-MX" altLang="es-CO" dirty="0" smtClean="0">
              <a:solidFill>
                <a:srgbClr val="000000"/>
              </a:solidFill>
              <a:latin typeface="Tahoma" pitchFamily="34" charset="0"/>
              <a:cs typeface="Times New Roman" pitchFamily="18" charset="0"/>
            </a:endParaRP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r>
              <a:rPr lang="es-CO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.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 Los padres</a:t>
            </a:r>
          </a:p>
          <a:p>
            <a:pPr marL="0" indent="0">
              <a:spcBef>
                <a:spcPct val="50000"/>
              </a:spcBef>
              <a:buFont typeface="Arial" charset="0"/>
              <a:buNone/>
            </a:pPr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229650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188343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Los hermanos menores de 18 años que dependían económicamente del causante.</a:t>
            </a:r>
            <a:endParaRPr lang="es-CO" altLang="es-CO" smtClean="0">
              <a:latin typeface="Tahoma" pitchFamily="34" charset="0"/>
              <a:cs typeface="Times New Roman" pitchFamily="18" charset="0"/>
            </a:endParaRPr>
          </a:p>
          <a:p>
            <a:pPr algn="just"/>
            <a:endParaRPr lang="es-CO" altLang="es-CO" smtClean="0">
              <a:latin typeface="Tahoma" pitchFamily="34" charset="0"/>
              <a:cs typeface="Times New Roman" pitchFamily="18" charset="0"/>
            </a:endParaRPr>
          </a:p>
          <a:p>
            <a:pPr algn="just"/>
            <a:r>
              <a:rPr lang="es-CO" altLang="es-CO" smtClean="0">
                <a:latin typeface="Tahoma" pitchFamily="34" charset="0"/>
                <a:cs typeface="Times New Roman" pitchFamily="18" charset="0"/>
              </a:rPr>
              <a:t>Si l</a:t>
            </a:r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os hermanos </a:t>
            </a:r>
            <a:r>
              <a:rPr lang="es-CO" altLang="es-CO" smtClean="0">
                <a:latin typeface="Tahoma" pitchFamily="34" charset="0"/>
                <a:cs typeface="Times New Roman" pitchFamily="18" charset="0"/>
              </a:rPr>
              <a:t>son mayores deben establecer </a:t>
            </a:r>
            <a:r>
              <a:rPr lang="es-CO" altLang="es-CO" b="1" smtClean="0">
                <a:latin typeface="Tahoma" pitchFamily="34" charset="0"/>
                <a:cs typeface="Times New Roman" pitchFamily="18" charset="0"/>
              </a:rPr>
              <a:t>Sucesión.</a:t>
            </a:r>
            <a:endParaRPr lang="es-ES" altLang="es-CO" b="1" smtClean="0">
              <a:latin typeface="Tahoma" pitchFamily="34" charset="0"/>
              <a:cs typeface="Times New Roman" pitchFamily="18" charset="0"/>
            </a:endParaRPr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18910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242244" y="1188343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s-CO" altLang="es-CO" sz="2800" dirty="0" smtClean="0">
                <a:latin typeface="Arial" charset="0"/>
                <a:cs typeface="Arial" charset="0"/>
              </a:rPr>
              <a:t>Subsecretario Administrativo</a:t>
            </a:r>
          </a:p>
          <a:p>
            <a:pPr algn="ctr" eaLnBrk="1" hangingPunct="1">
              <a:buFont typeface="Arial" charset="0"/>
              <a:buNone/>
            </a:pPr>
            <a:r>
              <a:rPr lang="es-CO" altLang="es-CO" sz="2800" dirty="0" smtClean="0">
                <a:latin typeface="Arial" charset="0"/>
                <a:cs typeface="Arial" charset="0"/>
              </a:rPr>
              <a:t>Doctor </a:t>
            </a:r>
            <a:r>
              <a:rPr lang="es-CO" altLang="es-CO" sz="2800" b="1" dirty="0" smtClean="0">
                <a:latin typeface="Arial" charset="0"/>
                <a:cs typeface="Arial" charset="0"/>
              </a:rPr>
              <a:t>JUAN EUGENIO MAYA LEMMA</a:t>
            </a:r>
          </a:p>
          <a:p>
            <a:pPr algn="ctr" eaLnBrk="1" hangingPunct="1">
              <a:buFont typeface="Arial" charset="0"/>
              <a:buNone/>
            </a:pPr>
            <a:endParaRPr lang="es-CO" altLang="es-CO" sz="2800" b="1" dirty="0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s-CO" altLang="es-CO" sz="2800" dirty="0" smtClean="0">
                <a:latin typeface="Arial" charset="0"/>
                <a:cs typeface="Arial" charset="0"/>
              </a:rPr>
              <a:t>Seguridad Social y Prestaciones Económicas del Magisterio</a:t>
            </a:r>
          </a:p>
          <a:p>
            <a:pPr algn="ctr" eaLnBrk="1" hangingPunct="1">
              <a:buFont typeface="Arial" charset="0"/>
              <a:buNone/>
            </a:pPr>
            <a:r>
              <a:rPr lang="es-CO" altLang="es-CO" sz="2800" dirty="0" smtClean="0">
                <a:latin typeface="Arial" charset="0"/>
                <a:cs typeface="Arial" charset="0"/>
              </a:rPr>
              <a:t>Doctora </a:t>
            </a:r>
            <a:r>
              <a:rPr lang="es-CO" altLang="es-CO" sz="2800" b="1" dirty="0" smtClean="0">
                <a:latin typeface="Arial" charset="0"/>
                <a:cs typeface="Arial" charset="0"/>
              </a:rPr>
              <a:t>CECILIA SUAREZ GARCIA</a:t>
            </a:r>
          </a:p>
          <a:p>
            <a:pPr algn="ctr" eaLnBrk="1" hangingPunct="1"/>
            <a:endParaRPr lang="es-CO" altLang="es-CO" sz="2800" b="1" dirty="0" smtClean="0"/>
          </a:p>
          <a:p>
            <a:pPr algn="ctr" eaLnBrk="1" hangingPunct="1"/>
            <a:endParaRPr lang="es-CO" altLang="es-CO" sz="2800" b="1" dirty="0" smtClean="0"/>
          </a:p>
          <a:p>
            <a:pPr algn="ctr" eaLnBrk="1" hangingPunct="1"/>
            <a:endParaRPr lang="es-CO" altLang="es-CO" dirty="0" smtClean="0"/>
          </a:p>
          <a:p>
            <a:pPr algn="ctr" eaLnBrk="1" hangingPunct="1"/>
            <a:endParaRPr lang="es-CO" altLang="es-CO" dirty="0" smtClean="0"/>
          </a:p>
          <a:p>
            <a:pPr algn="ctr" eaLnBrk="1" hangingPunct="1"/>
            <a:endParaRPr lang="es-CO" altLang="es-CO" dirty="0" smtClean="0"/>
          </a:p>
          <a:p>
            <a:pPr algn="ctr" eaLnBrk="1" hangingPunct="1"/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920375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26220" y="1188343"/>
            <a:ext cx="8229600" cy="4525963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Cesantías Parciales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S</a:t>
            </a:r>
            <a:r>
              <a:rPr lang="es-ES" altLang="es-CO" dirty="0" err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on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reconocidas para solucionar la necesidad básica de vivienda de los educadores y de su núcleo familiar, </a:t>
            </a:r>
            <a:r>
              <a:rPr lang="es-ES" altLang="es-CO" dirty="0" err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asi</a:t>
            </a: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: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</a:t>
            </a:r>
            <a:endParaRPr lang="es-MX" altLang="es-CO" dirty="0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 marL="0" indent="0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a . Adquisición de vivienda o compra de lote.</a:t>
            </a:r>
            <a:b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</a:b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b . Liberación de gravamen hipotecario.</a:t>
            </a:r>
            <a:b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</a:b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C . Reparación o ampliación</a:t>
            </a:r>
            <a:r>
              <a:rPr lang="es-CO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/>
            </a:r>
            <a:b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</a:b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 . Construcción sobre lote.</a:t>
            </a:r>
          </a:p>
          <a:p>
            <a:pPr marL="0" indent="0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Y para </a:t>
            </a:r>
            <a:r>
              <a:rPr lang="es-CO" altLang="es-CO" dirty="0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Estudio.</a:t>
            </a:r>
            <a:endParaRPr lang="es-ES" altLang="es-CO" dirty="0" smtClean="0">
              <a:solidFill>
                <a:srgbClr val="000000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10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11490" y="1116335"/>
            <a:ext cx="8229600" cy="4525963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Intereses a las Cesantías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Para los docentes que se vinculen a partir del 1 de enero de 1990, y para los docentes Nacionales vinculados con anterioridad a dicha fecha , pero con respecto a las cesantías generadas a partir del 1 de enero de 1990</a:t>
            </a:r>
            <a:r>
              <a:rPr lang="es-MX" altLang="es-CO" smtClean="0">
                <a:latin typeface="Tahoma" pitchFamily="34" charset="0"/>
                <a:cs typeface="Times New Roman" pitchFamily="18" charset="0"/>
              </a:rPr>
              <a:t> y para los Deptales Recursos Propios vinculados a partir del 1 de enero de 1997.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altLang="es-CO" smtClean="0">
                <a:latin typeface="Tahoma" pitchFamily="34" charset="0"/>
                <a:cs typeface="Times New Roman" pitchFamily="18" charset="0"/>
              </a:rPr>
              <a:t>Interés anual sobre el saldo de estas cesantías existentes al 31 de diciembre de cada año </a:t>
            </a:r>
            <a:r>
              <a:rPr lang="es-MX" altLang="es-CO" smtClean="0">
                <a:latin typeface="Tahoma" pitchFamily="34" charset="0"/>
                <a:cs typeface="Times New Roman" pitchFamily="18" charset="0"/>
              </a:rPr>
              <a:t>(DTF).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532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116335"/>
            <a:ext cx="8229600" cy="4525963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Accidente de Trabajo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Se entiende por Accidente de Trabajo todo suceso imprevisto y repentino que sobrevenga por causa o en ocasión del trabajo y produzca al docente una lesión orgánica o perturbación funcional permanente o pasajera, siempre que no halla sido provocado deliberadamente o por culpa grave de la víctima, calificado por autoridad competente. </a:t>
            </a:r>
            <a:endParaRPr lang="es-MX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5580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828303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altLang="es-CO" dirty="0" smtClean="0">
                <a:latin typeface="Tahoma" pitchFamily="34" charset="0"/>
                <a:cs typeface="Times New Roman" pitchFamily="18" charset="0"/>
              </a:rPr>
              <a:t>La indemnización se realizara proporcional al daño sufrido, liquidada con base en el ultimo salario, </a:t>
            </a:r>
            <a:r>
              <a:rPr lang="es-CO" altLang="es-CO" b="1" dirty="0" smtClean="0">
                <a:latin typeface="Tahoma" pitchFamily="34" charset="0"/>
                <a:cs typeface="Times New Roman" pitchFamily="18" charset="0"/>
              </a:rPr>
              <a:t>no será inferior a un mes ni superior a 23 meses.</a:t>
            </a:r>
          </a:p>
          <a:p>
            <a:pPr algn="just"/>
            <a:endParaRPr lang="es-CO" altLang="es-CO" dirty="0" smtClean="0">
              <a:latin typeface="Tahoma" pitchFamily="34" charset="0"/>
              <a:cs typeface="Times New Roman" pitchFamily="18" charset="0"/>
            </a:endParaRPr>
          </a:p>
          <a:p>
            <a:pPr algn="just"/>
            <a:r>
              <a:rPr lang="es-CO" altLang="es-CO" dirty="0" smtClean="0">
                <a:latin typeface="Tahoma" pitchFamily="34" charset="0"/>
                <a:cs typeface="Times New Roman" pitchFamily="18" charset="0"/>
              </a:rPr>
              <a:t>Esta se establecerá de acuerdo a la tabla de evaluación establecida en el </a:t>
            </a:r>
            <a:r>
              <a:rPr lang="es-CO" altLang="es-CO" b="1" dirty="0" smtClean="0">
                <a:latin typeface="Tahoma" pitchFamily="34" charset="0"/>
                <a:cs typeface="Times New Roman" pitchFamily="18" charset="0"/>
              </a:rPr>
              <a:t>art. 209 del Código Sustantivo del Trabajo.</a:t>
            </a:r>
            <a:endParaRPr lang="es-ES" altLang="es-CO" b="1" dirty="0" smtClean="0">
              <a:latin typeface="Tahoma" pitchFamily="34" charset="0"/>
              <a:cs typeface="Times New Roman" pitchFamily="18" charset="0"/>
            </a:endParaRPr>
          </a:p>
          <a:p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380205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273098"/>
            <a:ext cx="8229600" cy="45259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Auxilio Funerario por fallecimiento de pensionado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Se </a:t>
            </a: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p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agará los gastos funerarios ocasionados, en una cuantía que no será inferior a 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cinco (5) veces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el salario mínimo legal mensual vigente, ni superior a 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diez (10) veces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del referido salario.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6844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Seguro por Muerte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En caso de fallecimiento de un docente oficial en servicio activo, sus beneficiarios tienen derecho a percibir el equivalente a 12 mensualidades del último salario mensual devengado</a:t>
            </a: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, s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i se produce como consecuencia de un accidente de trabajo o enfermedad profesional, el valor del seguro será equivalente a 24 mensualidades del último salario mensual devengado por el fallecido</a:t>
            </a: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</a:t>
            </a:r>
            <a:endParaRPr lang="es-ES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4719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188343"/>
            <a:ext cx="8229600" cy="4525963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Sustituciones y Pensiones Post Morten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Fallecido un docente pensionado o con derecho a pensión de jubilación, invalidez o vejez, les asiste el derecho de sustitución pensional a las siguientes personas:</a:t>
            </a:r>
            <a:endParaRPr lang="es-MX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1.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Cónyuge superviviente o compañero (a) permanente. </a:t>
            </a:r>
            <a:endParaRPr lang="es-ES" altLang="es-CO" smtClean="0">
              <a:solidFill>
                <a:srgbClr val="000000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2.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Los hijos menores </a:t>
            </a:r>
            <a:endParaRPr lang="es-ES" altLang="es-CO" smtClean="0">
              <a:solidFill>
                <a:srgbClr val="000000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0760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 rtlCol="0">
            <a:normAutofit fontScale="925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3.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Los hijos mayores incapacitados para trabajar por razón de invalidez o por estar adelantando estudios, que dependían económicamente del causante.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</a:t>
            </a:r>
            <a:endParaRPr lang="es-ES" altLang="es-CO" b="1" smtClean="0">
              <a:solidFill>
                <a:srgbClr val="000000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4.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Si no existiera ninguno de los anteriores, los padres o hermanos inválidos que dependían económicamente del pensionado fallecido.</a:t>
            </a:r>
            <a:r>
              <a:rPr lang="es-ES" altLang="es-CO" b="1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endParaRPr lang="es-ES" altLang="es-CO" b="1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71150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16335"/>
            <a:ext cx="8229600" cy="4525963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Post Morten 20 años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Al fallecimiento de un educador con 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20 años de servicio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al Estado, continuos o discontinuos, y sin cumplir la edad para la Pensión de Jubilación, su cónyuge o compañera permanente y sus hijos menores o inválidos, los hijos mayores si demuestran escolaridad y dependencia económica, tendrán derecho a la sustitución pensional. </a:t>
            </a:r>
            <a:endParaRPr lang="es-MX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 algn="just"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52059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Post Morten 18 años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En caso de muerte de un docente que no haya cumplido la edad para la pensión, pero que hubiera trabajado como docente en 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planteles oficiales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, por lo menos 18 años, continuos o discontinuos, sólo el cónyuge y sus hijos menores tendrán derecho a que se les reconozca el pago de una Pensión Post - Mortem </a:t>
            </a:r>
            <a:r>
              <a:rPr lang="es-ES" altLang="es-CO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durante 5 años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El hijo menor pierde el derecho cuando llegue a la mayoría de edad.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3256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242244" y="1188343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altLang="es-CO" sz="2800" b="1" dirty="0" smtClean="0">
                <a:latin typeface="Arial" charset="0"/>
                <a:cs typeface="Arial" charset="0"/>
              </a:rPr>
              <a:t>NORMAS PARA RECORDAR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Ley 91 del 29 de diciembre de 1989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Decreto 1775 del 3 de agosto de 1990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Ley 60 del 12 de agosto de 1993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Decreto 196 del 25 de enero de 1995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Ley 344 del 27 de diciembre de 1996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Ley 715 del 21 de diciembre de 2001</a:t>
            </a:r>
          </a:p>
          <a:p>
            <a:r>
              <a:rPr lang="es-ES" altLang="es-CO" sz="2800" dirty="0" smtClean="0">
                <a:latin typeface="Arial" charset="0"/>
                <a:cs typeface="Arial" charset="0"/>
              </a:rPr>
              <a:t>Ley 812 del 26 del junio de 2003</a:t>
            </a:r>
          </a:p>
          <a:p>
            <a:pPr algn="ctr"/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38332230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242244" y="1071501"/>
            <a:ext cx="8229600" cy="4525963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altLang="es-CO" b="1" smtClean="0">
              <a:solidFill>
                <a:srgbClr val="009900"/>
              </a:solidFill>
              <a:latin typeface="Tahoma" pitchFamily="34" charset="0"/>
            </a:endParaRPr>
          </a:p>
          <a:p>
            <a:endParaRPr lang="es-CO" altLang="es-CO" b="1" smtClean="0">
              <a:solidFill>
                <a:srgbClr val="009900"/>
              </a:solidFill>
              <a:latin typeface="Tahoma" pitchFamily="34" charset="0"/>
            </a:endParaRPr>
          </a:p>
          <a:p>
            <a:pPr algn="ctr">
              <a:buFont typeface="Arial" charset="0"/>
              <a:buNone/>
            </a:pPr>
            <a:r>
              <a:rPr lang="es-CO" altLang="es-CO" b="1" smtClean="0">
                <a:solidFill>
                  <a:srgbClr val="009900"/>
                </a:solidFill>
                <a:latin typeface="Tahoma" pitchFamily="34" charset="0"/>
              </a:rPr>
              <a:t>Prestaciones de Ley 812 de 2003 (Ley 100 de 1993, Ley 797 de 2003)</a:t>
            </a:r>
          </a:p>
          <a:p>
            <a:pPr algn="ctr"/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3603077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260351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de Vejez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Los docentes que se vinculen a partir de la entrada en vigencia de la presente ley, ser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á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afiliados al F</a:t>
            </a:r>
            <a:r>
              <a:rPr lang="es-CO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NPSM 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y tendr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á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los derechos pensionales del r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é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gimen pensional de prima media establecido en las Leyes 100 de 1993 y 797 de 2003, con los requisitos previstos en 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é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l, con excepci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de la edad de pensi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de vejez que ser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á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 de 57 a</a:t>
            </a:r>
            <a:r>
              <a:rPr lang="es-ES" altLang="es-CO" sz="2800" b="1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ñ</a:t>
            </a:r>
            <a:r>
              <a:rPr lang="es-ES" altLang="es-CO" sz="2800" b="1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os para hombres y mujeres.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39328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26451" y="1260351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de Invalidez – Por Riesgo Común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Se considera inválida la persona que por cualquier causa de origen no profesional, no provocada intencionalmente, hubiere perdido el 50% o más de su capacidad laboral.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1794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107285"/>
            <a:ext cx="8352928" cy="4525963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Font typeface="Arial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Pensión de Sobreviviente</a:t>
            </a:r>
          </a:p>
          <a:p>
            <a:pPr algn="just">
              <a:spcBef>
                <a:spcPct val="50000"/>
              </a:spcBef>
              <a:defRPr/>
            </a:pPr>
            <a:r>
              <a:rPr lang="es-ES" altLang="es-CO" smtClean="0">
                <a:latin typeface="Tahoma" pitchFamily="34" charset="0"/>
                <a:cs typeface="Times New Roman" charset="0"/>
              </a:rPr>
              <a:t>Los miembros del grupo familiar del pensionado por vejez o invalidez por riesgo común que fallezca y Los miembros del grupo familiar del afiliado al sistema que fallezca, siempre y cuando éste hubiere cotizado </a:t>
            </a:r>
            <a:r>
              <a:rPr lang="es-ES" altLang="es-CO" b="1" u="sng" smtClean="0">
                <a:latin typeface="Tahoma" pitchFamily="34" charset="0"/>
                <a:cs typeface="Times New Roman" charset="0"/>
              </a:rPr>
              <a:t>cincuenta semanas dentro de los tres últimos años inmediatamente anteriores al fallecimiento.</a:t>
            </a:r>
            <a:r>
              <a:rPr lang="es-ES" altLang="es-CO" smtClean="0">
                <a:latin typeface="Tahoma" pitchFamily="34" charset="0"/>
                <a:cs typeface="Times New Roman" charset="0"/>
              </a:rPr>
              <a:t>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89438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242244" y="1188343"/>
            <a:ext cx="8229600" cy="45259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Indemnización Sustitutiva (Vejez, Invalidez y Sobreviviente)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El retiro del servicio habiendo cumplido con la edad, sin el número mínimo de semanas de cotización exigido para tener derecho a la pensión de vejez y declare su imposibilidad de seguir cotizando. </a:t>
            </a: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629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260350"/>
            <a:ext cx="8229600" cy="452596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 inv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lido por riesgo com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 sin contar con el n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mero de semanas cotizadas exigidas para tener derecho a la pensi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 de invalidez. </a:t>
            </a:r>
            <a:endParaRPr lang="es-MX" altLang="es-CO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Fallecer sin haber cumplido con los requisitos necesarios para que su grupo familiar adquiera el derecho a la pensi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cs typeface="Times New Roman" charset="0"/>
              </a:rPr>
              <a:t>n de sobrevivientes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s-MX" altLang="es-CO" smtClean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04177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242244" y="1188343"/>
            <a:ext cx="8229600" cy="4525963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Auxilio Funerario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persona que compruebe haber sufragado los gastos de entierro de un afiliado o pensionado, tendr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es-ES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derecho a percibir un auxilio funerario.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sin que este auxilio pueda ser inferior a cinco (5) salarios mínimos legales mensuales vigentes, ni superior a diez (10) veces dicho salario</a:t>
            </a:r>
            <a:endParaRPr lang="es-ES" altLang="es-CO" smtClean="0">
              <a:solidFill>
                <a:srgbClr val="000000"/>
              </a:solidFill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12568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170236" y="1188343"/>
            <a:ext cx="8229600" cy="4525963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LIQUIDACIÓN PENSION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Decreto 3752 de del 22 de Diciembre de 2003, </a:t>
            </a:r>
            <a:r>
              <a:rPr lang="es-CO" altLang="es-CO" sz="280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articulo 3 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Ingreso Base de Cotizaci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y liquidaci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de prestaciones sociales. La base de liquidaci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de las prestaciones sociales que se causen con posterioridad a la expedici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de la Ley 812 de 2003, a cuyo pago se encuentre obligado el Fondo Nacional de Prestaciones Sociales del Magisterio no podr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á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 ser diferente de la base de la cotizaci</a:t>
            </a:r>
            <a:r>
              <a:rPr lang="es-ES" altLang="es-CO" sz="280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ó</a:t>
            </a:r>
            <a:r>
              <a:rPr lang="es-ES" altLang="es-CO" sz="280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n sobre la cual realiza aportes el docente.</a:t>
            </a:r>
            <a:endParaRPr lang="es-ES" altLang="es-CO" sz="2800" smtClean="0">
              <a:solidFill>
                <a:srgbClr val="000000"/>
              </a:solidFill>
              <a:latin typeface="Arial Unicode MS" pitchFamily="34" charset="-128"/>
              <a:cs typeface="Times New Roman" charset="0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513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098228" y="1259461"/>
            <a:ext cx="8229600" cy="4525963"/>
          </a:xfrm>
          <a:prstGeom prst="rect">
            <a:avLst/>
          </a:prstGeom>
        </p:spPr>
        <p:txBody>
          <a:bodyPr rtlCol="0">
            <a:normAutofit fontScale="925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b="1" smtClean="0">
                <a:solidFill>
                  <a:srgbClr val="009900"/>
                </a:solidFill>
                <a:latin typeface="Tahoma" pitchFamily="34" charset="0"/>
              </a:rPr>
              <a:t>LIQUIDACIÓN PENSION</a:t>
            </a:r>
          </a:p>
          <a:p>
            <a:pPr marL="0" indent="0"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b="1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Ley 1151 del 24 de Julio de 2007</a:t>
            </a:r>
            <a:r>
              <a:rPr lang="es-CO" altLang="es-CO" sz="240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articulo</a:t>
            </a:r>
            <a:r>
              <a:rPr lang="es-ES" altLang="es-CO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Art</a:t>
            </a:r>
            <a:r>
              <a:rPr lang="es-ES" altLang="es-CO" sz="24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culo 160. Vigencia y derogatorias. La presente ley rige a partir de su publicaci</a:t>
            </a:r>
            <a:r>
              <a:rPr lang="es-ES" altLang="es-CO" sz="24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ó</a:t>
            </a:r>
            <a:r>
              <a:rPr lang="es-ES" altLang="es-CO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n y deroga todas las disposiciones que le sean contrarias, 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en especial el inciso segundo del art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culo 63 de la Ley 788 de 2002, as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 como las dem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á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s disposiciones vigentes sobre el monto de la contribuci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ó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n cafetera a que se refiere la misma ley, el par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á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grafo del art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culo 4° de la Ley 785 de 2002, el numeral 5 del art</a:t>
            </a:r>
            <a:r>
              <a:rPr lang="es-ES" altLang="es-CO" sz="18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culo 2° de la Ley 549 de 1999,</a:t>
            </a:r>
            <a:r>
              <a:rPr lang="es-ES" altLang="es-CO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 el art</a:t>
            </a:r>
            <a:r>
              <a:rPr lang="es-ES" altLang="es-CO" sz="24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culo 3° del Decreto 3752 de 2003 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y el art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culo 79 de la Ley 1110 de 2006 y el inciso 3° del art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culo 78 de la Ley 1111 de 2006. Contin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ú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an vigentes los art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culos 13, 14, 20, 21, 38 reemplazando la expresi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ó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 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“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el CNSSS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”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 por 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“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la Comisi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ó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 de Regulaci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ó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n en Salud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”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, 43, 51, 59, 61, el par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á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grafo del art</a:t>
            </a:r>
            <a:r>
              <a:rPr lang="es-ES" altLang="es-CO" sz="1600" smtClean="0">
                <a:solidFill>
                  <a:srgbClr val="000000"/>
                </a:solidFill>
                <a:latin typeface="Tahoma" pitchFamily="34" charset="0"/>
                <a:cs typeface="Arial" charset="0"/>
              </a:rPr>
              <a:t>í</a:t>
            </a:r>
            <a:r>
              <a:rPr lang="es-ES" altLang="es-CO" sz="1600" smtClean="0">
                <a:solidFill>
                  <a:srgbClr val="000000"/>
                </a:solidFill>
                <a:latin typeface="Arial" charset="0"/>
                <a:cs typeface="Arial" charset="0"/>
              </a:rPr>
              <a:t>culo 63, 64, 65 para el servicio de gas natural 69, 71, 75, 81, 82, 86, 92, 99, 103, 110, 121 y 131, de la Ley 812 de 2003.</a:t>
            </a:r>
            <a:endParaRPr lang="es-ES" altLang="es-CO" sz="1600" smtClean="0">
              <a:solidFill>
                <a:srgbClr val="000000"/>
              </a:solidFill>
              <a:latin typeface="Arial Unicode MS" pitchFamily="34" charset="-128"/>
              <a:cs typeface="Times New Roman" charset="0"/>
            </a:endParaRPr>
          </a:p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703074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26220" y="1332359"/>
            <a:ext cx="864096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GRACIAS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POR SU</a:t>
            </a:r>
          </a:p>
          <a:p>
            <a:pPr algn="ctr">
              <a:defRPr/>
            </a:pPr>
            <a:r>
              <a:rPr lang="es-ES_tradnl" sz="72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ATENCIÓN</a:t>
            </a:r>
          </a:p>
          <a:p>
            <a:pPr>
              <a:defRPr/>
            </a:pPr>
            <a:endParaRPr lang="es-ES_tradnl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458268" y="1332359"/>
            <a:ext cx="7775575" cy="43926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3752 del 22 de diciembre de 2003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797 del 29 de enero de 2003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962 del 8 de julio de 2005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2831 del 16 de agosto de 2005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1071 del 31 de julio de 2006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1151 del 24 de julio de 2007</a:t>
            </a:r>
          </a:p>
          <a:p>
            <a:pPr marL="342900" indent="-342900">
              <a:buFontTx/>
              <a:buChar char="•"/>
              <a:defRPr/>
            </a:pPr>
            <a:r>
              <a:rPr lang="es-ES" altLang="es-CO" sz="28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1075 del 26 de mayo de 2015 </a:t>
            </a:r>
          </a:p>
          <a:p>
            <a:pPr marL="342900" indent="-342900">
              <a:buFontTx/>
              <a:buChar char="•"/>
              <a:defRPr/>
            </a:pPr>
            <a:endParaRPr lang="es-ES" altLang="es-CO" kern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6447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170236" y="1332359"/>
            <a:ext cx="8136904" cy="4392488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El Fondo Nacional de Prestaciones Sociales del Magisterio</a:t>
            </a:r>
          </a:p>
          <a:p>
            <a:pPr>
              <a:buNone/>
              <a:defRPr/>
            </a:pPr>
            <a:endParaRPr lang="es-ES" altLang="es-CO" dirty="0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>
              <a:buNone/>
              <a:defRPr/>
            </a:pPr>
            <a:r>
              <a:rPr lang="es-ES" altLang="es-CO" dirty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</a:t>
            </a:r>
            <a:r>
              <a:rPr lang="es-ES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  Fue </a:t>
            </a:r>
            <a:r>
              <a:rPr lang="es-MX" altLang="es-CO" dirty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creado por la</a:t>
            </a:r>
            <a:r>
              <a:rPr lang="es-MX" altLang="es-CO" b="1" dirty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Ley 91 del 29 de diciembre de 1989</a:t>
            </a:r>
            <a:r>
              <a:rPr lang="es-ES" altLang="es-CO" b="1" dirty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,</a:t>
            </a:r>
            <a:r>
              <a:rPr lang="es-ES" altLang="es-CO" dirty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 como una cuenta especial de la Nación, con independencia patrimonial, contable y estadística, sin personería jurídica, cuyos recursos serán manejados por una entidad fiduciaria estatal o de economía mixta, en la cual el Estado tenga más del 90 % del capital.</a:t>
            </a:r>
            <a:r>
              <a:rPr lang="es-CO" altLang="es-CO" dirty="0">
                <a:solidFill>
                  <a:srgbClr val="000000"/>
                </a:solidFill>
                <a:latin typeface="Tahoma" pitchFamily="34" charset="0"/>
              </a:rPr>
              <a:t> </a:t>
            </a:r>
            <a:endParaRPr lang="es-ES" altLang="es-CO" dirty="0">
              <a:solidFill>
                <a:srgbClr val="000000"/>
              </a:solidFill>
              <a:latin typeface="Tahoma" pitchFamily="34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0082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170236" y="1260351"/>
            <a:ext cx="8136904" cy="4104456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Objetivos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Efectuar el pago de las prestaciones sociales al personal afiliado</a:t>
            </a: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</a:t>
            </a:r>
            <a:r>
              <a:rPr lang="es-ES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Garantizar la prestación de los servicios médico asistenciales.</a:t>
            </a:r>
            <a:endParaRPr lang="es-MX" altLang="es-CO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0255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1314252" y="1328552"/>
            <a:ext cx="8229600" cy="5476415"/>
          </a:xfrm>
          <a:prstGeom prst="rect">
            <a:avLst/>
          </a:prstGeom>
        </p:spPr>
        <p:txBody>
          <a:bodyPr/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altLang="es-CO" sz="3600" b="1" dirty="0" smtClean="0">
              <a:solidFill>
                <a:srgbClr val="009900"/>
              </a:solidFill>
              <a:latin typeface="Tahoma" pitchFamily="34" charset="0"/>
            </a:endParaRPr>
          </a:p>
          <a:p>
            <a:pPr>
              <a:buFont typeface="Arial" charset="0"/>
              <a:buNone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 </a:t>
            </a:r>
          </a:p>
          <a:p>
            <a:pPr>
              <a:buFont typeface="Arial" charset="0"/>
              <a:buNone/>
            </a:pPr>
            <a:endParaRPr lang="es-CO" altLang="es-CO" sz="3600" b="1" dirty="0" smtClean="0">
              <a:solidFill>
                <a:srgbClr val="009900"/>
              </a:solidFill>
              <a:latin typeface="Tahoma" pitchFamily="34" charset="0"/>
            </a:endParaRPr>
          </a:p>
          <a:p>
            <a:pPr algn="ctr">
              <a:buFont typeface="Arial" charset="0"/>
              <a:buNone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Prestaciones de Ley 91 de 1989</a:t>
            </a:r>
            <a:endParaRPr lang="es-CO" altLang="es-CO" dirty="0" smtClean="0"/>
          </a:p>
        </p:txBody>
      </p:sp>
    </p:spTree>
    <p:extLst>
      <p:ext uri="{BB962C8B-B14F-4D97-AF65-F5344CB8AC3E}">
        <p14:creationId xmlns:p14="http://schemas.microsoft.com/office/powerpoint/2010/main" val="218892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1242244" y="1404367"/>
            <a:ext cx="7775575" cy="39385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smtClean="0">
                <a:solidFill>
                  <a:srgbClr val="009900"/>
                </a:solidFill>
                <a:latin typeface="Tahoma" pitchFamily="34" charset="0"/>
              </a:rPr>
              <a:t>Pensiones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Docentes Nacionales, 20 años de servicio y 55 de edad.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. Docentes Nacionalizados, 20 años de servicio y 50 de edad.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835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954212" y="1116335"/>
            <a:ext cx="8352928" cy="4752528"/>
          </a:xfrm>
          <a:prstGeom prst="rect">
            <a:avLst/>
          </a:prstGeom>
        </p:spPr>
        <p:txBody>
          <a:bodyPr rtlCol="0">
            <a:normAutofit fontScale="70000" lnSpcReduction="20000"/>
          </a:bodyPr>
          <a:lstStyle>
            <a:lvl1pPr marL="391146" indent="-391146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483" indent="-325955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82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34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876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CO" altLang="es-CO" sz="3600" b="1" dirty="0" smtClean="0">
                <a:solidFill>
                  <a:srgbClr val="009900"/>
                </a:solidFill>
                <a:latin typeface="Tahoma" pitchFamily="34" charset="0"/>
              </a:rPr>
              <a:t>Decreto 196 de 1995 y Decreto 2370 de 1997.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s-MX" altLang="es-CO" dirty="0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Docentes Territoriales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Docentes Departamentales, 20 años de servicio y 55 de edad.</a:t>
            </a:r>
          </a:p>
          <a:p>
            <a:pPr algn="just">
              <a:spcBef>
                <a:spcPct val="50000"/>
              </a:spcBef>
              <a:defRPr/>
            </a:pPr>
            <a:r>
              <a:rPr lang="es-MX" altLang="es-CO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Docentes Municipales, </a:t>
            </a:r>
            <a:r>
              <a:rPr lang="es-MX" altLang="es-CO" dirty="0" smtClean="0">
                <a:latin typeface="Tahoma" pitchFamily="34" charset="0"/>
                <a:cs typeface="Times New Roman" pitchFamily="18" charset="0"/>
              </a:rPr>
              <a:t>de acuerdo al régimen certificado por la entidad.</a:t>
            </a:r>
            <a:endParaRPr lang="es-MX" altLang="es-CO" dirty="0" smtClean="0">
              <a:latin typeface="Tahoma" pitchFamily="34" charset="0"/>
              <a:cs typeface="Times New Roman" charset="0"/>
            </a:endParaRP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endParaRPr lang="es-MX" altLang="es-CO" dirty="0" smtClean="0">
              <a:solidFill>
                <a:srgbClr val="000000"/>
              </a:solidFill>
              <a:latin typeface="Tahoma" pitchFamily="34" charset="0"/>
              <a:cs typeface="Times New Roman" charset="0"/>
            </a:endParaRPr>
          </a:p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es-MX" altLang="es-CO" b="1" dirty="0" smtClean="0">
                <a:solidFill>
                  <a:srgbClr val="000000"/>
                </a:solidFill>
                <a:latin typeface="Tahoma" pitchFamily="34" charset="0"/>
                <a:cs typeface="Times New Roman" charset="0"/>
              </a:rPr>
              <a:t>Se liquidan con el 75% del promedio devengado en el último año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62400980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-POWER-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PLANTILLA-POWER-POINT</Template>
  <TotalTime>276</TotalTime>
  <Words>1903</Words>
  <Application>Microsoft Office PowerPoint</Application>
  <PresentationFormat>Personalizado</PresentationFormat>
  <Paragraphs>130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0" baseType="lpstr">
      <vt:lpstr>PLANTILLA-POWER-POINT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ANGELICA MARIA TORRES GUTIERREZ</cp:lastModifiedBy>
  <cp:revision>37</cp:revision>
  <dcterms:created xsi:type="dcterms:W3CDTF">2016-09-08T19:37:00Z</dcterms:created>
  <dcterms:modified xsi:type="dcterms:W3CDTF">2017-01-12T14:21:54Z</dcterms:modified>
</cp:coreProperties>
</file>